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0" r:id="rId6"/>
    <p:sldId id="262" r:id="rId7"/>
    <p:sldId id="263" r:id="rId8"/>
    <p:sldId id="264" r:id="rId9"/>
    <p:sldId id="266" r:id="rId10"/>
    <p:sldId id="268"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5" d="100"/>
          <a:sy n="85" d="100"/>
        </p:scale>
        <p:origin x="-1378"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0BCBF3-4FC9-4325-BFC3-DD63FF1E1DA2}" type="datetimeFigureOut">
              <a:rPr lang="ru-RU" smtClean="0"/>
              <a:pPr/>
              <a:t>13.05.2021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188D2B-C35F-459C-BF09-CA4FDD4DCB2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A188D2B-C35F-459C-BF09-CA4FDD4DCB27}" type="slidenum">
              <a:rPr lang="ru-RU" smtClean="0"/>
              <a:pPr/>
              <a:t>10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2977C4E6-C602-4A02-8790-1D0C2D33129E}" type="datetimeFigureOut">
              <a:rPr lang="ru-RU" smtClean="0"/>
              <a:pPr/>
              <a:t>13.05.2021</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CC73C98C-2631-4838-8381-A035C5118D03}"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2977C4E6-C602-4A02-8790-1D0C2D33129E}" type="datetimeFigureOut">
              <a:rPr lang="ru-RU" smtClean="0"/>
              <a:pPr/>
              <a:t>13.05.2021</a:t>
            </a:fld>
            <a:endParaRPr lang="ru-RU"/>
          </a:p>
        </p:txBody>
      </p:sp>
      <p:sp>
        <p:nvSpPr>
          <p:cNvPr id="9" name="Номер слайда 8"/>
          <p:cNvSpPr>
            <a:spLocks noGrp="1"/>
          </p:cNvSpPr>
          <p:nvPr>
            <p:ph type="sldNum" sz="quarter" idx="15"/>
          </p:nvPr>
        </p:nvSpPr>
        <p:spPr/>
        <p:txBody>
          <a:bodyPr rtlCol="0"/>
          <a:lstStyle/>
          <a:p>
            <a:fld id="{CC73C98C-2631-4838-8381-A035C5118D03}"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2977C4E6-C602-4A02-8790-1D0C2D33129E}" type="datetimeFigureOut">
              <a:rPr lang="ru-RU" smtClean="0"/>
              <a:pPr/>
              <a:t>13.05.2021</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CC73C98C-2631-4838-8381-A035C5118D03}"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2977C4E6-C602-4A02-8790-1D0C2D33129E}" type="datetimeFigureOut">
              <a:rPr lang="ru-RU" smtClean="0"/>
              <a:pPr/>
              <a:t>13.05.2021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73C98C-2631-4838-8381-A035C5118D03}"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2977C4E6-C602-4A02-8790-1D0C2D33129E}" type="datetimeFigureOut">
              <a:rPr lang="ru-RU" smtClean="0"/>
              <a:pPr/>
              <a:t>13.05.2021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C73C98C-2631-4838-8381-A035C5118D03}"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2977C4E6-C602-4A02-8790-1D0C2D33129E}" type="datetimeFigureOut">
              <a:rPr lang="ru-RU" smtClean="0"/>
              <a:pPr/>
              <a:t>13.05.2021</a:t>
            </a:fld>
            <a:endParaRPr lang="ru-RU"/>
          </a:p>
        </p:txBody>
      </p:sp>
      <p:sp>
        <p:nvSpPr>
          <p:cNvPr id="7" name="Номер слайда 6"/>
          <p:cNvSpPr>
            <a:spLocks noGrp="1"/>
          </p:cNvSpPr>
          <p:nvPr>
            <p:ph type="sldNum" sz="quarter" idx="11"/>
          </p:nvPr>
        </p:nvSpPr>
        <p:spPr/>
        <p:txBody>
          <a:bodyPr rtlCol="0"/>
          <a:lstStyle/>
          <a:p>
            <a:fld id="{CC73C98C-2631-4838-8381-A035C5118D03}"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977C4E6-C602-4A02-8790-1D0C2D33129E}" type="datetimeFigureOut">
              <a:rPr lang="ru-RU" smtClean="0"/>
              <a:pPr/>
              <a:t>13.05.2021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C73C98C-2631-4838-8381-A035C5118D03}"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2977C4E6-C602-4A02-8790-1D0C2D33129E}" type="datetimeFigureOut">
              <a:rPr lang="ru-RU" smtClean="0"/>
              <a:pPr/>
              <a:t>13.05.2021</a:t>
            </a:fld>
            <a:endParaRPr lang="ru-RU"/>
          </a:p>
        </p:txBody>
      </p:sp>
      <p:sp>
        <p:nvSpPr>
          <p:cNvPr id="22" name="Номер слайда 21"/>
          <p:cNvSpPr>
            <a:spLocks noGrp="1"/>
          </p:cNvSpPr>
          <p:nvPr>
            <p:ph type="sldNum" sz="quarter" idx="15"/>
          </p:nvPr>
        </p:nvSpPr>
        <p:spPr/>
        <p:txBody>
          <a:bodyPr rtlCol="0"/>
          <a:lstStyle/>
          <a:p>
            <a:fld id="{CC73C98C-2631-4838-8381-A035C5118D03}"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2977C4E6-C602-4A02-8790-1D0C2D33129E}" type="datetimeFigureOut">
              <a:rPr lang="ru-RU" smtClean="0"/>
              <a:pPr/>
              <a:t>13.05.2021</a:t>
            </a:fld>
            <a:endParaRPr lang="ru-RU"/>
          </a:p>
        </p:txBody>
      </p:sp>
      <p:sp>
        <p:nvSpPr>
          <p:cNvPr id="18" name="Номер слайда 17"/>
          <p:cNvSpPr>
            <a:spLocks noGrp="1"/>
          </p:cNvSpPr>
          <p:nvPr>
            <p:ph type="sldNum" sz="quarter" idx="11"/>
          </p:nvPr>
        </p:nvSpPr>
        <p:spPr/>
        <p:txBody>
          <a:bodyPr rtlCol="0"/>
          <a:lstStyle/>
          <a:p>
            <a:fld id="{CC73C98C-2631-4838-8381-A035C5118D03}"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977C4E6-C602-4A02-8790-1D0C2D33129E}" type="datetimeFigureOut">
              <a:rPr lang="ru-RU" smtClean="0"/>
              <a:pPr/>
              <a:t>13.05.2021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73C98C-2631-4838-8381-A035C5118D03}"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977C4E6-C602-4A02-8790-1D0C2D33129E}" type="datetimeFigureOut">
              <a:rPr lang="ru-RU" smtClean="0"/>
              <a:pPr/>
              <a:t>13.05.2021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73C98C-2631-4838-8381-A035C5118D0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2977C4E6-C602-4A02-8790-1D0C2D33129E}" type="datetimeFigureOut">
              <a:rPr lang="ru-RU" smtClean="0"/>
              <a:pPr/>
              <a:t>13.05.2021</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C73C98C-2631-4838-8381-A035C5118D0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hyperlink" Target="http://zavitoc.blogspot.com/" TargetMode="External"/><Relationship Id="rId3" Type="http://schemas.openxmlformats.org/officeDocument/2006/relationships/hyperlink" Target="http://irinahollay.ru/quilling/9-tehnika/6-tehnika-kvillinga" TargetMode="External"/><Relationship Id="rId7" Type="http://schemas.openxmlformats.org/officeDocument/2006/relationships/hyperlink" Target="http://moikompas.ru/compas/quilling"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digest.subscribe.ru/style/hobby/n240695163.html" TargetMode="External"/><Relationship Id="rId5" Type="http://schemas.openxmlformats.org/officeDocument/2006/relationships/hyperlink" Target="http://www.best-woman.ru/day/sun/10" TargetMode="External"/><Relationship Id="rId4" Type="http://schemas.openxmlformats.org/officeDocument/2006/relationships/hyperlink" Target="http://increations.livejournal.com/1017.htm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a:xfrm>
            <a:off x="4857752" y="4500570"/>
            <a:ext cx="4029076" cy="1371600"/>
          </a:xfrm>
        </p:spPr>
        <p:txBody>
          <a:bodyPr>
            <a:normAutofit/>
          </a:bodyPr>
          <a:lstStyle/>
          <a:p>
            <a:pPr>
              <a:lnSpc>
                <a:spcPct val="110000"/>
              </a:lnSpc>
              <a:spcBef>
                <a:spcPts val="0"/>
              </a:spcBef>
            </a:pPr>
            <a:r>
              <a:rPr lang="ru-RU" sz="1500" dirty="0" smtClean="0">
                <a:solidFill>
                  <a:schemeClr val="tx1"/>
                </a:solidFill>
                <a:latin typeface="Times New Roman" pitchFamily="18" charset="0"/>
                <a:cs typeface="Times New Roman" pitchFamily="18" charset="0"/>
              </a:rPr>
              <a:t>Автор проекта: </a:t>
            </a:r>
            <a:r>
              <a:rPr lang="ru-RU" sz="1500" dirty="0" err="1" smtClean="0">
                <a:solidFill>
                  <a:schemeClr val="tx1"/>
                </a:solidFill>
                <a:latin typeface="Times New Roman" pitchFamily="18" charset="0"/>
                <a:cs typeface="Times New Roman" pitchFamily="18" charset="0"/>
              </a:rPr>
              <a:t>Тарабарина</a:t>
            </a:r>
            <a:r>
              <a:rPr lang="ru-RU" sz="1500" dirty="0" smtClean="0">
                <a:solidFill>
                  <a:schemeClr val="tx1"/>
                </a:solidFill>
                <a:latin typeface="Times New Roman" pitchFamily="18" charset="0"/>
                <a:cs typeface="Times New Roman" pitchFamily="18" charset="0"/>
              </a:rPr>
              <a:t> Полина,</a:t>
            </a:r>
          </a:p>
          <a:p>
            <a:pPr>
              <a:lnSpc>
                <a:spcPct val="110000"/>
              </a:lnSpc>
              <a:spcBef>
                <a:spcPts val="0"/>
              </a:spcBef>
            </a:pPr>
            <a:r>
              <a:rPr lang="ru-RU" sz="1500" dirty="0" smtClean="0">
                <a:solidFill>
                  <a:schemeClr val="tx1"/>
                </a:solidFill>
                <a:latin typeface="Times New Roman" pitchFamily="18" charset="0"/>
                <a:cs typeface="Times New Roman" pitchFamily="18" charset="0"/>
              </a:rPr>
              <a:t>ученица 9«А» класса</a:t>
            </a:r>
          </a:p>
          <a:p>
            <a:pPr>
              <a:lnSpc>
                <a:spcPct val="110000"/>
              </a:lnSpc>
              <a:spcBef>
                <a:spcPts val="0"/>
              </a:spcBef>
            </a:pPr>
            <a:r>
              <a:rPr lang="ru-RU" sz="1500" dirty="0" smtClean="0">
                <a:solidFill>
                  <a:schemeClr val="tx1"/>
                </a:solidFill>
                <a:latin typeface="Times New Roman" pitchFamily="18" charset="0"/>
                <a:cs typeface="Times New Roman" pitchFamily="18" charset="0"/>
              </a:rPr>
              <a:t>Руководитель: Палёная </a:t>
            </a:r>
            <a:r>
              <a:rPr lang="ru-RU" sz="1500" dirty="0" err="1" smtClean="0">
                <a:solidFill>
                  <a:schemeClr val="tx1"/>
                </a:solidFill>
                <a:latin typeface="Times New Roman" pitchFamily="18" charset="0"/>
                <a:cs typeface="Times New Roman" pitchFamily="18" charset="0"/>
              </a:rPr>
              <a:t>Ульяна</a:t>
            </a:r>
            <a:r>
              <a:rPr lang="ru-RU" sz="1500" dirty="0" smtClean="0">
                <a:solidFill>
                  <a:schemeClr val="tx1"/>
                </a:solidFill>
                <a:latin typeface="Times New Roman" pitchFamily="18" charset="0"/>
                <a:cs typeface="Times New Roman" pitchFamily="18" charset="0"/>
              </a:rPr>
              <a:t> Васильевна</a:t>
            </a:r>
          </a:p>
          <a:p>
            <a:pPr>
              <a:lnSpc>
                <a:spcPct val="110000"/>
              </a:lnSpc>
              <a:spcBef>
                <a:spcPts val="0"/>
              </a:spcBef>
            </a:pPr>
            <a:r>
              <a:rPr lang="ru-RU" sz="1500" dirty="0" smtClean="0">
                <a:solidFill>
                  <a:schemeClr val="tx1"/>
                </a:solidFill>
                <a:latin typeface="Times New Roman" pitchFamily="18" charset="0"/>
                <a:cs typeface="Times New Roman" pitchFamily="18" charset="0"/>
              </a:rPr>
              <a:t>учитель технологии</a:t>
            </a:r>
          </a:p>
          <a:p>
            <a:endParaRPr lang="ru-RU" dirty="0"/>
          </a:p>
        </p:txBody>
      </p:sp>
      <p:sp>
        <p:nvSpPr>
          <p:cNvPr id="4" name="Прямоугольник 3"/>
          <p:cNvSpPr/>
          <p:nvPr/>
        </p:nvSpPr>
        <p:spPr>
          <a:xfrm>
            <a:off x="1857356" y="285728"/>
            <a:ext cx="7072362" cy="523220"/>
          </a:xfrm>
          <a:prstGeom prst="rect">
            <a:avLst/>
          </a:prstGeom>
        </p:spPr>
        <p:txBody>
          <a:bodyPr wrap="square">
            <a:spAutoFit/>
          </a:bodyPr>
          <a:lstStyle/>
          <a:p>
            <a:pPr algn="ctr"/>
            <a:r>
              <a:rPr lang="ru-RU" sz="1400" dirty="0">
                <a:latin typeface="Times New Roman" pitchFamily="18" charset="0"/>
                <a:cs typeface="Times New Roman" pitchFamily="18" charset="0"/>
              </a:rPr>
              <a:t>МУНИЦИПАЛЬНОЕ ОБЩЕОБРАЗОВАТЕЛЬНОЕ БЮДЖЕТНОЕ УЧРЕЖДЕНИЕ «СРЕДНЯЯ ОБЩЕОБРАЗОВАТЕЛЬНАЯ ШКОЛА № 17 «РОДНИК» г. ДАЛЬНЕГОРСКА</a:t>
            </a:r>
          </a:p>
        </p:txBody>
      </p:sp>
      <p:sp>
        <p:nvSpPr>
          <p:cNvPr id="23553" name="Rectangle 1"/>
          <p:cNvSpPr>
            <a:spLocks noChangeArrowheads="1"/>
          </p:cNvSpPr>
          <p:nvPr/>
        </p:nvSpPr>
        <p:spPr bwMode="auto">
          <a:xfrm>
            <a:off x="1928794" y="2357430"/>
            <a:ext cx="6715172"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Творческий проект по технологии</a:t>
            </a:r>
            <a:endParaRPr kumimoji="0" lang="ru-RU" sz="36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lang="ru-RU" sz="3600" b="1" dirty="0" smtClean="0">
                <a:latin typeface="Times New Roman" pitchFamily="18" charset="0"/>
                <a:ea typeface="Times New Roman" pitchFamily="18" charset="0"/>
                <a:cs typeface="Times New Roman" pitchFamily="18" charset="0"/>
              </a:rPr>
              <a:t>Фантазии </a:t>
            </a:r>
            <a:r>
              <a:rPr lang="ru-RU" sz="3600" b="1" dirty="0" err="1" smtClean="0">
                <a:latin typeface="Times New Roman" pitchFamily="18" charset="0"/>
                <a:ea typeface="Times New Roman" pitchFamily="18" charset="0"/>
                <a:cs typeface="Times New Roman" pitchFamily="18" charset="0"/>
              </a:rPr>
              <a:t>квилинга</a:t>
            </a: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36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6" name="Прямоугольник 5"/>
          <p:cNvSpPr/>
          <p:nvPr/>
        </p:nvSpPr>
        <p:spPr>
          <a:xfrm>
            <a:off x="3000364" y="6072206"/>
            <a:ext cx="4572000" cy="523220"/>
          </a:xfrm>
          <a:prstGeom prst="rect">
            <a:avLst/>
          </a:prstGeom>
        </p:spPr>
        <p:txBody>
          <a:bodyPr>
            <a:spAutoFit/>
          </a:bodyPr>
          <a:lstStyle/>
          <a:p>
            <a:pPr algn="ctr"/>
            <a:r>
              <a:rPr lang="ru-RU" sz="1400" dirty="0">
                <a:latin typeface="Times New Roman" pitchFamily="18" charset="0"/>
                <a:cs typeface="Times New Roman" pitchFamily="18" charset="0"/>
              </a:rPr>
              <a:t>г. Дальнегорск</a:t>
            </a:r>
          </a:p>
          <a:p>
            <a:pPr algn="ctr"/>
            <a:r>
              <a:rPr lang="ru-RU" sz="1400" dirty="0" smtClean="0">
                <a:latin typeface="Times New Roman" pitchFamily="18" charset="0"/>
                <a:cs typeface="Times New Roman" pitchFamily="18" charset="0"/>
              </a:rPr>
              <a:t>2021</a:t>
            </a:r>
            <a:endParaRPr lang="ru-RU"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00430" y="571480"/>
            <a:ext cx="5072098" cy="3970318"/>
          </a:xfrm>
          <a:prstGeom prst="rect">
            <a:avLst/>
          </a:prstGeom>
        </p:spPr>
        <p:txBody>
          <a:bodyPr wrap="square">
            <a:spAutoFit/>
          </a:bodyPr>
          <a:lstStyle/>
          <a:p>
            <a:pPr algn="just"/>
            <a:r>
              <a:rPr lang="ru-RU" b="1" dirty="0">
                <a:latin typeface="Times New Roman" pitchFamily="18" charset="0"/>
                <a:cs typeface="Times New Roman" pitchFamily="18" charset="0"/>
              </a:rPr>
              <a:t>Проблема: </a:t>
            </a:r>
            <a:r>
              <a:rPr lang="ru-RU" dirty="0">
                <a:latin typeface="Times New Roman" pitchFamily="18" charset="0"/>
                <a:cs typeface="Times New Roman" pitchFamily="18" charset="0"/>
              </a:rPr>
              <a:t>на день рождения моей мамы мне хотелось сделать подарок своими руками. Я очень долго думала, что мне выбрать в качестве подарка, ведь мне хотелось сделать что-то оригинальное, но в тоже время не очень сложное в выполнении. Мне хочется сделать такую вещь, которая понравится моей маме. Увидев по телевидению программу о </a:t>
            </a:r>
            <a:r>
              <a:rPr lang="ru-RU" dirty="0" err="1">
                <a:latin typeface="Times New Roman" pitchFamily="18" charset="0"/>
                <a:cs typeface="Times New Roman" pitchFamily="18" charset="0"/>
              </a:rPr>
              <a:t>квиллинге</a:t>
            </a:r>
            <a:r>
              <a:rPr lang="ru-RU" dirty="0">
                <a:latin typeface="Times New Roman" pitchFamily="18" charset="0"/>
                <a:cs typeface="Times New Roman" pitchFamily="18" charset="0"/>
              </a:rPr>
              <a:t>, я решила выбрать </a:t>
            </a:r>
            <a:r>
              <a:rPr lang="ru-RU" dirty="0" err="1">
                <a:latin typeface="Times New Roman" pitchFamily="18" charset="0"/>
                <a:cs typeface="Times New Roman" pitchFamily="18" charset="0"/>
              </a:rPr>
              <a:t>квиллинг</a:t>
            </a:r>
            <a:r>
              <a:rPr lang="ru-RU" dirty="0">
                <a:latin typeface="Times New Roman" pitchFamily="18" charset="0"/>
                <a:cs typeface="Times New Roman" pitchFamily="18" charset="0"/>
              </a:rPr>
              <a:t>. Меня заинтересовала эта техника. Темой моего проекта, я выбрала выполнения изделия в технике </a:t>
            </a:r>
            <a:r>
              <a:rPr lang="ru-RU" dirty="0" err="1">
                <a:latin typeface="Times New Roman" pitchFamily="18" charset="0"/>
                <a:cs typeface="Times New Roman" pitchFamily="18" charset="0"/>
              </a:rPr>
              <a:t>квиллинг</a:t>
            </a:r>
            <a:r>
              <a:rPr lang="ru-RU" dirty="0">
                <a:latin typeface="Times New Roman" pitchFamily="18" charset="0"/>
                <a:cs typeface="Times New Roman" pitchFamily="18" charset="0"/>
              </a:rPr>
              <a:t>. Работа с бумагой само по себе удовольствие. Я хочу научиться делать разные поделки в технике </a:t>
            </a:r>
            <a:r>
              <a:rPr lang="ru-RU" dirty="0" err="1" smtClean="0">
                <a:latin typeface="Times New Roman" pitchFamily="18" charset="0"/>
                <a:cs typeface="Times New Roman" pitchFamily="18" charset="0"/>
              </a:rPr>
              <a:t>квиллинг</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3" name="Прямоугольник 2"/>
          <p:cNvSpPr/>
          <p:nvPr/>
        </p:nvSpPr>
        <p:spPr>
          <a:xfrm>
            <a:off x="428596" y="4857760"/>
            <a:ext cx="8215370" cy="923330"/>
          </a:xfrm>
          <a:prstGeom prst="rect">
            <a:avLst/>
          </a:prstGeom>
        </p:spPr>
        <p:txBody>
          <a:bodyPr wrap="square">
            <a:spAutoFit/>
          </a:bodyPr>
          <a:lstStyle/>
          <a:p>
            <a:pPr algn="just"/>
            <a:r>
              <a:rPr lang="ru-RU" b="1" dirty="0">
                <a:latin typeface="Times New Roman" pitchFamily="18" charset="0"/>
                <a:cs typeface="Times New Roman" pitchFamily="18" charset="0"/>
              </a:rPr>
              <a:t>Цель проекта: </a:t>
            </a:r>
            <a:r>
              <a:rPr lang="ru-RU" dirty="0">
                <a:latin typeface="Times New Roman" pitchFamily="18" charset="0"/>
                <a:cs typeface="Times New Roman" pitchFamily="18" charset="0"/>
              </a:rPr>
              <a:t>выполнение такой работы, которая  наиболее полно представляет мои знания, умения, навыки, приобретенные в процессе обучения на уроках технологии и искусство по теме композиция в школе.</a:t>
            </a:r>
          </a:p>
        </p:txBody>
      </p:sp>
      <p:pic>
        <p:nvPicPr>
          <p:cNvPr id="27650" name="Picture 2" descr="C:\Users\Ульяна\Desktop\s1200.jpg"/>
          <p:cNvPicPr>
            <a:picLocks noChangeAspect="1" noChangeArrowheads="1"/>
          </p:cNvPicPr>
          <p:nvPr/>
        </p:nvPicPr>
        <p:blipFill>
          <a:blip r:embed="rId2"/>
          <a:srcRect/>
          <a:stretch>
            <a:fillRect/>
          </a:stretch>
        </p:blipFill>
        <p:spPr bwMode="auto">
          <a:xfrm>
            <a:off x="142844" y="500042"/>
            <a:ext cx="3214710" cy="321471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2571736" y="2714620"/>
            <a:ext cx="6072230"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Актуальность:</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Актуальность проекта в том, что  с помощью искусства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Квиллинг</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возможно развитие в самых различных направлениях: конструкторское мышление, художественно-эстетический вкус, образное и пространственное мышление. Все это необходимо современному человеку, чтобы осознать себя гармонично развитой личностью. Создавая свой мир из бумаги, мы (дети) готовимся стать созидателями доброго мира. Композиция составленная своими руками помогает развить творческие способности. Человек, мобилизовав свою фантазию, по своему вкусу создаёт красоту, реализуя при этом своё извечное стремление творить.</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26626" name="Picture 2" descr="C:\Users\Ульяна\Desktop\s1200 (1).png"/>
          <p:cNvPicPr>
            <a:picLocks noChangeAspect="1" noChangeArrowheads="1"/>
          </p:cNvPicPr>
          <p:nvPr/>
        </p:nvPicPr>
        <p:blipFill>
          <a:blip r:embed="rId2" cstate="print">
            <a:clrChange>
              <a:clrFrom>
                <a:srgbClr val="FDFDFD"/>
              </a:clrFrom>
              <a:clrTo>
                <a:srgbClr val="FDFDFD">
                  <a:alpha val="0"/>
                </a:srgbClr>
              </a:clrTo>
            </a:clrChange>
          </a:blip>
          <a:srcRect r="16279"/>
          <a:stretch>
            <a:fillRect/>
          </a:stretch>
        </p:blipFill>
        <p:spPr bwMode="auto">
          <a:xfrm>
            <a:off x="0" y="3071809"/>
            <a:ext cx="2571736" cy="3130679"/>
          </a:xfrm>
          <a:prstGeom prst="rect">
            <a:avLst/>
          </a:prstGeom>
          <a:noFill/>
        </p:spPr>
      </p:pic>
      <p:sp>
        <p:nvSpPr>
          <p:cNvPr id="4" name="Прямоугольник 3"/>
          <p:cNvSpPr/>
          <p:nvPr/>
        </p:nvSpPr>
        <p:spPr>
          <a:xfrm>
            <a:off x="714348" y="357166"/>
            <a:ext cx="7786742" cy="1938992"/>
          </a:xfrm>
          <a:prstGeom prst="rect">
            <a:avLst/>
          </a:prstGeom>
        </p:spPr>
        <p:txBody>
          <a:bodyPr wrap="square">
            <a:spAutoFit/>
          </a:bodyPr>
          <a:lstStyle/>
          <a:p>
            <a:pPr lvl="0" algn="just" fontAlgn="base">
              <a:spcBef>
                <a:spcPct val="0"/>
              </a:spcBef>
              <a:spcAft>
                <a:spcPct val="0"/>
              </a:spcAf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Задачи проекта:</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lvl="0" algn="just" eaLnBrk="0" fontAlgn="base" hangingPunct="0">
              <a:spcBef>
                <a:spcPct val="0"/>
              </a:spcBef>
              <a:spcAft>
                <a:spcPct val="0"/>
              </a:spcAf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1.Изучить историю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квиллинга</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lvl="0" algn="just" eaLnBrk="0" fontAlgn="base" hangingPunct="0">
              <a:spcBef>
                <a:spcPct val="0"/>
              </a:spcBef>
              <a:spcAft>
                <a:spcPct val="0"/>
              </a:spcAf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2.Разработать виды поделок из бумажных лент.</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lvl="0" algn="just" eaLnBrk="0" fontAlgn="base" hangingPunct="0">
              <a:spcBef>
                <a:spcPct val="0"/>
              </a:spcBef>
              <a:spcAft>
                <a:spcPct val="0"/>
              </a:spcAf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3.Изготовить красивое, недорогое и оригинальное изделие, несложное, но интересное в исполнении в качестве подарка для мамы.</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357158" y="142852"/>
            <a:ext cx="8143932"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Необходимое оборудование:</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ru-RU"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Шило.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ru-RU"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П</a:t>
            </a: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инцет. </a:t>
            </a:r>
            <a:endParaRPr kumimoji="0" lang="ru-RU"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ru-RU"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Ножницы.</a:t>
            </a:r>
            <a:r>
              <a:rPr kumimoji="0" lang="ru-RU"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ru-RU"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Клей. </a:t>
            </a:r>
            <a:endPar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ru-RU"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Рамка</a:t>
            </a:r>
            <a:r>
              <a:rPr kumimoji="0" lang="ru-RU"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(основа).</a:t>
            </a:r>
            <a:endPar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 typeface="Wingdings" pitchFamily="2" charset="2"/>
              <a:buChar char="§"/>
              <a:tabLst/>
            </a:pPr>
            <a:r>
              <a:rPr kumimoji="0" lang="ru-RU"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Бумага</a:t>
            </a:r>
            <a:r>
              <a:rPr kumimoji="0" lang="ru-RU"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Предполагаемый продукт проекта: </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оформленное панно "Маки".</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8675" name="Picture 3" descr="http://www.craftinspirations.com.au/shop/images/303-Quilling-Tweezers-Purple-Large.jpg"/>
          <p:cNvPicPr>
            <a:picLocks noChangeAspect="1" noChangeArrowheads="1"/>
          </p:cNvPicPr>
          <p:nvPr/>
        </p:nvPicPr>
        <p:blipFill>
          <a:blip r:embed="rId2"/>
          <a:srcRect/>
          <a:stretch>
            <a:fillRect/>
          </a:stretch>
        </p:blipFill>
        <p:spPr bwMode="auto">
          <a:xfrm>
            <a:off x="357158" y="3857628"/>
            <a:ext cx="3299380" cy="2071702"/>
          </a:xfrm>
          <a:prstGeom prst="rect">
            <a:avLst/>
          </a:prstGeom>
          <a:noFill/>
        </p:spPr>
      </p:pic>
      <p:sp>
        <p:nvSpPr>
          <p:cNvPr id="28677" name="AutoShape 5" descr="ÐÐ½ÑÑÑÑÐ¼ÐµÐ½Ñ Ð´Ð»Ñ ÐºÐ²Ð¸Ð»Ð»Ð¸Ð½Ð³Ð° &quot;Ð¨Ð¸Ð»Ð¾&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8678" name="Picture 6" descr="C:\Users\Ульяна\Desktop\2041218.jpg"/>
          <p:cNvPicPr>
            <a:picLocks noChangeAspect="1" noChangeArrowheads="1"/>
          </p:cNvPicPr>
          <p:nvPr/>
        </p:nvPicPr>
        <p:blipFill>
          <a:blip r:embed="rId3"/>
          <a:srcRect/>
          <a:stretch>
            <a:fillRect/>
          </a:stretch>
        </p:blipFill>
        <p:spPr bwMode="auto">
          <a:xfrm>
            <a:off x="3714744" y="3286124"/>
            <a:ext cx="1571636" cy="1571636"/>
          </a:xfrm>
          <a:prstGeom prst="rect">
            <a:avLst/>
          </a:prstGeom>
          <a:noFill/>
        </p:spPr>
      </p:pic>
      <p:sp>
        <p:nvSpPr>
          <p:cNvPr id="28680" name="AutoShape 8" descr="https://vtemu.by/wp-content/uploads/2018/09/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8681" name="Picture 9" descr="C:\Users\Ульяна\Desktop\1.jpg"/>
          <p:cNvPicPr>
            <a:picLocks noChangeAspect="1" noChangeArrowheads="1"/>
          </p:cNvPicPr>
          <p:nvPr/>
        </p:nvPicPr>
        <p:blipFill>
          <a:blip r:embed="rId4">
            <a:clrChange>
              <a:clrFrom>
                <a:srgbClr val="F8F8F8"/>
              </a:clrFrom>
              <a:clrTo>
                <a:srgbClr val="F8F8F8">
                  <a:alpha val="0"/>
                </a:srgbClr>
              </a:clrTo>
            </a:clrChange>
          </a:blip>
          <a:srcRect/>
          <a:stretch>
            <a:fillRect/>
          </a:stretch>
        </p:blipFill>
        <p:spPr bwMode="auto">
          <a:xfrm>
            <a:off x="4714876" y="4164098"/>
            <a:ext cx="3429024" cy="229744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285720" y="285728"/>
            <a:ext cx="835824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этап: необходимая информация по проекту.</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Сентябрь 2020-ноябрь2020 г. - анализ проблемы, постановка цели проекта, реализация задачи № 1(изучить историю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квилинга</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9698" name="Rectangle 2"/>
          <p:cNvSpPr>
            <a:spLocks noChangeArrowheads="1"/>
          </p:cNvSpPr>
          <p:nvPr/>
        </p:nvSpPr>
        <p:spPr bwMode="auto">
          <a:xfrm>
            <a:off x="571472" y="1928803"/>
            <a:ext cx="8001056" cy="21544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ru-RU" sz="1600" dirty="0" smtClean="0">
              <a:latin typeface="Times New Roman" pitchFamily="18" charset="0"/>
              <a:cs typeface="Times New Roman" pitchFamily="18" charset="0"/>
            </a:endParaRPr>
          </a:p>
          <a:p>
            <a:pPr algn="just"/>
            <a:r>
              <a:rPr lang="ru-RU" sz="1600" dirty="0">
                <a:latin typeface="Times New Roman" pitchFamily="18" charset="0"/>
                <a:cs typeface="Times New Roman" pitchFamily="18" charset="0"/>
              </a:rPr>
              <a:t>	</a:t>
            </a:r>
            <a:r>
              <a:rPr lang="ru-RU" sz="1600" dirty="0" smtClean="0">
                <a:latin typeface="Times New Roman" pitchFamily="18" charset="0"/>
                <a:cs typeface="Times New Roman" pitchFamily="18" charset="0"/>
              </a:rPr>
              <a:t>Искусство </a:t>
            </a:r>
            <a:r>
              <a:rPr lang="ru-RU" sz="1600" dirty="0" err="1">
                <a:latin typeface="Times New Roman" pitchFamily="18" charset="0"/>
                <a:cs typeface="Times New Roman" pitchFamily="18" charset="0"/>
              </a:rPr>
              <a:t>бумагокручения</a:t>
            </a:r>
            <a:r>
              <a:rPr lang="ru-RU" sz="1600" dirty="0">
                <a:latin typeface="Times New Roman" pitchFamily="18" charset="0"/>
                <a:cs typeface="Times New Roman" pitchFamily="18" charset="0"/>
              </a:rPr>
              <a:t> возникло в Европе в конце 14 — начале 15 века</a:t>
            </a:r>
            <a:r>
              <a:rPr lang="ru-RU" sz="1600" dirty="0" smtClean="0">
                <a:latin typeface="Times New Roman" pitchFamily="18" charset="0"/>
                <a:cs typeface="Times New Roman" pitchFamily="18" charset="0"/>
              </a:rPr>
              <a:t>.</a:t>
            </a:r>
            <a:r>
              <a:rPr lang="ru-RU" sz="1600" dirty="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Бумагокручение</a:t>
            </a:r>
            <a:r>
              <a:rPr lang="ru-RU" sz="1600" dirty="0" smtClean="0">
                <a:latin typeface="Times New Roman" pitchFamily="18" charset="0"/>
                <a:cs typeface="Times New Roman" pitchFamily="18" charset="0"/>
              </a:rPr>
              <a:t> быстро распространилось в Европе.</a:t>
            </a:r>
          </a:p>
          <a:p>
            <a:pPr algn="just"/>
            <a:r>
              <a:rPr lang="ru-RU" sz="1600" dirty="0" smtClean="0">
                <a:latin typeface="Times New Roman" pitchFamily="18" charset="0"/>
                <a:cs typeface="Times New Roman" pitchFamily="18" charset="0"/>
              </a:rPr>
              <a:t>	В Южной Корее существует целая Ассоциация любителей бумажной пластики.</a:t>
            </a:r>
          </a:p>
          <a:p>
            <a:pPr algn="just"/>
            <a:r>
              <a:rPr lang="ru-RU" sz="1600" dirty="0" smtClean="0">
                <a:latin typeface="Times New Roman" pitchFamily="18" charset="0"/>
                <a:cs typeface="Times New Roman" pitchFamily="18" charset="0"/>
              </a:rPr>
              <a:t>	В Англии принцесса Елизавета всерьёз увлекалась искусством </a:t>
            </a:r>
            <a:r>
              <a:rPr lang="ru-RU" sz="1600" dirty="0" err="1" smtClean="0">
                <a:latin typeface="Times New Roman" pitchFamily="18" charset="0"/>
                <a:cs typeface="Times New Roman" pitchFamily="18" charset="0"/>
              </a:rPr>
              <a:t>квиллинга</a:t>
            </a:r>
            <a:r>
              <a:rPr lang="ru-RU" sz="1600" dirty="0" smtClean="0">
                <a:latin typeface="Times New Roman" pitchFamily="18" charset="0"/>
                <a:cs typeface="Times New Roman" pitchFamily="18" charset="0"/>
              </a:rPr>
              <a:t>, и многие её творения хранятся в музее Виктории в Лондоне. </a:t>
            </a:r>
          </a:p>
          <a:p>
            <a:pPr lvl="0" algn="just" fontAlgn="base">
              <a:spcBef>
                <a:spcPct val="0"/>
              </a:spcBef>
              <a:spcAft>
                <a:spcPct val="0"/>
              </a:spcAf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9700" name="AutoShape 4" descr="https://img-fotki.yandex.ru/get/3112/29330465.1f0/0_df017_c3e6e8f1_XXX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9701" name="Picture 5" descr="C:\Users\Ульяна\Desktop\903646.jpg"/>
          <p:cNvPicPr>
            <a:picLocks noChangeAspect="1" noChangeArrowheads="1"/>
          </p:cNvPicPr>
          <p:nvPr/>
        </p:nvPicPr>
        <p:blipFill>
          <a:blip r:embed="rId2"/>
          <a:srcRect/>
          <a:stretch>
            <a:fillRect/>
          </a:stretch>
        </p:blipFill>
        <p:spPr bwMode="auto">
          <a:xfrm>
            <a:off x="285719" y="3786190"/>
            <a:ext cx="5715039" cy="2786082"/>
          </a:xfrm>
          <a:prstGeom prst="rect">
            <a:avLst/>
          </a:prstGeom>
          <a:noFill/>
        </p:spPr>
      </p:pic>
      <p:pic>
        <p:nvPicPr>
          <p:cNvPr id="29702" name="Picture 6" descr="C:\Users\Ульяна\Desktop\img4.jpg"/>
          <p:cNvPicPr>
            <a:picLocks noChangeAspect="1" noChangeArrowheads="1"/>
          </p:cNvPicPr>
          <p:nvPr/>
        </p:nvPicPr>
        <p:blipFill>
          <a:blip r:embed="rId3"/>
          <a:srcRect l="37879" t="14405" r="32129" b="30370"/>
          <a:stretch>
            <a:fillRect/>
          </a:stretch>
        </p:blipFill>
        <p:spPr bwMode="auto">
          <a:xfrm>
            <a:off x="6143636" y="3786190"/>
            <a:ext cx="1928826" cy="266361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142844" y="1357298"/>
            <a:ext cx="392909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1.Очень красивая, но очень долгая работа.</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31745" name="Picture 1" descr="d9ea4a74643bbab6e9ebd527ab568c0a--fiori-quilling-quilling-d"/>
          <p:cNvPicPr>
            <a:picLocks noChangeAspect="1" noChangeArrowheads="1"/>
          </p:cNvPicPr>
          <p:nvPr/>
        </p:nvPicPr>
        <p:blipFill>
          <a:blip r:embed="rId2"/>
          <a:srcRect/>
          <a:stretch>
            <a:fillRect/>
          </a:stretch>
        </p:blipFill>
        <p:spPr bwMode="auto">
          <a:xfrm>
            <a:off x="285720" y="2071678"/>
            <a:ext cx="3541560" cy="4286280"/>
          </a:xfrm>
          <a:prstGeom prst="rect">
            <a:avLst/>
          </a:prstGeom>
          <a:noFill/>
        </p:spPr>
      </p:pic>
      <p:pic>
        <p:nvPicPr>
          <p:cNvPr id="31747" name="preview-image" descr="78998185_kviling_noviy_god17"/>
          <p:cNvPicPr>
            <a:picLocks noChangeAspect="1" noChangeArrowheads="1"/>
          </p:cNvPicPr>
          <p:nvPr/>
        </p:nvPicPr>
        <p:blipFill>
          <a:blip r:embed="rId3"/>
          <a:srcRect/>
          <a:stretch>
            <a:fillRect/>
          </a:stretch>
        </p:blipFill>
        <p:spPr bwMode="auto">
          <a:xfrm>
            <a:off x="4220184" y="2071678"/>
            <a:ext cx="4293587" cy="3429024"/>
          </a:xfrm>
          <a:prstGeom prst="rect">
            <a:avLst/>
          </a:prstGeom>
          <a:noFill/>
          <a:ln w="9525">
            <a:noFill/>
            <a:miter lim="800000"/>
            <a:headEnd/>
            <a:tailEnd/>
          </a:ln>
        </p:spPr>
      </p:pic>
      <p:sp>
        <p:nvSpPr>
          <p:cNvPr id="31748" name="Rectangle 4"/>
          <p:cNvSpPr>
            <a:spLocks noChangeArrowheads="1"/>
          </p:cNvSpPr>
          <p:nvPr/>
        </p:nvSpPr>
        <p:spPr bwMode="auto">
          <a:xfrm>
            <a:off x="4429124" y="1285860"/>
            <a:ext cx="407196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2.Можно сделать такую работу, но она мне не нравится.</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6" name="Rectangle 1"/>
          <p:cNvSpPr>
            <a:spLocks noChangeArrowheads="1"/>
          </p:cNvSpPr>
          <p:nvPr/>
        </p:nvSpPr>
        <p:spPr bwMode="auto">
          <a:xfrm>
            <a:off x="285720" y="285728"/>
            <a:ext cx="8358246"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этап: банк идей и предложений.</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Декабрь 2020 - январь 2021 - реализация задачи № 2 (разработать виды поделок из бумажных лент).</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review-image" descr="imgpreview?key=664e783e13fef603&amp;mb=imgdb_preview_923"/>
          <p:cNvPicPr>
            <a:picLocks noChangeAspect="1" noChangeArrowheads="1"/>
          </p:cNvPicPr>
          <p:nvPr/>
        </p:nvPicPr>
        <p:blipFill>
          <a:blip r:embed="rId2"/>
          <a:srcRect/>
          <a:stretch>
            <a:fillRect/>
          </a:stretch>
        </p:blipFill>
        <p:spPr bwMode="auto">
          <a:xfrm>
            <a:off x="500034" y="1071546"/>
            <a:ext cx="3643338" cy="4176628"/>
          </a:xfrm>
          <a:prstGeom prst="rect">
            <a:avLst/>
          </a:prstGeom>
          <a:noFill/>
          <a:ln w="9525">
            <a:noFill/>
            <a:miter lim="800000"/>
            <a:headEnd/>
            <a:tailEnd/>
          </a:ln>
        </p:spPr>
      </p:pic>
      <p:sp>
        <p:nvSpPr>
          <p:cNvPr id="32771" name="Rectangle 3"/>
          <p:cNvSpPr>
            <a:spLocks noChangeArrowheads="1"/>
          </p:cNvSpPr>
          <p:nvPr/>
        </p:nvSpPr>
        <p:spPr bwMode="auto">
          <a:xfrm>
            <a:off x="1071538" y="357166"/>
            <a:ext cx="278605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3.Красивая работа, но простая.</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32772" name="Picture 4" descr="9536b21d8ec8c08002c71fb72a4306a6"/>
          <p:cNvPicPr>
            <a:picLocks noChangeAspect="1" noChangeArrowheads="1"/>
          </p:cNvPicPr>
          <p:nvPr/>
        </p:nvPicPr>
        <p:blipFill>
          <a:blip r:embed="rId3" cstate="print"/>
          <a:srcRect/>
          <a:stretch>
            <a:fillRect/>
          </a:stretch>
        </p:blipFill>
        <p:spPr bwMode="auto">
          <a:xfrm>
            <a:off x="4857752" y="1214422"/>
            <a:ext cx="3384558" cy="4381708"/>
          </a:xfrm>
          <a:prstGeom prst="rect">
            <a:avLst/>
          </a:prstGeom>
          <a:noFill/>
          <a:ln w="9525">
            <a:noFill/>
            <a:miter lim="800000"/>
            <a:headEnd/>
            <a:tailEnd/>
          </a:ln>
        </p:spPr>
      </p:pic>
      <p:sp>
        <p:nvSpPr>
          <p:cNvPr id="32773" name="Rectangle 5"/>
          <p:cNvSpPr>
            <a:spLocks noChangeArrowheads="1"/>
          </p:cNvSpPr>
          <p:nvPr/>
        </p:nvSpPr>
        <p:spPr bwMode="auto">
          <a:xfrm>
            <a:off x="5143504" y="357166"/>
            <a:ext cx="300036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4.Эта картина красивая, яркая, летняя.</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2774" name="Rectangle 6"/>
          <p:cNvSpPr>
            <a:spLocks noChangeArrowheads="1"/>
          </p:cNvSpPr>
          <p:nvPr/>
        </p:nvSpPr>
        <p:spPr bwMode="auto">
          <a:xfrm>
            <a:off x="428596" y="5534561"/>
            <a:ext cx="7786742"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Исследовав все возможные альтернативные идеи, я решила выполнить работу под номером 4. Конечно, это очень трудоемкая работа, требующая аккуратности, внимательности и точности. Эта работа привлекла меня своей яркостью, оригинальностью и тем более что мама очень любит лето - эта картина ей очень понравится и надеюсь она займет достойное место в доме.  </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285720" y="285728"/>
            <a:ext cx="842968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этап: изготовление изделия.</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Январь 2021 г.- март 2021 г. - реализация задачи № 3 (изготовить красивое, недорогое и оригинальное изделие, несложное, но интересное в исполнении в качестве подарка для мамы).</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1026" name="Picture 2" descr="C:\Users\L\Downloads\C466DB23-32AB-46F7-9933-C39EB4C6C65E.jpeg"/>
          <p:cNvPicPr>
            <a:picLocks noChangeAspect="1" noChangeArrowheads="1"/>
          </p:cNvPicPr>
          <p:nvPr/>
        </p:nvPicPr>
        <p:blipFill>
          <a:blip r:embed="rId2" cstate="print"/>
          <a:srcRect t="9434" b="15093"/>
          <a:stretch>
            <a:fillRect/>
          </a:stretch>
        </p:blipFill>
        <p:spPr bwMode="auto">
          <a:xfrm rot="5400000">
            <a:off x="2318249" y="2396603"/>
            <a:ext cx="4857784" cy="349355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1472" y="857232"/>
            <a:ext cx="7858180" cy="4524315"/>
          </a:xfrm>
          <a:prstGeom prst="rect">
            <a:avLst/>
          </a:prstGeom>
        </p:spPr>
        <p:txBody>
          <a:bodyPr wrap="square">
            <a:spAutoFit/>
          </a:bodyPr>
          <a:lstStyle/>
          <a:p>
            <a:pPr algn="just"/>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just"/>
            <a:r>
              <a:rPr lang="ru-RU" dirty="0">
                <a:latin typeface="Times New Roman" pitchFamily="18" charset="0"/>
                <a:cs typeface="Times New Roman" pitchFamily="18" charset="0"/>
              </a:rPr>
              <a:t>	Мне нравиться подарок, который я сделала своей маме. Он необычный, недорогой и отвечает задуманным требованиям. В нем гармонируют яркие, задорные цвета. Но поскольку идеи взяты с интернета, я не стала полностью повторять эту работу, а проявила </a:t>
            </a:r>
            <a:r>
              <a:rPr lang="ru-RU" dirty="0" smtClean="0">
                <a:latin typeface="Times New Roman" pitchFamily="18" charset="0"/>
                <a:cs typeface="Times New Roman" pitchFamily="18" charset="0"/>
              </a:rPr>
              <a:t>творчество </a:t>
            </a:r>
            <a:r>
              <a:rPr lang="ru-RU" dirty="0">
                <a:latin typeface="Times New Roman" pitchFamily="18" charset="0"/>
                <a:cs typeface="Times New Roman" pitchFamily="18" charset="0"/>
              </a:rPr>
              <a:t>и свою индивидуальность.</a:t>
            </a:r>
          </a:p>
          <a:p>
            <a:pPr algn="just"/>
            <a:r>
              <a:rPr lang="ru-RU" dirty="0">
                <a:latin typeface="Times New Roman" pitchFamily="18" charset="0"/>
                <a:cs typeface="Times New Roman" pitchFamily="18" charset="0"/>
              </a:rPr>
              <a:t>	Мне кажется, что полученные навыки по </a:t>
            </a:r>
            <a:r>
              <a:rPr lang="ru-RU" dirty="0" err="1">
                <a:latin typeface="Times New Roman" pitchFamily="18" charset="0"/>
                <a:cs typeface="Times New Roman" pitchFamily="18" charset="0"/>
              </a:rPr>
              <a:t>квиллингу</a:t>
            </a:r>
            <a:r>
              <a:rPr lang="ru-RU" dirty="0">
                <a:latin typeface="Times New Roman" pitchFamily="18" charset="0"/>
                <a:cs typeface="Times New Roman" pitchFamily="18" charset="0"/>
              </a:rPr>
              <a:t>, обязательно пригодятся в жизни. Можно придумать самой различные изделия, обращаясь к природе, сказкам. Я не думала, что из таких доступных, обычных материалов можно создать такие красивые композиции из </a:t>
            </a:r>
            <a:r>
              <a:rPr lang="ru-RU" dirty="0" err="1">
                <a:latin typeface="Times New Roman" pitchFamily="18" charset="0"/>
                <a:cs typeface="Times New Roman" pitchFamily="18" charset="0"/>
              </a:rPr>
              <a:t>квиллинга</a:t>
            </a:r>
            <a:r>
              <a:rPr lang="ru-RU" dirty="0">
                <a:latin typeface="Times New Roman" pitchFamily="18" charset="0"/>
                <a:cs typeface="Times New Roman" pitchFamily="18" charset="0"/>
              </a:rPr>
              <a:t>.</a:t>
            </a:r>
          </a:p>
          <a:p>
            <a:pPr algn="just"/>
            <a:r>
              <a:rPr lang="ru-RU" dirty="0">
                <a:latin typeface="Times New Roman" pitchFamily="18" charset="0"/>
                <a:cs typeface="Times New Roman" pitchFamily="18" charset="0"/>
              </a:rPr>
              <a:t>	Выполнение проекта способствовала развитию и совершенствованию моих возможностей в области бумажной пластики (</a:t>
            </a:r>
            <a:r>
              <a:rPr lang="ru-RU" dirty="0" err="1">
                <a:latin typeface="Times New Roman" pitchFamily="18" charset="0"/>
                <a:cs typeface="Times New Roman" pitchFamily="18" charset="0"/>
              </a:rPr>
              <a:t>квиллинг</a:t>
            </a:r>
            <a:r>
              <a:rPr lang="ru-RU" dirty="0">
                <a:latin typeface="Times New Roman" pitchFamily="18" charset="0"/>
                <a:cs typeface="Times New Roman" pitchFamily="18" charset="0"/>
              </a:rPr>
              <a:t>) и проектной деятельности; овладению технического мастерства, развитию художественного вкуса и творческого отношения к выполняемой работе.</a:t>
            </a:r>
          </a:p>
          <a:p>
            <a:pPr algn="just"/>
            <a:r>
              <a:rPr lang="ru-RU" dirty="0" smtClean="0">
                <a:latin typeface="Times New Roman" pitchFamily="18" charset="0"/>
                <a:cs typeface="Times New Roman" pitchFamily="18" charset="0"/>
              </a:rPr>
              <a:t>	Задуманный </a:t>
            </a:r>
            <a:r>
              <a:rPr lang="ru-RU" dirty="0">
                <a:latin typeface="Times New Roman" pitchFamily="18" charset="0"/>
                <a:cs typeface="Times New Roman" pitchFamily="18" charset="0"/>
              </a:rPr>
              <a:t>мною проект выполнен.</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1305342"/>
            <a:ext cx="8072494" cy="4981178"/>
          </a:xfrm>
          <a:prstGeom prst="rect">
            <a:avLst/>
          </a:prstGeom>
        </p:spPr>
        <p:txBody>
          <a:bodyPr wrap="square">
            <a:spAutoFit/>
          </a:bodyPr>
          <a:lstStyle/>
          <a:p>
            <a:pPr algn="just"/>
            <a:endParaRPr lang="ru-RU" dirty="0" smtClean="0"/>
          </a:p>
          <a:p>
            <a:pPr algn="just"/>
            <a:r>
              <a:rPr lang="ru-RU" dirty="0" smtClean="0"/>
              <a:t>1</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Быстрицкая</a:t>
            </a:r>
            <a:r>
              <a:rPr lang="ru-RU" dirty="0" smtClean="0">
                <a:latin typeface="Times New Roman" pitchFamily="18" charset="0"/>
                <a:cs typeface="Times New Roman" pitchFamily="18" charset="0"/>
              </a:rPr>
              <a:t> А.Т. Бумажная филигрань – 2-е изд. – М.: Айрис-пресс, 2008. – 128с.</a:t>
            </a:r>
          </a:p>
          <a:p>
            <a:pPr algn="just"/>
            <a:r>
              <a:rPr lang="ru-RU" dirty="0" smtClean="0">
                <a:latin typeface="Times New Roman" pitchFamily="18" charset="0"/>
                <a:cs typeface="Times New Roman" pitchFamily="18" charset="0"/>
              </a:rPr>
              <a:t>2. Зайцева А.А.. Искусство </a:t>
            </a:r>
            <a:r>
              <a:rPr lang="ru-RU" dirty="0" err="1" smtClean="0">
                <a:latin typeface="Times New Roman" pitchFamily="18" charset="0"/>
                <a:cs typeface="Times New Roman" pitchFamily="18" charset="0"/>
              </a:rPr>
              <a:t>квилинга</a:t>
            </a:r>
            <a:r>
              <a:rPr lang="ru-RU" dirty="0" smtClean="0">
                <a:latin typeface="Times New Roman" pitchFamily="18" charset="0"/>
                <a:cs typeface="Times New Roman" pitchFamily="18" charset="0"/>
              </a:rPr>
              <a:t>. Магия бумажных лент.– М.: </a:t>
            </a:r>
            <a:r>
              <a:rPr lang="ru-RU" dirty="0" err="1" smtClean="0">
                <a:latin typeface="Times New Roman" pitchFamily="18" charset="0"/>
                <a:cs typeface="Times New Roman" pitchFamily="18" charset="0"/>
              </a:rPr>
              <a:t>Эксмо</a:t>
            </a:r>
            <a:r>
              <a:rPr lang="ru-RU" dirty="0" smtClean="0">
                <a:latin typeface="Times New Roman" pitchFamily="18" charset="0"/>
                <a:cs typeface="Times New Roman" pitchFamily="18" charset="0"/>
              </a:rPr>
              <a:t>, 2009. – 64с.</a:t>
            </a:r>
          </a:p>
          <a:p>
            <a:r>
              <a:rPr lang="ru-RU" dirty="0" smtClean="0">
                <a:latin typeface="Times New Roman" pitchFamily="18" charset="0"/>
                <a:cs typeface="Times New Roman" pitchFamily="18" charset="0"/>
              </a:rPr>
              <a:t>3.</a:t>
            </a:r>
            <a:r>
              <a:rPr lang="ru-RU" dirty="0" smtClean="0">
                <a:solidFill>
                  <a:srgbClr val="0070C0"/>
                </a:solidFill>
                <a:latin typeface="Times New Roman" pitchFamily="18" charset="0"/>
                <a:cs typeface="Times New Roman" pitchFamily="18" charset="0"/>
                <a:hlinkClick r:id="rId3"/>
              </a:rPr>
              <a:t>http://irinahollay.ru/quilling/9-tehnika/6-tehnika-kvillinga</a:t>
            </a:r>
            <a:r>
              <a:rPr lang="ru-RU" dirty="0" smtClean="0">
                <a:solidFill>
                  <a:srgbClr val="0070C0"/>
                </a:solidFill>
                <a:latin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[Электронный ресурс] </a:t>
            </a:r>
            <a:r>
              <a:rPr lang="ru-RU" dirty="0" smtClean="0">
                <a:latin typeface="Times New Roman" pitchFamily="18" charset="0"/>
                <a:cs typeface="Times New Roman" pitchFamily="18" charset="0"/>
              </a:rPr>
              <a:t>(дата обращения 08.11.2020 г.)</a:t>
            </a:r>
          </a:p>
          <a:p>
            <a:r>
              <a:rPr lang="ru-RU" dirty="0" smtClean="0">
                <a:latin typeface="Times New Roman" pitchFamily="18" charset="0"/>
                <a:cs typeface="Times New Roman" pitchFamily="18" charset="0"/>
              </a:rPr>
              <a:t>4. </a:t>
            </a:r>
            <a:r>
              <a:rPr lang="ru-RU" dirty="0" smtClean="0">
                <a:solidFill>
                  <a:srgbClr val="0070C0"/>
                </a:solidFill>
                <a:latin typeface="Times New Roman" pitchFamily="18" charset="0"/>
                <a:cs typeface="Times New Roman" pitchFamily="18" charset="0"/>
                <a:hlinkClick r:id="rId4"/>
              </a:rPr>
              <a:t>http://increations.livejournal.com/1017.html</a:t>
            </a:r>
            <a:r>
              <a:rPr lang="ru-RU" dirty="0" smtClean="0">
                <a:solidFill>
                  <a:srgbClr val="0070C0"/>
                </a:solidFill>
                <a:latin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[Электронный ресурс] </a:t>
            </a:r>
            <a:r>
              <a:rPr lang="ru-RU" dirty="0" smtClean="0">
                <a:latin typeface="Times New Roman" pitchFamily="18" charset="0"/>
                <a:cs typeface="Times New Roman" pitchFamily="18" charset="0"/>
              </a:rPr>
              <a:t>(дата обращения 15.12.2020 г.)</a:t>
            </a:r>
          </a:p>
          <a:p>
            <a:r>
              <a:rPr lang="ru-RU" dirty="0" smtClean="0">
                <a:latin typeface="Times New Roman" pitchFamily="18" charset="0"/>
                <a:cs typeface="Times New Roman" pitchFamily="18" charset="0"/>
              </a:rPr>
              <a:t>5. </a:t>
            </a:r>
            <a:r>
              <a:rPr lang="ru-RU" dirty="0" smtClean="0">
                <a:latin typeface="Times New Roman" pitchFamily="18" charset="0"/>
                <a:cs typeface="Times New Roman" pitchFamily="18" charset="0"/>
                <a:hlinkClick r:id="rId5"/>
              </a:rPr>
              <a:t>http://www.best-woman.ru/day/sun/10</a:t>
            </a:r>
            <a:r>
              <a:rPr lang="ru-RU" dirty="0" smtClean="0">
                <a:latin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[Электронный ресурс] </a:t>
            </a:r>
            <a:r>
              <a:rPr lang="ru-RU" dirty="0" smtClean="0">
                <a:latin typeface="Times New Roman" pitchFamily="18" charset="0"/>
                <a:cs typeface="Times New Roman" pitchFamily="18" charset="0"/>
              </a:rPr>
              <a:t>(дата обращения 19.01.2021 г.)</a:t>
            </a:r>
          </a:p>
          <a:p>
            <a:r>
              <a:rPr lang="ru-RU" dirty="0" smtClean="0">
                <a:latin typeface="Times New Roman" pitchFamily="18" charset="0"/>
                <a:cs typeface="Times New Roman" pitchFamily="18" charset="0"/>
              </a:rPr>
              <a:t>6.</a:t>
            </a:r>
            <a:r>
              <a:rPr lang="ru-RU" dirty="0" smtClean="0">
                <a:latin typeface="Times New Roman" pitchFamily="18" charset="0"/>
                <a:cs typeface="Times New Roman" pitchFamily="18" charset="0"/>
                <a:hlinkClick r:id="rId6"/>
              </a:rPr>
              <a:t>http://digest.subscribe.ru/style/hobby/n240695163.html</a:t>
            </a:r>
            <a:r>
              <a:rPr lang="ru-RU" dirty="0" smtClean="0">
                <a:latin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[Электронный ресурс] </a:t>
            </a:r>
            <a:r>
              <a:rPr lang="ru-RU" dirty="0" smtClean="0">
                <a:latin typeface="Times New Roman" pitchFamily="18" charset="0"/>
                <a:cs typeface="Times New Roman" pitchFamily="18" charset="0"/>
              </a:rPr>
              <a:t>(дата обращения 29.12.2021 г.)</a:t>
            </a:r>
          </a:p>
          <a:p>
            <a:r>
              <a:rPr lang="ru-RU" dirty="0" smtClean="0">
                <a:latin typeface="Times New Roman" pitchFamily="18" charset="0"/>
                <a:cs typeface="Times New Roman" pitchFamily="18" charset="0"/>
              </a:rPr>
              <a:t>7. </a:t>
            </a:r>
            <a:r>
              <a:rPr lang="ru-RU" dirty="0" smtClean="0">
                <a:latin typeface="Times New Roman" pitchFamily="18" charset="0"/>
                <a:cs typeface="Times New Roman" pitchFamily="18" charset="0"/>
                <a:hlinkClick r:id="rId7"/>
              </a:rPr>
              <a:t>http://moikompas.ru/compas/quilling</a:t>
            </a:r>
            <a:r>
              <a:rPr lang="ru-RU" dirty="0" smtClean="0">
                <a:latin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[Электронный ресурс] </a:t>
            </a:r>
            <a:r>
              <a:rPr lang="ru-RU" dirty="0" smtClean="0">
                <a:latin typeface="Times New Roman" pitchFamily="18" charset="0"/>
                <a:cs typeface="Times New Roman" pitchFamily="18" charset="0"/>
              </a:rPr>
              <a:t>(дата обращения 2.02.2021 г.)</a:t>
            </a:r>
          </a:p>
          <a:p>
            <a:r>
              <a:rPr lang="ru-RU" dirty="0" smtClean="0">
                <a:latin typeface="Times New Roman" pitchFamily="18" charset="0"/>
                <a:cs typeface="Times New Roman" pitchFamily="18" charset="0"/>
              </a:rPr>
              <a:t>8. </a:t>
            </a:r>
            <a:r>
              <a:rPr lang="ru-RU" dirty="0" smtClean="0">
                <a:latin typeface="Times New Roman" pitchFamily="18" charset="0"/>
                <a:cs typeface="Times New Roman" pitchFamily="18" charset="0"/>
                <a:hlinkClick r:id="rId8"/>
              </a:rPr>
              <a:t>http://zavitoc.blogspot.com</a:t>
            </a:r>
            <a:r>
              <a:rPr lang="ru-RU" dirty="0" smtClean="0">
                <a:latin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[Электронный ресурс] </a:t>
            </a:r>
            <a:r>
              <a:rPr lang="ru-RU" dirty="0" smtClean="0">
                <a:latin typeface="Times New Roman" pitchFamily="18" charset="0"/>
                <a:cs typeface="Times New Roman" pitchFamily="18" charset="0"/>
              </a:rPr>
              <a:t>(дата обращения 10.02.2021 г.)</a:t>
            </a:r>
            <a:endParaRPr lang="ru-RU" dirty="0">
              <a:latin typeface="Times New Roman" pitchFamily="18" charset="0"/>
              <a:cs typeface="Times New Roman" pitchFamily="18" charset="0"/>
            </a:endParaRPr>
          </a:p>
        </p:txBody>
      </p:sp>
      <p:sp>
        <p:nvSpPr>
          <p:cNvPr id="3" name="Прямоугольник 2"/>
          <p:cNvSpPr/>
          <p:nvPr/>
        </p:nvSpPr>
        <p:spPr>
          <a:xfrm>
            <a:off x="2428860" y="500042"/>
            <a:ext cx="4368119" cy="646331"/>
          </a:xfrm>
          <a:prstGeom prst="rect">
            <a:avLst/>
          </a:prstGeom>
        </p:spPr>
        <p:txBody>
          <a:bodyPr wrap="none">
            <a:spAutoFit/>
          </a:bodyPr>
          <a:lstStyle/>
          <a:p>
            <a:pPr lvl="0" algn="ctr" fontAlgn="base">
              <a:spcBef>
                <a:spcPct val="0"/>
              </a:spcBef>
              <a:spcAft>
                <a:spcPct val="0"/>
              </a:spcAft>
            </a:pPr>
            <a:r>
              <a:rPr lang="ru-RU" sz="3600" b="1" dirty="0" smtClean="0">
                <a:latin typeface="Times New Roman" pitchFamily="18" charset="0"/>
                <a:ea typeface="Times New Roman" pitchFamily="18" charset="0"/>
                <a:cs typeface="Times New Roman" pitchFamily="18" charset="0"/>
              </a:rPr>
              <a:t>Список литературы</a:t>
            </a:r>
            <a:endParaRPr lang="ru-RU" sz="36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2643182"/>
            <a:ext cx="8169865" cy="1107996"/>
          </a:xfrm>
          <a:prstGeom prst="rect">
            <a:avLst/>
          </a:prstGeom>
        </p:spPr>
        <p:txBody>
          <a:bodyPr wrap="none">
            <a:spAutoFit/>
          </a:bodyPr>
          <a:lstStyle/>
          <a:p>
            <a:r>
              <a:rPr lang="ru-RU" sz="6600" dirty="0">
                <a:latin typeface="Times New Roman" pitchFamily="18" charset="0"/>
                <a:cs typeface="Times New Roman" pitchFamily="18" charset="0"/>
              </a:rPr>
              <a:t>Спасибо за внимание!</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116</TotalTime>
  <Words>546</Words>
  <Application>Microsoft Office PowerPoint</Application>
  <PresentationFormat>Экран (4:3)</PresentationFormat>
  <Paragraphs>58</Paragraphs>
  <Slides>11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Эркер</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Ульяна</dc:creator>
  <cp:lastModifiedBy>L</cp:lastModifiedBy>
  <cp:revision>14</cp:revision>
  <dcterms:created xsi:type="dcterms:W3CDTF">2019-03-05T07:47:04Z</dcterms:created>
  <dcterms:modified xsi:type="dcterms:W3CDTF">2021-05-13T16:11:20Z</dcterms:modified>
</cp:coreProperties>
</file>