
<file path=[Content_Types].xml><?xml version="1.0" encoding="utf-8"?>
<Types xmlns="http://schemas.openxmlformats.org/package/2006/content-types">
  <Default Extension="png" ContentType="image/png"/>
  <Default Extension="bin" ContentType="application/vnd.openxmlformats-officedocument.oleObject"/>
  <Default Extension="jpeg" ContentType="image/jpeg"/>
  <Default Extension="wmf" ContentType="image/x-wmf"/>
  <Default Extension="rels" ContentType="application/vnd.openxmlformats-package.relationships+xml"/>
  <Default Extension="xml" ContentType="application/xml"/>
  <Default Extension="vml" ContentType="application/vnd.openxmlformats-officedocument.vmlDrawin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6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7" r:id="rId12"/>
    <p:sldId id="268" r:id="rId13"/>
    <p:sldId id="269" r:id="rId14"/>
    <p:sldId id="270" r:id="rId15"/>
    <p:sldId id="271" r:id="rId16"/>
    <p:sldId id="272" r:id="rId17"/>
    <p:sldId id="274" r:id="rId18"/>
    <p:sldId id="277" r:id="rId19"/>
    <p:sldId id="278" r:id="rId20"/>
    <p:sldId id="279" r:id="rId21"/>
    <p:sldId id="280" r:id="rId22"/>
    <p:sldId id="276" r:id="rId23"/>
    <p:sldId id="282" r:id="rId24"/>
    <p:sldId id="283" r:id="rId25"/>
    <p:sldId id="284" r:id="rId26"/>
    <p:sldId id="285" r:id="rId27"/>
    <p:sldId id="281" r:id="rId28"/>
    <p:sldId id="266" r:id="rId29"/>
    <p:sldId id="273" r:id="rId30"/>
    <p:sldId id="275" r:id="rId31"/>
    <p:sldId id="286" r:id="rId32"/>
    <p:sldId id="287" r:id="rId33"/>
    <p:sldId id="288" r:id="rId34"/>
    <p:sldId id="289" r:id="rId35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9900CC"/>
    <a:srgbClr val="3333FF"/>
    <a:srgbClr val="FFFF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588" autoAdjust="0"/>
    <p:restoredTop sz="94624" autoAdjust="0"/>
  </p:normalViewPr>
  <p:slideViewPr>
    <p:cSldViewPr>
      <p:cViewPr varScale="1">
        <p:scale>
          <a:sx n="83" d="100"/>
          <a:sy n="83" d="100"/>
        </p:scale>
        <p:origin x="1454" y="67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theme" Target="theme/theme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presProps" Target="presProps.xml"/><Relationship Id="rId40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/Relationships>
</file>

<file path=ppt/drawings/_rels/vmlDrawing1.vml.rels><?xml version="1.0" encoding="UTF-8" standalone="yes"?>
<Relationships xmlns="http://schemas.openxmlformats.org/package/2006/relationships"><Relationship Id="rId2" Type="http://schemas.openxmlformats.org/officeDocument/2006/relationships/image" Target="../media/image11.wmf"/><Relationship Id="rId1" Type="http://schemas.openxmlformats.org/officeDocument/2006/relationships/image" Target="../media/image10.wmf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D870B65-A78F-4570-8847-BACDD0068AAC}" type="datetimeFigureOut">
              <a:rPr lang="ru-RU" smtClean="0"/>
              <a:pPr/>
              <a:t>26.03.2025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EBA65FC-7433-4E39-B514-4238EB82ABA2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EBA65FC-7433-4E39-B514-4238EB82ABA2}" type="slidenum">
              <a:rPr lang="ru-RU" smtClean="0"/>
              <a:pPr/>
              <a:t>14</a:t>
            </a:fld>
            <a:endParaRPr lang="ru-RU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EBA65FC-7433-4E39-B514-4238EB82ABA2}" type="slidenum">
              <a:rPr lang="ru-RU" smtClean="0"/>
              <a:pPr/>
              <a:t>15</a:t>
            </a:fld>
            <a:endParaRPr lang="ru-RU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EBA65FC-7433-4E39-B514-4238EB82ABA2}" type="slidenum">
              <a:rPr lang="ru-RU" smtClean="0"/>
              <a:pPr/>
              <a:t>16</a:t>
            </a:fld>
            <a:endParaRPr lang="ru-RU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EBA65FC-7433-4E39-B514-4238EB82ABA2}" type="slidenum">
              <a:rPr lang="ru-RU" smtClean="0"/>
              <a:pPr/>
              <a:t>18</a:t>
            </a:fld>
            <a:endParaRPr lang="ru-RU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EBA65FC-7433-4E39-B514-4238EB82ABA2}" type="slidenum">
              <a:rPr lang="ru-RU" smtClean="0"/>
              <a:pPr/>
              <a:t>19</a:t>
            </a:fld>
            <a:endParaRPr lang="ru-RU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EBA65FC-7433-4E39-B514-4238EB82ABA2}" type="slidenum">
              <a:rPr lang="ru-RU" smtClean="0"/>
              <a:pPr/>
              <a:t>20</a:t>
            </a:fld>
            <a:endParaRPr lang="ru-RU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EBA65FC-7433-4E39-B514-4238EB82ABA2}" type="slidenum">
              <a:rPr lang="ru-RU" smtClean="0"/>
              <a:pPr/>
              <a:t>21</a:t>
            </a:fld>
            <a:endParaRPr lang="ru-RU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EBA65FC-7433-4E39-B514-4238EB82ABA2}" type="slidenum">
              <a:rPr lang="ru-RU" smtClean="0"/>
              <a:pPr/>
              <a:t>23</a:t>
            </a:fld>
            <a:endParaRPr lang="ru-RU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EBA65FC-7433-4E39-B514-4238EB82ABA2}" type="slidenum">
              <a:rPr lang="ru-RU" smtClean="0"/>
              <a:pPr/>
              <a:t>24</a:t>
            </a:fld>
            <a:endParaRPr lang="ru-RU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EBA65FC-7433-4E39-B514-4238EB82ABA2}" type="slidenum">
              <a:rPr lang="ru-RU" smtClean="0"/>
              <a:pPr/>
              <a:t>25</a:t>
            </a:fld>
            <a:endParaRPr lang="ru-RU"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EBA65FC-7433-4E39-B514-4238EB82ABA2}" type="slidenum">
              <a:rPr lang="ru-RU" smtClean="0"/>
              <a:pPr/>
              <a:t>26</a:t>
            </a:fld>
            <a:endParaRPr lang="ru-RU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26.03.2025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>
    <p:wheel spokes="3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26.03.2025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>
    <p:wheel spokes="3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26.03.2025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>
    <p:wheel spokes="3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26.03.2025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>
    <p:wheel spokes="3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26.03.2025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>
    <p:wheel spokes="3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26.03.2025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>
    <p:wheel spokes="3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26.03.2025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>
    <p:wheel spokes="3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26.03.2025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>
    <p:wheel spokes="3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26.03.2025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>
    <p:wheel spokes="3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26.03.2025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>
    <p:wheel spokes="3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26.03.2025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>
    <p:wheel spokes="3"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106E36-FD25-4E2D-B0AA-010F637433A0}" type="datetimeFigureOut">
              <a:rPr lang="ru-RU" smtClean="0"/>
              <a:pPr/>
              <a:t>26.03.2025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>
    <p:wheel spokes="3"/>
  </p:transition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7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8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9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wmf"/><Relationship Id="rId3" Type="http://schemas.openxmlformats.org/officeDocument/2006/relationships/notesSlide" Target="../notesSlides/notesSlide10.xml"/><Relationship Id="rId7" Type="http://schemas.openxmlformats.org/officeDocument/2006/relationships/oleObject" Target="../embeddings/oleObject2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.vml"/><Relationship Id="rId6" Type="http://schemas.openxmlformats.org/officeDocument/2006/relationships/image" Target="../media/image10.wmf"/><Relationship Id="rId5" Type="http://schemas.openxmlformats.org/officeDocument/2006/relationships/oleObject" Target="../embeddings/oleObject1.bin"/><Relationship Id="rId4" Type="http://schemas.openxmlformats.org/officeDocument/2006/relationships/image" Target="../media/image1.jpe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8.png"/><Relationship Id="rId4" Type="http://schemas.openxmlformats.org/officeDocument/2006/relationships/image" Target="../media/image5.png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 cstate="print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Скругленный прямоугольник 3"/>
          <p:cNvSpPr/>
          <p:nvPr/>
        </p:nvSpPr>
        <p:spPr>
          <a:xfrm>
            <a:off x="611560" y="980728"/>
            <a:ext cx="7992888" cy="4176464"/>
          </a:xfrm>
          <a:prstGeom prst="round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3568" y="1268760"/>
            <a:ext cx="7772400" cy="3528392"/>
          </a:xfrm>
        </p:spPr>
        <p:txBody>
          <a:bodyPr>
            <a:no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r>
              <a:rPr lang="ru-RU" sz="32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Презентация по физике</a:t>
            </a:r>
            <a:br>
              <a:rPr lang="ru-RU" sz="32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</a:br>
            <a:r>
              <a:rPr lang="ru-RU" sz="32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9 класс</a:t>
            </a:r>
            <a:r>
              <a:rPr lang="ru-RU" sz="60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60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</a:br>
            <a:r>
              <a:rPr lang="ru-RU" sz="60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СПЕКТРОГРАФ</a:t>
            </a:r>
            <a:br>
              <a:rPr lang="ru-RU" sz="60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</a:br>
            <a:r>
              <a:rPr lang="ru-RU" sz="60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И </a:t>
            </a:r>
            <a:br>
              <a:rPr lang="ru-RU" sz="60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</a:br>
            <a:r>
              <a:rPr lang="ru-RU" sz="60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СПЕКТРОСКОП</a:t>
            </a:r>
            <a:endParaRPr lang="ru-RU" sz="6000" b="1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Скругленный прямоугольник 4"/>
          <p:cNvSpPr/>
          <p:nvPr/>
        </p:nvSpPr>
        <p:spPr>
          <a:xfrm>
            <a:off x="3419872" y="5373216"/>
            <a:ext cx="5328592" cy="1296144"/>
          </a:xfrm>
          <a:prstGeom prst="round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dirty="0" smtClean="0"/>
              <a:t>Филимонова Елена Валентиновна</a:t>
            </a:r>
            <a:endParaRPr lang="ru-RU" dirty="0" smtClean="0"/>
          </a:p>
          <a:p>
            <a:pPr algn="ctr"/>
            <a:r>
              <a:rPr lang="ru-RU" dirty="0" smtClean="0"/>
              <a:t>учитель физики </a:t>
            </a:r>
            <a:r>
              <a:rPr lang="ru-RU" dirty="0" smtClean="0"/>
              <a:t>МБОУ  СШ № 1 им. М. Горького</a:t>
            </a:r>
          </a:p>
          <a:p>
            <a:pPr algn="ctr"/>
            <a:r>
              <a:rPr lang="ru-RU" dirty="0" smtClean="0"/>
              <a:t> с углублённым изучением английского языка</a:t>
            </a:r>
            <a:endParaRPr lang="ru-RU" dirty="0" smtClean="0"/>
          </a:p>
          <a:p>
            <a:pPr algn="ctr"/>
            <a:r>
              <a:rPr lang="ru-RU" dirty="0" smtClean="0"/>
              <a:t>Г. Арзамас Нижегородской области</a:t>
            </a:r>
            <a:endParaRPr lang="ru-RU" dirty="0"/>
          </a:p>
        </p:txBody>
      </p:sp>
    </p:spTree>
  </p:cSld>
  <p:clrMapOvr>
    <a:masterClrMapping/>
  </p:clrMapOvr>
  <p:transition>
    <p:wheel spokes="3"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 cstate="print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Скругленный прямоугольник 3"/>
          <p:cNvSpPr/>
          <p:nvPr/>
        </p:nvSpPr>
        <p:spPr>
          <a:xfrm>
            <a:off x="395536" y="404664"/>
            <a:ext cx="8352928" cy="5904656"/>
          </a:xfrm>
          <a:prstGeom prst="round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4400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Для получения четких и ярких спектров используют специальные оптические приборы – </a:t>
            </a:r>
            <a:r>
              <a:rPr lang="ru-RU" sz="44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СПЕКТРОГРАФЫ И СПЕКТРОСКОПЫ</a:t>
            </a:r>
            <a:endParaRPr lang="ru-RU" sz="4400" b="1" dirty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>
    <p:wheel spokes="3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 cstate="print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Скругленный прямоугольник 3"/>
          <p:cNvSpPr/>
          <p:nvPr/>
        </p:nvSpPr>
        <p:spPr>
          <a:xfrm>
            <a:off x="251520" y="188640"/>
            <a:ext cx="8712968" cy="6408712"/>
          </a:xfrm>
          <a:prstGeom prst="round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 sz="4400" b="1" dirty="0" smtClean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/>
            <a:endParaRPr lang="ru-RU" sz="4400" b="1" dirty="0" smtClean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/>
            <a:endParaRPr lang="ru-RU" sz="4400" b="1" dirty="0" smtClean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/>
            <a:endParaRPr lang="ru-RU" sz="4400" b="1" dirty="0" smtClean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/>
            <a:endParaRPr lang="ru-RU" sz="4400" b="1" dirty="0" smtClean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/>
            <a:endParaRPr lang="ru-RU" sz="4400" b="1" dirty="0" smtClean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/>
            <a:endParaRPr lang="ru-RU" sz="4400" b="1" dirty="0" smtClean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/>
            <a:r>
              <a:rPr lang="ru-RU" sz="44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Устройство и внешний вид спектроскопа</a:t>
            </a:r>
            <a:endParaRPr lang="ru-RU" sz="4400" b="1" dirty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 cstate="print">
            <a:lum bright="10000" contrast="10000"/>
          </a:blip>
          <a:srcRect/>
          <a:stretch>
            <a:fillRect/>
          </a:stretch>
        </p:blipFill>
        <p:spPr bwMode="auto">
          <a:xfrm>
            <a:off x="755576" y="476672"/>
            <a:ext cx="7732995" cy="453650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wheel spokes="3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 cstate="print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Скругленный прямоугольник 3"/>
          <p:cNvSpPr/>
          <p:nvPr/>
        </p:nvSpPr>
        <p:spPr>
          <a:xfrm>
            <a:off x="179512" y="188640"/>
            <a:ext cx="8712968" cy="6408712"/>
          </a:xfrm>
          <a:prstGeom prst="roundRect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4400" b="1" dirty="0" smtClean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/>
            <a:endParaRPr lang="ru-RU" sz="4400" b="1" dirty="0" smtClean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/>
            <a:endParaRPr lang="ru-RU" sz="4400" b="1" dirty="0" smtClean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/>
            <a:endParaRPr lang="ru-RU" sz="4400" b="1" dirty="0" smtClean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/>
            <a:endParaRPr lang="ru-RU" sz="4400" b="1" dirty="0" smtClean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/>
            <a:endParaRPr lang="ru-RU" sz="4400" b="1" dirty="0" smtClean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/>
            <a:r>
              <a:rPr lang="ru-RU" sz="4400" b="1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Принцип действия спектроскопа</a:t>
            </a:r>
            <a:endParaRPr lang="ru-RU" sz="4400" b="1" dirty="0">
              <a:solidFill>
                <a:srgbClr val="FFFF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2" name="Равнобедренный треугольник 61"/>
          <p:cNvSpPr/>
          <p:nvPr/>
        </p:nvSpPr>
        <p:spPr>
          <a:xfrm>
            <a:off x="3491880" y="548680"/>
            <a:ext cx="2232248" cy="2160240"/>
          </a:xfrm>
          <a:prstGeom prst="triangle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5" name="Прямоугольник 54"/>
          <p:cNvSpPr/>
          <p:nvPr/>
        </p:nvSpPr>
        <p:spPr>
          <a:xfrm rot="20686039">
            <a:off x="889264" y="1679159"/>
            <a:ext cx="2097027" cy="1414680"/>
          </a:xfrm>
          <a:prstGeom prst="rec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7" name="Овал 56"/>
          <p:cNvSpPr/>
          <p:nvPr/>
        </p:nvSpPr>
        <p:spPr>
          <a:xfrm rot="20817738">
            <a:off x="2809020" y="1428183"/>
            <a:ext cx="240252" cy="1397861"/>
          </a:xfrm>
          <a:prstGeom prst="ellipse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grpSp>
        <p:nvGrpSpPr>
          <p:cNvPr id="160" name="Группа 159"/>
          <p:cNvGrpSpPr/>
          <p:nvPr/>
        </p:nvGrpSpPr>
        <p:grpSpPr>
          <a:xfrm>
            <a:off x="899592" y="1628800"/>
            <a:ext cx="2160240" cy="936104"/>
            <a:chOff x="899592" y="1628800"/>
            <a:chExt cx="2160240" cy="936104"/>
          </a:xfrm>
        </p:grpSpPr>
        <p:cxnSp>
          <p:nvCxnSpPr>
            <p:cNvPr id="29" name="Прямая соединительная линия 28"/>
            <p:cNvCxnSpPr/>
            <p:nvPr/>
          </p:nvCxnSpPr>
          <p:spPr>
            <a:xfrm flipV="1">
              <a:off x="971600" y="1628800"/>
              <a:ext cx="1944216" cy="913998"/>
            </a:xfrm>
            <a:prstGeom prst="line">
              <a:avLst/>
            </a:prstGeom>
            <a:ln w="38100">
              <a:solidFill>
                <a:srgbClr val="FFFFCC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1" name="Прямая соединительная линия 30"/>
            <p:cNvCxnSpPr/>
            <p:nvPr/>
          </p:nvCxnSpPr>
          <p:spPr>
            <a:xfrm flipV="1">
              <a:off x="971600" y="2492896"/>
              <a:ext cx="2088232" cy="72008"/>
            </a:xfrm>
            <a:prstGeom prst="line">
              <a:avLst/>
            </a:prstGeom>
            <a:ln w="38100">
              <a:solidFill>
                <a:srgbClr val="FFFFCC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3" name="Прямая соединительная линия 32"/>
            <p:cNvCxnSpPr/>
            <p:nvPr/>
          </p:nvCxnSpPr>
          <p:spPr>
            <a:xfrm flipV="1">
              <a:off x="971600" y="1844824"/>
              <a:ext cx="1944216" cy="720080"/>
            </a:xfrm>
            <a:prstGeom prst="line">
              <a:avLst/>
            </a:prstGeom>
            <a:ln w="38100">
              <a:solidFill>
                <a:srgbClr val="FFFFCC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6" name="Прямая соединительная линия 35"/>
            <p:cNvCxnSpPr/>
            <p:nvPr/>
          </p:nvCxnSpPr>
          <p:spPr>
            <a:xfrm flipV="1">
              <a:off x="899592" y="2060848"/>
              <a:ext cx="2016224" cy="502700"/>
            </a:xfrm>
            <a:prstGeom prst="line">
              <a:avLst/>
            </a:prstGeom>
            <a:ln w="38100">
              <a:solidFill>
                <a:srgbClr val="FFFFCC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8" name="Прямая соединительная линия 37"/>
            <p:cNvCxnSpPr/>
            <p:nvPr/>
          </p:nvCxnSpPr>
          <p:spPr>
            <a:xfrm flipV="1">
              <a:off x="971600" y="2276872"/>
              <a:ext cx="1944216" cy="288032"/>
            </a:xfrm>
            <a:prstGeom prst="line">
              <a:avLst/>
            </a:prstGeom>
            <a:ln w="38100">
              <a:solidFill>
                <a:srgbClr val="FFFFCC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61" name="Группа 60"/>
          <p:cNvGrpSpPr/>
          <p:nvPr/>
        </p:nvGrpSpPr>
        <p:grpSpPr>
          <a:xfrm>
            <a:off x="2915816" y="1124744"/>
            <a:ext cx="1440160" cy="1368152"/>
            <a:chOff x="2915816" y="1124744"/>
            <a:chExt cx="1440160" cy="1368152"/>
          </a:xfrm>
        </p:grpSpPr>
        <p:cxnSp>
          <p:nvCxnSpPr>
            <p:cNvPr id="16" name="Прямая соединительная линия 15"/>
            <p:cNvCxnSpPr/>
            <p:nvPr/>
          </p:nvCxnSpPr>
          <p:spPr>
            <a:xfrm flipV="1">
              <a:off x="3059832" y="2276872"/>
              <a:ext cx="648072" cy="216024"/>
            </a:xfrm>
            <a:prstGeom prst="line">
              <a:avLst/>
            </a:prstGeom>
            <a:ln w="38100">
              <a:solidFill>
                <a:srgbClr val="FFFFCC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" name="Прямая соединительная линия 16"/>
            <p:cNvCxnSpPr/>
            <p:nvPr/>
          </p:nvCxnSpPr>
          <p:spPr>
            <a:xfrm flipV="1">
              <a:off x="2915816" y="1124744"/>
              <a:ext cx="1440160" cy="504056"/>
            </a:xfrm>
            <a:prstGeom prst="line">
              <a:avLst/>
            </a:prstGeom>
            <a:ln w="38100">
              <a:solidFill>
                <a:srgbClr val="FFFFCC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" name="Прямая соединительная линия 21"/>
            <p:cNvCxnSpPr/>
            <p:nvPr/>
          </p:nvCxnSpPr>
          <p:spPr>
            <a:xfrm flipV="1">
              <a:off x="2915816" y="1412776"/>
              <a:ext cx="1224136" cy="409942"/>
            </a:xfrm>
            <a:prstGeom prst="line">
              <a:avLst/>
            </a:prstGeom>
            <a:ln w="38100">
              <a:solidFill>
                <a:srgbClr val="FFFFCC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" name="Прямая соединительная линия 23"/>
            <p:cNvCxnSpPr/>
            <p:nvPr/>
          </p:nvCxnSpPr>
          <p:spPr>
            <a:xfrm flipV="1">
              <a:off x="2915816" y="1700808"/>
              <a:ext cx="1080120" cy="360040"/>
            </a:xfrm>
            <a:prstGeom prst="line">
              <a:avLst/>
            </a:prstGeom>
            <a:ln w="38100">
              <a:solidFill>
                <a:srgbClr val="FFFFCC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" name="Прямая соединительная линия 25"/>
            <p:cNvCxnSpPr/>
            <p:nvPr/>
          </p:nvCxnSpPr>
          <p:spPr>
            <a:xfrm flipV="1">
              <a:off x="2915816" y="1988840"/>
              <a:ext cx="936104" cy="288032"/>
            </a:xfrm>
            <a:prstGeom prst="line">
              <a:avLst/>
            </a:prstGeom>
            <a:ln w="38100">
              <a:solidFill>
                <a:srgbClr val="FFFFCC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75" name="Трапеция 74"/>
          <p:cNvSpPr/>
          <p:nvPr/>
        </p:nvSpPr>
        <p:spPr>
          <a:xfrm rot="17407051">
            <a:off x="6082180" y="1457087"/>
            <a:ext cx="2233265" cy="2016224"/>
          </a:xfrm>
          <a:prstGeom prst="trapezoid">
            <a:avLst>
              <a:gd name="adj" fmla="val 21037"/>
            </a:avLst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74" name="Овал 73"/>
          <p:cNvSpPr/>
          <p:nvPr/>
        </p:nvSpPr>
        <p:spPr>
          <a:xfrm rot="1187359">
            <a:off x="6114299" y="1407520"/>
            <a:ext cx="209435" cy="1378663"/>
          </a:xfrm>
          <a:prstGeom prst="ellipse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cxnSp>
        <p:nvCxnSpPr>
          <p:cNvPr id="86" name="Прямая соединительная линия 85"/>
          <p:cNvCxnSpPr/>
          <p:nvPr/>
        </p:nvCxnSpPr>
        <p:spPr>
          <a:xfrm flipH="1" flipV="1">
            <a:off x="6444209" y="1556793"/>
            <a:ext cx="1872207" cy="720079"/>
          </a:xfrm>
          <a:prstGeom prst="line">
            <a:avLst/>
          </a:prstGeom>
          <a:ln w="381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7" name="Прямая соединительная линия 86"/>
          <p:cNvCxnSpPr>
            <a:stCxn id="151" idx="0"/>
          </p:cNvCxnSpPr>
          <p:nvPr/>
        </p:nvCxnSpPr>
        <p:spPr>
          <a:xfrm flipH="1">
            <a:off x="6084168" y="2289649"/>
            <a:ext cx="2196284" cy="131239"/>
          </a:xfrm>
          <a:prstGeom prst="line">
            <a:avLst/>
          </a:prstGeom>
          <a:ln w="381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162" name="Группа 161"/>
          <p:cNvGrpSpPr/>
          <p:nvPr/>
        </p:nvGrpSpPr>
        <p:grpSpPr>
          <a:xfrm>
            <a:off x="4932040" y="1124744"/>
            <a:ext cx="1512170" cy="1405684"/>
            <a:chOff x="4932040" y="1124744"/>
            <a:chExt cx="1512170" cy="1405684"/>
          </a:xfrm>
        </p:grpSpPr>
        <p:cxnSp>
          <p:nvCxnSpPr>
            <p:cNvPr id="70" name="Прямая соединительная линия 69"/>
            <p:cNvCxnSpPr/>
            <p:nvPr/>
          </p:nvCxnSpPr>
          <p:spPr>
            <a:xfrm flipH="1" flipV="1">
              <a:off x="4932040" y="1124744"/>
              <a:ext cx="1512170" cy="432050"/>
            </a:xfrm>
            <a:prstGeom prst="line">
              <a:avLst/>
            </a:prstGeom>
            <a:ln w="38100">
              <a:solidFill>
                <a:srgbClr val="FF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9" name="Прямая соединительная линия 68"/>
            <p:cNvCxnSpPr/>
            <p:nvPr/>
          </p:nvCxnSpPr>
          <p:spPr>
            <a:xfrm flipH="1" flipV="1">
              <a:off x="5508106" y="2286867"/>
              <a:ext cx="576062" cy="134021"/>
            </a:xfrm>
            <a:prstGeom prst="line">
              <a:avLst/>
            </a:prstGeom>
            <a:ln w="38100">
              <a:solidFill>
                <a:srgbClr val="FF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8" name="Прямая соединительная линия 97"/>
            <p:cNvCxnSpPr>
              <a:endCxn id="74" idx="3"/>
            </p:cNvCxnSpPr>
            <p:nvPr/>
          </p:nvCxnSpPr>
          <p:spPr>
            <a:xfrm>
              <a:off x="5580113" y="2420889"/>
              <a:ext cx="404204" cy="109539"/>
            </a:xfrm>
            <a:prstGeom prst="line">
              <a:avLst/>
            </a:prstGeom>
            <a:ln w="38100">
              <a:solidFill>
                <a:srgbClr val="9900CC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9" name="Прямая соединительная линия 98"/>
            <p:cNvCxnSpPr/>
            <p:nvPr/>
          </p:nvCxnSpPr>
          <p:spPr>
            <a:xfrm>
              <a:off x="4932040" y="1196752"/>
              <a:ext cx="1440160" cy="504056"/>
            </a:xfrm>
            <a:prstGeom prst="line">
              <a:avLst/>
            </a:prstGeom>
            <a:ln w="38100">
              <a:solidFill>
                <a:srgbClr val="9900CC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cxnSp>
        <p:nvCxnSpPr>
          <p:cNvPr id="108" name="Прямая соединительная линия 107"/>
          <p:cNvCxnSpPr/>
          <p:nvPr/>
        </p:nvCxnSpPr>
        <p:spPr>
          <a:xfrm flipH="1" flipV="1">
            <a:off x="6372201" y="1700809"/>
            <a:ext cx="1656183" cy="1512167"/>
          </a:xfrm>
          <a:prstGeom prst="line">
            <a:avLst/>
          </a:prstGeom>
          <a:ln w="38100">
            <a:solidFill>
              <a:srgbClr val="9900CC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9" name="Прямая соединительная линия 108"/>
          <p:cNvCxnSpPr>
            <a:endCxn id="74" idx="3"/>
          </p:cNvCxnSpPr>
          <p:nvPr/>
        </p:nvCxnSpPr>
        <p:spPr>
          <a:xfrm flipH="1" flipV="1">
            <a:off x="5984317" y="2530428"/>
            <a:ext cx="2044067" cy="682549"/>
          </a:xfrm>
          <a:prstGeom prst="line">
            <a:avLst/>
          </a:prstGeom>
          <a:ln w="38100">
            <a:solidFill>
              <a:srgbClr val="9900CC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6" name="Прямая соединительная линия 125"/>
          <p:cNvCxnSpPr/>
          <p:nvPr/>
        </p:nvCxnSpPr>
        <p:spPr>
          <a:xfrm flipH="1" flipV="1">
            <a:off x="926102" y="2661985"/>
            <a:ext cx="189514" cy="695008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7" name="Прямая соединительная линия 126"/>
          <p:cNvCxnSpPr/>
          <p:nvPr/>
        </p:nvCxnSpPr>
        <p:spPr>
          <a:xfrm flipH="1" flipV="1">
            <a:off x="747192" y="1988840"/>
            <a:ext cx="152400" cy="512441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1" name="TextBox 130"/>
          <p:cNvSpPr txBox="1"/>
          <p:nvPr/>
        </p:nvSpPr>
        <p:spPr>
          <a:xfrm>
            <a:off x="467544" y="2348880"/>
            <a:ext cx="378630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200" b="1" dirty="0" smtClean="0">
                <a:solidFill>
                  <a:srgbClr val="FFFF00"/>
                </a:solidFill>
              </a:rPr>
              <a:t>S</a:t>
            </a:r>
            <a:endParaRPr lang="ru-RU" sz="3200" b="1" dirty="0">
              <a:solidFill>
                <a:srgbClr val="FFFF00"/>
              </a:solidFill>
            </a:endParaRPr>
          </a:p>
        </p:txBody>
      </p:sp>
      <p:sp>
        <p:nvSpPr>
          <p:cNvPr id="132" name="TextBox 131"/>
          <p:cNvSpPr txBox="1"/>
          <p:nvPr/>
        </p:nvSpPr>
        <p:spPr>
          <a:xfrm>
            <a:off x="2555776" y="836712"/>
            <a:ext cx="598241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3200" b="1" dirty="0" smtClean="0">
                <a:solidFill>
                  <a:srgbClr val="FFFF00"/>
                </a:solidFill>
              </a:rPr>
              <a:t>Л</a:t>
            </a:r>
            <a:r>
              <a:rPr lang="ru-RU" sz="2400" b="1" dirty="0" smtClean="0">
                <a:solidFill>
                  <a:srgbClr val="FFFF00"/>
                </a:solidFill>
              </a:rPr>
              <a:t>1</a:t>
            </a:r>
            <a:endParaRPr lang="ru-RU" sz="3200" b="1" dirty="0">
              <a:solidFill>
                <a:srgbClr val="FFFF00"/>
              </a:solidFill>
            </a:endParaRPr>
          </a:p>
        </p:txBody>
      </p:sp>
      <p:sp>
        <p:nvSpPr>
          <p:cNvPr id="133" name="TextBox 132"/>
          <p:cNvSpPr txBox="1"/>
          <p:nvPr/>
        </p:nvSpPr>
        <p:spPr>
          <a:xfrm>
            <a:off x="6084168" y="908720"/>
            <a:ext cx="598241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3200" b="1" dirty="0" smtClean="0">
                <a:solidFill>
                  <a:srgbClr val="FFFF00"/>
                </a:solidFill>
              </a:rPr>
              <a:t>Л</a:t>
            </a:r>
            <a:r>
              <a:rPr lang="ru-RU" sz="2400" b="1" dirty="0" smtClean="0">
                <a:solidFill>
                  <a:srgbClr val="FFFF00"/>
                </a:solidFill>
              </a:rPr>
              <a:t>2</a:t>
            </a:r>
            <a:endParaRPr lang="ru-RU" sz="3200" b="1" dirty="0">
              <a:solidFill>
                <a:srgbClr val="FFFF00"/>
              </a:solidFill>
            </a:endParaRPr>
          </a:p>
        </p:txBody>
      </p:sp>
      <p:sp>
        <p:nvSpPr>
          <p:cNvPr id="134" name="TextBox 133"/>
          <p:cNvSpPr txBox="1"/>
          <p:nvPr/>
        </p:nvSpPr>
        <p:spPr>
          <a:xfrm>
            <a:off x="8244408" y="1196752"/>
            <a:ext cx="405880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3200" b="1" dirty="0" smtClean="0">
                <a:solidFill>
                  <a:srgbClr val="FFFF00"/>
                </a:solidFill>
              </a:rPr>
              <a:t>Э</a:t>
            </a:r>
            <a:endParaRPr lang="ru-RU" sz="3200" b="1" dirty="0">
              <a:solidFill>
                <a:srgbClr val="FFFF00"/>
              </a:solidFill>
            </a:endParaRPr>
          </a:p>
        </p:txBody>
      </p:sp>
      <p:sp>
        <p:nvSpPr>
          <p:cNvPr id="135" name="TextBox 134"/>
          <p:cNvSpPr txBox="1"/>
          <p:nvPr/>
        </p:nvSpPr>
        <p:spPr>
          <a:xfrm>
            <a:off x="7740352" y="3501008"/>
            <a:ext cx="561372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3200" b="1" dirty="0" smtClean="0">
                <a:solidFill>
                  <a:srgbClr val="FFFF00"/>
                </a:solidFill>
              </a:rPr>
              <a:t>Э</a:t>
            </a:r>
            <a:r>
              <a:rPr lang="ru-RU" sz="2400" b="1" dirty="0" smtClean="0">
                <a:solidFill>
                  <a:srgbClr val="FFFF00"/>
                </a:solidFill>
              </a:rPr>
              <a:t>1</a:t>
            </a:r>
            <a:endParaRPr lang="ru-RU" sz="3200" b="1" dirty="0">
              <a:solidFill>
                <a:srgbClr val="FFFF00"/>
              </a:solidFill>
            </a:endParaRPr>
          </a:p>
        </p:txBody>
      </p:sp>
      <p:sp>
        <p:nvSpPr>
          <p:cNvPr id="136" name="TextBox 135"/>
          <p:cNvSpPr txBox="1"/>
          <p:nvPr/>
        </p:nvSpPr>
        <p:spPr>
          <a:xfrm>
            <a:off x="1475656" y="1052736"/>
            <a:ext cx="415498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3200" b="1" dirty="0" smtClean="0">
                <a:solidFill>
                  <a:srgbClr val="FFFF00"/>
                </a:solidFill>
              </a:rPr>
              <a:t>К</a:t>
            </a:r>
            <a:endParaRPr lang="ru-RU" sz="3200" b="1" dirty="0">
              <a:solidFill>
                <a:srgbClr val="FFFF00"/>
              </a:solidFill>
            </a:endParaRPr>
          </a:p>
        </p:txBody>
      </p:sp>
      <p:sp>
        <p:nvSpPr>
          <p:cNvPr id="137" name="TextBox 136"/>
          <p:cNvSpPr txBox="1"/>
          <p:nvPr/>
        </p:nvSpPr>
        <p:spPr>
          <a:xfrm>
            <a:off x="7164288" y="980728"/>
            <a:ext cx="776559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3200" b="1" dirty="0" smtClean="0">
                <a:solidFill>
                  <a:srgbClr val="FFFF00"/>
                </a:solidFill>
              </a:rPr>
              <a:t>З.Т.</a:t>
            </a:r>
            <a:endParaRPr lang="ru-RU" sz="3200" b="1" dirty="0">
              <a:solidFill>
                <a:srgbClr val="FFFF00"/>
              </a:solidFill>
            </a:endParaRPr>
          </a:p>
        </p:txBody>
      </p:sp>
      <p:sp>
        <p:nvSpPr>
          <p:cNvPr id="138" name="TextBox 137"/>
          <p:cNvSpPr txBox="1"/>
          <p:nvPr/>
        </p:nvSpPr>
        <p:spPr>
          <a:xfrm>
            <a:off x="4427984" y="2708920"/>
            <a:ext cx="442750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3200" b="1" dirty="0" smtClean="0">
                <a:solidFill>
                  <a:srgbClr val="FFFF00"/>
                </a:solidFill>
              </a:rPr>
              <a:t>П</a:t>
            </a:r>
            <a:endParaRPr lang="ru-RU" sz="3200" b="1" dirty="0">
              <a:solidFill>
                <a:srgbClr val="FFFF00"/>
              </a:solidFill>
            </a:endParaRPr>
          </a:p>
        </p:txBody>
      </p:sp>
      <p:grpSp>
        <p:nvGrpSpPr>
          <p:cNvPr id="161" name="Группа 160"/>
          <p:cNvGrpSpPr/>
          <p:nvPr/>
        </p:nvGrpSpPr>
        <p:grpSpPr>
          <a:xfrm>
            <a:off x="3707904" y="1124744"/>
            <a:ext cx="1872208" cy="1296144"/>
            <a:chOff x="3707904" y="1124744"/>
            <a:chExt cx="1872208" cy="1296144"/>
          </a:xfrm>
        </p:grpSpPr>
        <p:cxnSp>
          <p:nvCxnSpPr>
            <p:cNvPr id="65" name="Прямая соединительная линия 64"/>
            <p:cNvCxnSpPr/>
            <p:nvPr/>
          </p:nvCxnSpPr>
          <p:spPr>
            <a:xfrm>
              <a:off x="3707904" y="2276872"/>
              <a:ext cx="1800200" cy="0"/>
            </a:xfrm>
            <a:prstGeom prst="line">
              <a:avLst/>
            </a:prstGeom>
            <a:ln w="38100">
              <a:solidFill>
                <a:srgbClr val="FF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2" name="Прямая соединительная линия 91"/>
            <p:cNvCxnSpPr/>
            <p:nvPr/>
          </p:nvCxnSpPr>
          <p:spPr>
            <a:xfrm>
              <a:off x="4346315" y="1124744"/>
              <a:ext cx="585723" cy="72008"/>
            </a:xfrm>
            <a:prstGeom prst="line">
              <a:avLst/>
            </a:prstGeom>
            <a:ln w="38100">
              <a:solidFill>
                <a:srgbClr val="9900CC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9" name="Прямая соединительная линия 138"/>
            <p:cNvCxnSpPr/>
            <p:nvPr/>
          </p:nvCxnSpPr>
          <p:spPr>
            <a:xfrm>
              <a:off x="4283968" y="1124744"/>
              <a:ext cx="648072" cy="0"/>
            </a:xfrm>
            <a:prstGeom prst="line">
              <a:avLst/>
            </a:prstGeom>
            <a:ln w="38100">
              <a:solidFill>
                <a:srgbClr val="FF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1" name="Прямая соединительная линия 140"/>
            <p:cNvCxnSpPr/>
            <p:nvPr/>
          </p:nvCxnSpPr>
          <p:spPr>
            <a:xfrm>
              <a:off x="3707904" y="2276872"/>
              <a:ext cx="1872208" cy="144016"/>
            </a:xfrm>
            <a:prstGeom prst="line">
              <a:avLst/>
            </a:prstGeom>
            <a:ln w="38100">
              <a:solidFill>
                <a:srgbClr val="9900CC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58" name="Группа 157"/>
          <p:cNvGrpSpPr/>
          <p:nvPr/>
        </p:nvGrpSpPr>
        <p:grpSpPr>
          <a:xfrm rot="1171094">
            <a:off x="8092046" y="2263821"/>
            <a:ext cx="76480" cy="898910"/>
            <a:chOff x="5724128" y="4149080"/>
            <a:chExt cx="2088232" cy="1512168"/>
          </a:xfrm>
        </p:grpSpPr>
        <p:sp>
          <p:nvSpPr>
            <p:cNvPr id="151" name="Прямоугольник 150"/>
            <p:cNvSpPr/>
            <p:nvPr/>
          </p:nvSpPr>
          <p:spPr>
            <a:xfrm>
              <a:off x="5724128" y="4149080"/>
              <a:ext cx="2088232" cy="216024"/>
            </a:xfrm>
            <a:prstGeom prst="rect">
              <a:avLst/>
            </a:prstGeom>
            <a:solidFill>
              <a:srgbClr val="FF0000"/>
            </a:solidFill>
            <a:ln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152" name="Прямоугольник 151"/>
            <p:cNvSpPr/>
            <p:nvPr/>
          </p:nvSpPr>
          <p:spPr>
            <a:xfrm>
              <a:off x="5724128" y="4365104"/>
              <a:ext cx="2088232" cy="216024"/>
            </a:xfrm>
            <a:prstGeom prst="rect">
              <a:avLst/>
            </a:prstGeom>
            <a:solidFill>
              <a:srgbClr val="FFC000"/>
            </a:solidFill>
            <a:ln>
              <a:solidFill>
                <a:srgbClr val="FFC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153" name="Прямоугольник 152"/>
            <p:cNvSpPr/>
            <p:nvPr/>
          </p:nvSpPr>
          <p:spPr>
            <a:xfrm>
              <a:off x="5724128" y="4581128"/>
              <a:ext cx="2088232" cy="216024"/>
            </a:xfrm>
            <a:prstGeom prst="rect">
              <a:avLst/>
            </a:prstGeom>
            <a:solidFill>
              <a:srgbClr val="FFFF00"/>
            </a:solidFill>
            <a:ln>
              <a:solidFill>
                <a:srgbClr val="FFFF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154" name="Прямоугольник 153"/>
            <p:cNvSpPr/>
            <p:nvPr/>
          </p:nvSpPr>
          <p:spPr>
            <a:xfrm>
              <a:off x="5724128" y="4797152"/>
              <a:ext cx="2088232" cy="216024"/>
            </a:xfrm>
            <a:prstGeom prst="rect">
              <a:avLst/>
            </a:prstGeom>
            <a:solidFill>
              <a:srgbClr val="92D050"/>
            </a:solidFill>
            <a:ln>
              <a:solidFill>
                <a:srgbClr val="92D05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155" name="Прямоугольник 154"/>
            <p:cNvSpPr/>
            <p:nvPr/>
          </p:nvSpPr>
          <p:spPr>
            <a:xfrm>
              <a:off x="5724128" y="5013176"/>
              <a:ext cx="2088232" cy="216024"/>
            </a:xfrm>
            <a:prstGeom prst="rect">
              <a:avLst/>
            </a:prstGeom>
            <a:solidFill>
              <a:srgbClr val="00B0F0"/>
            </a:solidFill>
            <a:ln>
              <a:solidFill>
                <a:srgbClr val="00B0F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 dirty="0"/>
            </a:p>
          </p:txBody>
        </p:sp>
        <p:sp>
          <p:nvSpPr>
            <p:cNvPr id="156" name="Прямоугольник 155"/>
            <p:cNvSpPr/>
            <p:nvPr/>
          </p:nvSpPr>
          <p:spPr>
            <a:xfrm>
              <a:off x="5724128" y="5229200"/>
              <a:ext cx="2088232" cy="216024"/>
            </a:xfrm>
            <a:prstGeom prst="rect">
              <a:avLst/>
            </a:prstGeom>
            <a:solidFill>
              <a:srgbClr val="3333FF"/>
            </a:solidFill>
            <a:ln>
              <a:solidFill>
                <a:srgbClr val="3333FF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157" name="Прямоугольник 156"/>
            <p:cNvSpPr/>
            <p:nvPr/>
          </p:nvSpPr>
          <p:spPr>
            <a:xfrm>
              <a:off x="5724128" y="5445224"/>
              <a:ext cx="2088232" cy="216024"/>
            </a:xfrm>
            <a:prstGeom prst="rect">
              <a:avLst/>
            </a:prstGeom>
            <a:solidFill>
              <a:srgbClr val="9900CC"/>
            </a:solidFill>
            <a:ln>
              <a:solidFill>
                <a:srgbClr val="9900CC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</p:grp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3" cstate="print">
            <a:lum bright="10000" contrast="10000"/>
          </a:blip>
          <a:srcRect/>
          <a:stretch>
            <a:fillRect/>
          </a:stretch>
        </p:blipFill>
        <p:spPr bwMode="auto">
          <a:xfrm>
            <a:off x="323528" y="548680"/>
            <a:ext cx="8352929" cy="338437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wheel spokes="3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1000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0.7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1000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" dur="10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4" dur="1000"/>
                                        <p:tgtEl>
                                          <p:spTgt spid="1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10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4" dur="1000"/>
                                        <p:tgtEl>
                                          <p:spTgt spid="1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9" dur="1000"/>
                                        <p:tgtEl>
                                          <p:spTgt spid="1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4" dur="1000"/>
                                        <p:tgtEl>
                                          <p:spTgt spid="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7" dur="1000"/>
                                        <p:tgtEl>
                                          <p:spTgt spid="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0" dur="1000"/>
                                        <p:tgtEl>
                                          <p:spTgt spid="1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3" dur="1000"/>
                                        <p:tgtEl>
                                          <p:spTgt spid="1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1000"/>
                            </p:stCondLst>
                            <p:childTnLst>
                              <p:par>
                                <p:cTn id="4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7" dur="500"/>
                                        <p:tgtEl>
                                          <p:spTgt spid="1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 cstate="print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Скругленный прямоугольник 3"/>
          <p:cNvSpPr/>
          <p:nvPr/>
        </p:nvSpPr>
        <p:spPr>
          <a:xfrm>
            <a:off x="395536" y="404664"/>
            <a:ext cx="8352928" cy="5904656"/>
          </a:xfrm>
          <a:prstGeom prst="round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4000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Если на щель падает белый свет, все изображения щели сливаются в цветную полосу, в которой представлены все цвета</a:t>
            </a:r>
          </a:p>
          <a:p>
            <a:pPr algn="ctr"/>
            <a:endParaRPr lang="ru-RU" sz="4000" b="1" dirty="0" smtClean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/>
            <a:endParaRPr lang="ru-RU" sz="4000" b="1" dirty="0" smtClean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/>
            <a:endParaRPr lang="ru-RU" sz="4000" b="1" dirty="0" smtClean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/>
            <a:endParaRPr lang="ru-RU" sz="4000" b="1" dirty="0" smtClean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/>
            <a:endParaRPr lang="ru-RU" sz="4000" b="1" dirty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3923927" y="836713"/>
            <a:ext cx="1224135" cy="756083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wheel spokes="3"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 cstate="print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Скругленный прямоугольник 3"/>
          <p:cNvSpPr/>
          <p:nvPr/>
        </p:nvSpPr>
        <p:spPr>
          <a:xfrm>
            <a:off x="179512" y="332656"/>
            <a:ext cx="8748464" cy="6192688"/>
          </a:xfrm>
          <a:prstGeom prst="round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3600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Если же исследуемый свет представляет собой смесь нескольких монохроматических (простых) цветов, то спектр получится в виде узких линий соответствующих цветов, разделенных темными промежутками</a:t>
            </a:r>
          </a:p>
          <a:p>
            <a:pPr algn="ctr"/>
            <a:endParaRPr lang="ru-RU" sz="3600" b="1" dirty="0" smtClean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/>
            <a:endParaRPr lang="ru-RU" sz="4000" b="1" dirty="0" smtClean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/>
            <a:endParaRPr lang="ru-RU" sz="4000" b="1" dirty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3" cstate="print">
            <a:lum bright="-10000"/>
          </a:blip>
          <a:srcRect/>
          <a:stretch>
            <a:fillRect/>
          </a:stretch>
        </p:blipFill>
        <p:spPr bwMode="auto">
          <a:xfrm>
            <a:off x="470893" y="4509120"/>
            <a:ext cx="8205563" cy="1008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wheel spokes="3"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 cstate="print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Скругленный прямоугольник 3"/>
          <p:cNvSpPr/>
          <p:nvPr/>
        </p:nvSpPr>
        <p:spPr>
          <a:xfrm>
            <a:off x="179512" y="332656"/>
            <a:ext cx="8748464" cy="6192688"/>
          </a:xfrm>
          <a:prstGeom prst="round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3600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В спектрографе в плоскости ЭЭ</a:t>
            </a:r>
            <a:r>
              <a:rPr lang="ru-RU" sz="2400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1 </a:t>
            </a:r>
            <a:r>
              <a:rPr lang="ru-RU" sz="3600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помещается фотопластинка, на которой получается фотография спектра. </a:t>
            </a:r>
          </a:p>
          <a:p>
            <a:pPr algn="ctr"/>
            <a:endParaRPr lang="ru-RU" sz="3600" b="1" dirty="0" smtClean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/>
            <a:endParaRPr lang="ru-RU" sz="3600" b="1" dirty="0" smtClean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/>
            <a:endParaRPr lang="ru-RU" sz="3600" b="1" dirty="0" smtClean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/>
            <a:endParaRPr lang="ru-RU" sz="3600" b="1" dirty="0" smtClean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/>
            <a:endParaRPr lang="ru-RU" sz="2400" b="1" dirty="0" smtClean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/>
            <a:endParaRPr lang="ru-RU" sz="3600" b="1" dirty="0" smtClean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/>
            <a:endParaRPr lang="ru-RU" sz="4000" b="1" dirty="0" smtClean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/>
            <a:endParaRPr lang="ru-RU" sz="4000" b="1" dirty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Скругленный прямоугольник 6"/>
          <p:cNvSpPr/>
          <p:nvPr/>
        </p:nvSpPr>
        <p:spPr>
          <a:xfrm>
            <a:off x="1187624" y="2204864"/>
            <a:ext cx="6696744" cy="1080120"/>
          </a:xfrm>
          <a:prstGeom prst="roundRect">
            <a:avLst/>
          </a:prstGeom>
          <a:ln/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600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Фотография спектра называется </a:t>
            </a:r>
            <a:r>
              <a:rPr lang="ru-RU" sz="3600" b="1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СПЕКТРОГРАММОЙ</a:t>
            </a:r>
            <a:endParaRPr lang="ru-RU" sz="3600" dirty="0">
              <a:solidFill>
                <a:srgbClr val="FFFF00"/>
              </a:solidFill>
            </a:endParaRPr>
          </a:p>
        </p:txBody>
      </p:sp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3" cstate="print">
            <a:lum bright="10000" contrast="10000"/>
          </a:blip>
          <a:srcRect/>
          <a:stretch>
            <a:fillRect/>
          </a:stretch>
        </p:blipFill>
        <p:spPr bwMode="auto">
          <a:xfrm>
            <a:off x="899592" y="3360716"/>
            <a:ext cx="7632848" cy="309261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Прямоугольник 5"/>
          <p:cNvSpPr/>
          <p:nvPr/>
        </p:nvSpPr>
        <p:spPr>
          <a:xfrm rot="919936">
            <a:off x="7659273" y="4469128"/>
            <a:ext cx="96111" cy="1533205"/>
          </a:xfrm>
          <a:prstGeom prst="rect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</p:cSld>
  <p:clrMapOvr>
    <a:masterClrMapping/>
  </p:clrMapOvr>
  <p:transition>
    <p:wheel spokes="3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2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6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 cstate="print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Скругленный прямоугольник 3"/>
          <p:cNvSpPr/>
          <p:nvPr/>
        </p:nvSpPr>
        <p:spPr>
          <a:xfrm>
            <a:off x="179512" y="188640"/>
            <a:ext cx="8784976" cy="6408712"/>
          </a:xfrm>
          <a:prstGeom prst="round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just">
              <a:lnSpc>
                <a:spcPts val="3500"/>
              </a:lnSpc>
            </a:pPr>
            <a:r>
              <a:rPr lang="ru-RU" sz="3200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Если же в плоскость ЭЭ</a:t>
            </a:r>
            <a:r>
              <a:rPr lang="en-US" sz="3200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1 </a:t>
            </a:r>
            <a:r>
              <a:rPr lang="ru-RU" sz="3200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поместить матовое стекло, то образующийся на нем спектр можно наблюдать глазом, увеличив изображение с помощью линзы.</a:t>
            </a:r>
          </a:p>
          <a:p>
            <a:pPr algn="ctr">
              <a:lnSpc>
                <a:spcPts val="3500"/>
              </a:lnSpc>
            </a:pPr>
            <a:endParaRPr lang="ru-RU" sz="3200" dirty="0" smtClean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>
              <a:lnSpc>
                <a:spcPts val="3500"/>
              </a:lnSpc>
            </a:pPr>
            <a:endParaRPr lang="ru-RU" sz="3200" dirty="0" smtClean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/>
            <a:endParaRPr lang="ru-RU" sz="4000" b="1" dirty="0" smtClean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/>
            <a:endParaRPr lang="ru-RU" sz="4000" b="1" dirty="0" smtClean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/>
            <a:endParaRPr lang="ru-RU" sz="4000" b="1" dirty="0" smtClean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/>
            <a:endParaRPr lang="ru-RU" sz="4000" b="1" dirty="0" smtClean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/>
            <a:endParaRPr lang="ru-RU" sz="4000" b="1" dirty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3" cstate="print">
            <a:lum bright="10000" contrast="30000"/>
          </a:blip>
          <a:srcRect/>
          <a:stretch>
            <a:fillRect/>
          </a:stretch>
        </p:blipFill>
        <p:spPr bwMode="auto">
          <a:xfrm>
            <a:off x="179512" y="3457576"/>
            <a:ext cx="6408712" cy="325417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Скругленный прямоугольник 4"/>
          <p:cNvSpPr/>
          <p:nvPr/>
        </p:nvSpPr>
        <p:spPr>
          <a:xfrm>
            <a:off x="683568" y="2420888"/>
            <a:ext cx="7920880" cy="1008112"/>
          </a:xfrm>
          <a:prstGeom prst="roundRect">
            <a:avLst/>
          </a:prstGeom>
          <a:ln/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600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В этом случае прибор называется </a:t>
            </a:r>
            <a:r>
              <a:rPr lang="ru-RU" sz="3600" b="1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СПЕКТРОСКОПОМ</a:t>
            </a:r>
            <a:endParaRPr lang="ru-RU" sz="3600" b="1" dirty="0">
              <a:solidFill>
                <a:srgbClr val="FFFF00"/>
              </a:solidFill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6660232" y="4725144"/>
            <a:ext cx="2304256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0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Однотрубный спектроскоп</a:t>
            </a:r>
          </a:p>
          <a:p>
            <a:r>
              <a:rPr lang="ru-RU" sz="20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а) -  внешний вид;</a:t>
            </a:r>
          </a:p>
          <a:p>
            <a:r>
              <a:rPr lang="ru-RU" sz="20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б) - устройство</a:t>
            </a:r>
            <a:endParaRPr lang="ru-RU" sz="2000" b="1" dirty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>
    <p:wheel spokes="3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 cstate="print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Скругленный прямоугольник 3"/>
          <p:cNvSpPr/>
          <p:nvPr/>
        </p:nvSpPr>
        <p:spPr>
          <a:xfrm>
            <a:off x="179512" y="260648"/>
            <a:ext cx="8748464" cy="6336704"/>
          </a:xfrm>
          <a:prstGeom prst="round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just"/>
            <a:endParaRPr lang="ru-RU" sz="3600" dirty="0" smtClean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  <a:p>
            <a:pPr algn="just"/>
            <a:endParaRPr lang="ru-RU" sz="3600" dirty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  <a:p>
            <a:pPr algn="just"/>
            <a:endParaRPr lang="ru-RU" sz="3600" dirty="0" smtClean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  <a:p>
            <a:pPr algn="just"/>
            <a:endParaRPr lang="ru-RU" sz="3600" dirty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ru-RU" sz="3600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Спектроскоп </a:t>
            </a:r>
            <a:r>
              <a:rPr lang="ru-RU" sz="3600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был сконструирован в 1815 году немецким физиком </a:t>
            </a:r>
            <a:r>
              <a:rPr lang="ru-RU" sz="36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Йозефом </a:t>
            </a:r>
            <a:r>
              <a:rPr lang="ru-RU" sz="36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Фраунгофером</a:t>
            </a:r>
            <a:r>
              <a:rPr lang="ru-RU" sz="3600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. Это </a:t>
            </a:r>
            <a:r>
              <a:rPr lang="ru-RU" sz="3600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прибор был </a:t>
            </a:r>
            <a:r>
              <a:rPr lang="ru-RU" sz="3600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необходим ему </a:t>
            </a:r>
            <a:r>
              <a:rPr lang="ru-RU" sz="3600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для исследования явления дисперсии.</a:t>
            </a:r>
          </a:p>
          <a:p>
            <a:pPr algn="ctr"/>
            <a:endParaRPr lang="ru-RU" sz="3600" dirty="0" smtClean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/>
            <a:endParaRPr lang="ru-RU" sz="3600" dirty="0" smtClean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/>
            <a:endParaRPr lang="ru-RU" sz="3600" dirty="0" smtClean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/>
            <a:endParaRPr lang="ru-RU" sz="3600" b="1" dirty="0" smtClean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/>
            <a:endParaRPr lang="ru-RU" sz="4000" b="1" dirty="0" smtClean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/>
            <a:endParaRPr lang="ru-RU" sz="4000" b="1" dirty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>
    <p:wheel spokes="3"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 cstate="print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Скругленный прямоугольник 3"/>
          <p:cNvSpPr/>
          <p:nvPr/>
        </p:nvSpPr>
        <p:spPr>
          <a:xfrm>
            <a:off x="611560" y="1196752"/>
            <a:ext cx="7992888" cy="4176464"/>
          </a:xfrm>
          <a:prstGeom prst="round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3568" y="1556792"/>
            <a:ext cx="7772400" cy="3528392"/>
          </a:xfrm>
        </p:spPr>
        <p:txBody>
          <a:bodyPr>
            <a:no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r>
              <a:rPr lang="ru-RU" sz="72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ТИПЫ ОПТИЧЕСКИХ СПЕКТРОВ</a:t>
            </a:r>
            <a:endParaRPr lang="ru-RU" sz="7200" b="1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>
    <p:wheel spokes="3"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 cstate="print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Скругленный прямоугольник 3"/>
          <p:cNvSpPr/>
          <p:nvPr/>
        </p:nvSpPr>
        <p:spPr>
          <a:xfrm>
            <a:off x="179512" y="260648"/>
            <a:ext cx="8748464" cy="6336704"/>
          </a:xfrm>
          <a:prstGeom prst="round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just"/>
            <a:endParaRPr lang="ru-RU" sz="3600" dirty="0" smtClean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Скругленный прямоугольник 2"/>
          <p:cNvSpPr/>
          <p:nvPr/>
        </p:nvSpPr>
        <p:spPr>
          <a:xfrm>
            <a:off x="611560" y="476672"/>
            <a:ext cx="7920880" cy="2808312"/>
          </a:xfrm>
          <a:prstGeom prst="roundRect">
            <a:avLst/>
          </a:prstGeom>
          <a:ln/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ru-RU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ru-RU" sz="3600" b="1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Спектр в виде сплошной полосы, в которой представлены все цвета плавно переходящие один в другой, называется </a:t>
            </a:r>
            <a:r>
              <a:rPr lang="ru-RU" sz="36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СПЛОШНЫМ</a:t>
            </a:r>
            <a:r>
              <a:rPr lang="ru-RU" sz="3600" b="1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или </a:t>
            </a:r>
            <a:r>
              <a:rPr lang="ru-RU" sz="36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НЕПРЕРЫВНЫМ</a:t>
            </a:r>
            <a:endParaRPr lang="ru-RU" sz="3600" b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3" cstate="print">
            <a:lum contrast="10000"/>
          </a:blip>
          <a:srcRect/>
          <a:stretch>
            <a:fillRect/>
          </a:stretch>
        </p:blipFill>
        <p:spPr bwMode="auto">
          <a:xfrm rot="5400000">
            <a:off x="3923927" y="836713"/>
            <a:ext cx="1224135" cy="756083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wheel spokes="3"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 cstate="print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Скругленный прямоугольник 3"/>
          <p:cNvSpPr/>
          <p:nvPr/>
        </p:nvSpPr>
        <p:spPr>
          <a:xfrm>
            <a:off x="179512" y="260648"/>
            <a:ext cx="8748464" cy="6336704"/>
          </a:xfrm>
          <a:prstGeom prst="round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just"/>
            <a:endParaRPr lang="ru-RU" sz="3600" dirty="0" smtClean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ru-RU" sz="3200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Сплошной спектр характерен для </a:t>
            </a:r>
            <a:r>
              <a:rPr lang="ru-RU" sz="32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твердых и жидких излучающих тел, имеющих температуру порядка нескольких тысяч градусов Цельсия</a:t>
            </a:r>
            <a:r>
              <a:rPr lang="ru-RU" sz="3200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. Сплошной спектр дают также </a:t>
            </a:r>
            <a:r>
              <a:rPr lang="ru-RU" sz="32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светящиеся газы и пары, если они находятся под очень высоким давлением</a:t>
            </a:r>
            <a:r>
              <a:rPr lang="ru-RU" sz="3200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indent="539750" algn="just"/>
            <a:r>
              <a:rPr lang="ru-RU" sz="3200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Например, сплошной спектр можно увидеть, если направить спектроскоп на свет от раскаленной нити электрической лампы (</a:t>
            </a:r>
            <a:r>
              <a:rPr lang="en-US" sz="3200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t</a:t>
            </a:r>
            <a:r>
              <a:rPr lang="ru-RU" sz="2000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нити </a:t>
            </a:r>
            <a:r>
              <a:rPr lang="ru-RU" sz="3200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≈ 2300</a:t>
            </a:r>
            <a:r>
              <a:rPr lang="en-US" sz="3200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ᵒ</a:t>
            </a:r>
            <a:r>
              <a:rPr lang="ru-RU" sz="3200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С), светящуюся поверхность расплавленного металла, пламя свечи.</a:t>
            </a:r>
            <a:endParaRPr lang="ru-RU" sz="2000" dirty="0" smtClean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  <a:p>
            <a:pPr algn="just"/>
            <a:endParaRPr lang="ru-RU" sz="3600" b="1" dirty="0" smtClean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  <a:p>
            <a:pPr algn="just"/>
            <a:endParaRPr lang="ru-RU" sz="4000" b="1" dirty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>
    <p:wheel spokes="3"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 cstate="print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Скругленный прямоугольник 3"/>
          <p:cNvSpPr/>
          <p:nvPr/>
        </p:nvSpPr>
        <p:spPr>
          <a:xfrm>
            <a:off x="179512" y="260648"/>
            <a:ext cx="8748464" cy="6336704"/>
          </a:xfrm>
          <a:prstGeom prst="round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just"/>
            <a:endParaRPr lang="ru-RU" sz="3600" dirty="0" smtClean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ru-RU" sz="3200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Другой вид имеет спектр, если в качестве источника света использовать  светящиеся газы малой плотности. Такие газы состоят из </a:t>
            </a:r>
            <a:r>
              <a:rPr lang="ru-RU" sz="32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изолированных</a:t>
            </a:r>
            <a:r>
              <a:rPr lang="ru-RU" sz="3200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атомов, т. е. атомов, взаимодействие между которыми пренебрежимо мало. Свечения газа можно добиться, если нагреть его до температуры </a:t>
            </a:r>
            <a:endParaRPr lang="ru-RU" sz="3200" dirty="0" smtClean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ru-RU" sz="3200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≈ </a:t>
            </a:r>
            <a:r>
              <a:rPr lang="ru-RU" sz="3200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2000</a:t>
            </a:r>
            <a:r>
              <a:rPr lang="en-US" sz="3200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ᵒ</a:t>
            </a:r>
            <a:r>
              <a:rPr lang="ru-RU" sz="3200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С </a:t>
            </a:r>
            <a:r>
              <a:rPr lang="ru-RU" sz="3200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или выше.</a:t>
            </a:r>
            <a:endParaRPr lang="ru-RU" sz="3200" b="1" dirty="0" smtClean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  <a:p>
            <a:pPr algn="just"/>
            <a:endParaRPr lang="ru-RU" sz="4000" b="1" dirty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>
    <p:wheel spokes="3"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3" cstate="print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Скругленный прямоугольник 3"/>
          <p:cNvSpPr/>
          <p:nvPr/>
        </p:nvSpPr>
        <p:spPr>
          <a:xfrm>
            <a:off x="179512" y="260648"/>
            <a:ext cx="8748464" cy="6336704"/>
          </a:xfrm>
          <a:prstGeom prst="round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just"/>
            <a:endParaRPr lang="ru-RU" sz="4000" b="1" dirty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4" cstate="print">
            <a:lum bright="-10000" contrast="10000"/>
          </a:blip>
          <a:srcRect/>
          <a:stretch>
            <a:fillRect/>
          </a:stretch>
        </p:blipFill>
        <p:spPr bwMode="auto">
          <a:xfrm>
            <a:off x="323528" y="1340768"/>
            <a:ext cx="6768751" cy="324036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Скругленный прямоугольник 4"/>
          <p:cNvSpPr/>
          <p:nvPr/>
        </p:nvSpPr>
        <p:spPr>
          <a:xfrm>
            <a:off x="1547664" y="332656"/>
            <a:ext cx="6192688" cy="792088"/>
          </a:xfrm>
          <a:prstGeom prst="roundRect">
            <a:avLst/>
          </a:prstGeom>
          <a:ln/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ru-RU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ru-RU" sz="32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ЛИНЕЙЧАТЫЕ СПЕКТРЫ </a:t>
            </a:r>
            <a:endParaRPr lang="ru-RU" sz="3200" b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7164288" y="1628800"/>
            <a:ext cx="176470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0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Пары натрия</a:t>
            </a:r>
            <a:endParaRPr lang="ru-RU" sz="2000" b="1" dirty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7308304" y="2780928"/>
            <a:ext cx="129614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0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Водород </a:t>
            </a:r>
            <a:endParaRPr lang="ru-RU" sz="2000" b="1" dirty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7452320" y="3861048"/>
            <a:ext cx="100811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0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Гелий</a:t>
            </a:r>
            <a:endParaRPr lang="ru-RU" sz="2000" b="1" dirty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9" name="Скругленный прямоугольник 8"/>
          <p:cNvSpPr/>
          <p:nvPr/>
        </p:nvSpPr>
        <p:spPr>
          <a:xfrm>
            <a:off x="755576" y="4869160"/>
            <a:ext cx="7632848" cy="1224136"/>
          </a:xfrm>
          <a:prstGeom prst="roundRect">
            <a:avLst/>
          </a:prstGeom>
          <a:ln/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600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Сплошные и линейчатые спектры называются </a:t>
            </a:r>
            <a:r>
              <a:rPr lang="ru-RU" sz="36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спектрами испускания</a:t>
            </a:r>
            <a:endParaRPr lang="ru-RU" sz="3600" b="1" dirty="0">
              <a:solidFill>
                <a:srgbClr val="002060"/>
              </a:solidFill>
            </a:endParaRPr>
          </a:p>
        </p:txBody>
      </p:sp>
    </p:spTree>
  </p:cSld>
  <p:clrMapOvr>
    <a:masterClrMapping/>
  </p:clrMapOvr>
  <p:transition>
    <p:wheel spokes="3"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3" cstate="print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Скругленный прямоугольник 3"/>
          <p:cNvSpPr/>
          <p:nvPr/>
        </p:nvSpPr>
        <p:spPr>
          <a:xfrm>
            <a:off x="179512" y="260648"/>
            <a:ext cx="8748464" cy="6336704"/>
          </a:xfrm>
          <a:prstGeom prst="round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just"/>
            <a:endParaRPr lang="ru-RU" sz="4000" b="1" dirty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Скругленный прямоугольник 4"/>
          <p:cNvSpPr/>
          <p:nvPr/>
        </p:nvSpPr>
        <p:spPr>
          <a:xfrm>
            <a:off x="1547664" y="332656"/>
            <a:ext cx="6192688" cy="1008112"/>
          </a:xfrm>
          <a:prstGeom prst="roundRect">
            <a:avLst/>
          </a:prstGeom>
          <a:ln/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ru-RU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ru-RU" sz="32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ЛИНЕЙЧАТЫЕ СПЕКТРЫ  поглощения</a:t>
            </a:r>
            <a:endParaRPr lang="ru-RU" sz="3200" b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7164288" y="2420888"/>
            <a:ext cx="176470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0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Пары натрия</a:t>
            </a:r>
            <a:endParaRPr lang="ru-RU" sz="2000" b="1" dirty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7308304" y="3501008"/>
            <a:ext cx="129614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0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Водород </a:t>
            </a:r>
            <a:endParaRPr lang="ru-RU" sz="2000" b="1" dirty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7452320" y="4509120"/>
            <a:ext cx="100811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0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Гелий</a:t>
            </a:r>
            <a:endParaRPr lang="ru-RU" sz="2000" b="1" dirty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23528" y="2204864"/>
            <a:ext cx="6800850" cy="3067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wheel spokes="3"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3" cstate="print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Скругленный прямоугольник 3"/>
          <p:cNvSpPr/>
          <p:nvPr/>
        </p:nvSpPr>
        <p:spPr>
          <a:xfrm>
            <a:off x="179512" y="260648"/>
            <a:ext cx="8748464" cy="6336704"/>
          </a:xfrm>
          <a:prstGeom prst="round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just"/>
            <a:endParaRPr lang="ru-RU" sz="4000" b="1" dirty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9" name="Скругленный прямоугольник 8"/>
          <p:cNvSpPr/>
          <p:nvPr/>
        </p:nvSpPr>
        <p:spPr>
          <a:xfrm>
            <a:off x="539552" y="1268760"/>
            <a:ext cx="8064896" cy="1728192"/>
          </a:xfrm>
          <a:prstGeom prst="roundRect">
            <a:avLst/>
          </a:prstGeom>
          <a:ln/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600" b="1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Атомы данного элемента поглощают световые волны тех же самых частот, на которых они излучают</a:t>
            </a:r>
            <a:endParaRPr lang="ru-RU" sz="3600" b="1" dirty="0">
              <a:solidFill>
                <a:srgbClr val="002060"/>
              </a:solidFill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539552" y="3861048"/>
            <a:ext cx="7992888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200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Этот закон был открыт в середине </a:t>
            </a:r>
            <a:r>
              <a:rPr lang="en-US" sz="3200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XIX</a:t>
            </a:r>
            <a:r>
              <a:rPr lang="ru-RU" sz="3200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века немецким физиком Густавом Кирхгофом</a:t>
            </a:r>
            <a:endParaRPr lang="ru-RU" sz="3200" dirty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>
    <p:wheel spokes="3"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 cstate="print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Скругленный прямоугольник 3"/>
          <p:cNvSpPr/>
          <p:nvPr/>
        </p:nvSpPr>
        <p:spPr>
          <a:xfrm>
            <a:off x="323528" y="1196752"/>
            <a:ext cx="8640960" cy="4176464"/>
          </a:xfrm>
          <a:prstGeom prst="round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395536" y="1556792"/>
            <a:ext cx="8496944" cy="3528392"/>
          </a:xfrm>
        </p:spPr>
        <p:txBody>
          <a:bodyPr>
            <a:no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r>
              <a:rPr lang="ru-RU" sz="72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СПЕКТРАЛЬНЫЙ АНАЛИЗ</a:t>
            </a:r>
            <a:endParaRPr lang="ru-RU" sz="7200" b="1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>
    <p:wheel spokes="3"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3" cstate="print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Скругленный прямоугольник 3"/>
          <p:cNvSpPr/>
          <p:nvPr/>
        </p:nvSpPr>
        <p:spPr>
          <a:xfrm>
            <a:off x="179512" y="260648"/>
            <a:ext cx="8748464" cy="6336704"/>
          </a:xfrm>
          <a:prstGeom prst="round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just"/>
            <a:endParaRPr lang="ru-RU" sz="4000" b="1" dirty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395536" y="764704"/>
            <a:ext cx="4968552" cy="526297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Спектр атомов каждого химического элемента уникален. Как не бывает двух людей с одинаковым дактилоскопическим узором или двух китов с одинаковой окраской хвостового плавника, так и не существует двух химических элементов, атомы которых излучали бы одинаковый набор спектральных линий.</a:t>
            </a:r>
            <a:endParaRPr lang="ru-RU" sz="2800" dirty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4" cstate="print">
            <a:lum bright="20000" contrast="20000"/>
          </a:blip>
          <a:srcRect/>
          <a:stretch>
            <a:fillRect/>
          </a:stretch>
        </p:blipFill>
        <p:spPr bwMode="auto">
          <a:xfrm>
            <a:off x="5580112" y="260648"/>
            <a:ext cx="2749493" cy="630026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wheel spokes="3"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3" cstate="print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Скругленный прямоугольник 3"/>
          <p:cNvSpPr/>
          <p:nvPr/>
        </p:nvSpPr>
        <p:spPr>
          <a:xfrm>
            <a:off x="179512" y="260648"/>
            <a:ext cx="8748464" cy="6336704"/>
          </a:xfrm>
          <a:prstGeom prst="round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just"/>
            <a:endParaRPr lang="ru-RU" sz="4000" b="1" dirty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9" name="Скругленный прямоугольник 8"/>
          <p:cNvSpPr/>
          <p:nvPr/>
        </p:nvSpPr>
        <p:spPr>
          <a:xfrm>
            <a:off x="539552" y="836712"/>
            <a:ext cx="8064896" cy="2376264"/>
          </a:xfrm>
          <a:prstGeom prst="roundRect">
            <a:avLst/>
          </a:prstGeom>
          <a:ln/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600" b="1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Метод определения химического состава вещества по его линейчатому спектру называется </a:t>
            </a:r>
            <a:r>
              <a:rPr lang="ru-RU" sz="36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СПЕКТРАЛЬНЫМ АНАЛИЗОМ</a:t>
            </a:r>
            <a:endParaRPr lang="ru-RU" sz="3600" b="1" dirty="0">
              <a:solidFill>
                <a:srgbClr val="002060"/>
              </a:solidFill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539552" y="3861048"/>
            <a:ext cx="7992888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200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Метод спектрального анализа был разработан в 1859 году Кирхгофом и его соотечественником Бунзеном</a:t>
            </a:r>
            <a:endParaRPr lang="ru-RU" sz="3200" dirty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>
    <p:wheel spokes="3"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3" cstate="print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Скругленный прямоугольник 3"/>
          <p:cNvSpPr/>
          <p:nvPr/>
        </p:nvSpPr>
        <p:spPr>
          <a:xfrm>
            <a:off x="179512" y="260648"/>
            <a:ext cx="8748464" cy="6336704"/>
          </a:xfrm>
          <a:prstGeom prst="round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just"/>
            <a:endParaRPr lang="ru-RU" sz="4000" b="1" dirty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539552" y="476672"/>
            <a:ext cx="799288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2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СПЕКТРАЛЬНЫЙ   АНАЛИЗ</a:t>
            </a:r>
            <a:endParaRPr lang="ru-RU" sz="3200" b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611560" y="1484784"/>
            <a:ext cx="7992888" cy="39703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indent="530225" algn="just"/>
            <a:r>
              <a:rPr lang="ru-RU" sz="2800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В высокотемпературные источники света (пламя или электрические разряды) помещают образец исследуемого  вещества в виде порошка или аэрозоля раствора. Затем, с помощью спектрографа получают фотографию спектров атомов элементов, входящих в состав данного вещества.</a:t>
            </a:r>
          </a:p>
          <a:p>
            <a:pPr indent="442913" algn="just"/>
            <a:r>
              <a:rPr lang="ru-RU" sz="2800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В настоящее время существуют таблицы спектров всех химических элементов.</a:t>
            </a:r>
            <a:endParaRPr lang="ru-RU" sz="2800" dirty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>
    <p:wheel spokes="3"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3" cstate="print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Скругленный прямоугольник 3"/>
          <p:cNvSpPr/>
          <p:nvPr/>
        </p:nvSpPr>
        <p:spPr>
          <a:xfrm>
            <a:off x="179512" y="260648"/>
            <a:ext cx="8748464" cy="6336704"/>
          </a:xfrm>
          <a:prstGeom prst="round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just"/>
            <a:endParaRPr lang="ru-RU" sz="4000" b="1" dirty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539552" y="476672"/>
            <a:ext cx="7992888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2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ИСПОЛЬЗОВАНИЕ </a:t>
            </a:r>
          </a:p>
          <a:p>
            <a:pPr algn="ctr"/>
            <a:r>
              <a:rPr lang="ru-RU" sz="32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СПЕКТРАЛЬНОГО   АНАЛИЗА</a:t>
            </a:r>
            <a:endParaRPr lang="ru-RU" sz="3200" b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467544" y="1772816"/>
            <a:ext cx="8136904" cy="415498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indent="530225" algn="just"/>
            <a:r>
              <a:rPr lang="ru-RU" sz="2400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Спектральный анализ используется для контроля состава вещества в металлургии, машиностроении и атомной индустрии. Этот метод применяется в геологии, археологии, криминалистике и многих других сферах деятельности.</a:t>
            </a:r>
          </a:p>
          <a:p>
            <a:pPr indent="530225" algn="just"/>
            <a:r>
              <a:rPr lang="ru-RU" sz="2400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В астрономии методом спектрального анализа определяют химический состав атмосфер планет и звезд, температуру звезд и магнитную индукцию их полей. По смещению спектральных линий в спектрах галактик была определена их скорость, и на основе этого сделан вывод о расширении нашей Вселенной.</a:t>
            </a:r>
            <a:endParaRPr lang="ru-RU" sz="2400" dirty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>
    <p:wheel spokes="3"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 cstate="print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Скругленный прямоугольник 3"/>
          <p:cNvSpPr/>
          <p:nvPr/>
        </p:nvSpPr>
        <p:spPr>
          <a:xfrm>
            <a:off x="683568" y="548680"/>
            <a:ext cx="7920880" cy="5544616"/>
          </a:xfrm>
          <a:prstGeom prst="round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755576" y="1484784"/>
            <a:ext cx="7772400" cy="3528392"/>
          </a:xfrm>
        </p:spPr>
        <p:txBody>
          <a:bodyPr>
            <a:no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r>
              <a:rPr lang="ru-RU" sz="60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Поглощение и испускание света атомами. Происхождение линейчатых спектров</a:t>
            </a:r>
            <a:endParaRPr lang="ru-RU" sz="6000" b="1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>
    <p:wheel spokes="3"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3" cstate="print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Скругленный прямоугольник 3"/>
          <p:cNvSpPr/>
          <p:nvPr/>
        </p:nvSpPr>
        <p:spPr>
          <a:xfrm>
            <a:off x="179512" y="260648"/>
            <a:ext cx="8748464" cy="6336704"/>
          </a:xfrm>
          <a:prstGeom prst="round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just"/>
            <a:endParaRPr lang="ru-RU" sz="4000" b="1" dirty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539552" y="476672"/>
            <a:ext cx="799288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2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КВАНТОВАЯ   МЕХАНИКА</a:t>
            </a:r>
            <a:endParaRPr lang="ru-RU" sz="3200" b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395536" y="1196752"/>
            <a:ext cx="8136904" cy="50167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indent="530225" algn="just"/>
            <a:r>
              <a:rPr lang="ru-RU" sz="3200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Возникновение новой физической теории в </a:t>
            </a:r>
            <a:r>
              <a:rPr lang="en-US" sz="3200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XX</a:t>
            </a:r>
            <a:r>
              <a:rPr lang="ru-RU" sz="3200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веке – квантовой механики –</a:t>
            </a:r>
            <a:r>
              <a:rPr lang="en-US" sz="3200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200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позволило ответить на многие вопросы в процессе изучения и применения линейчатых спектров.</a:t>
            </a:r>
          </a:p>
          <a:p>
            <a:pPr indent="530225" algn="just"/>
            <a:r>
              <a:rPr lang="ru-RU" sz="3200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Основоположником этой теории был датский физик Нильс Бор. Бор пришел к заключению, что свет излучается атомами вещества. В связи с этим в 1913 году он сформулировал два постулата.</a:t>
            </a:r>
            <a:endParaRPr lang="ru-RU" sz="3200" dirty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>
    <p:wheel spokes="3"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3" cstate="print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Скругленный прямоугольник 3"/>
          <p:cNvSpPr/>
          <p:nvPr/>
        </p:nvSpPr>
        <p:spPr>
          <a:xfrm>
            <a:off x="179512" y="260648"/>
            <a:ext cx="8748464" cy="6336704"/>
          </a:xfrm>
          <a:prstGeom prst="round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just"/>
            <a:endParaRPr lang="ru-RU" sz="4000" b="1" dirty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Скругленный прямоугольник 6"/>
          <p:cNvSpPr/>
          <p:nvPr/>
        </p:nvSpPr>
        <p:spPr>
          <a:xfrm>
            <a:off x="611560" y="4149080"/>
            <a:ext cx="8064896" cy="2160240"/>
          </a:xfrm>
          <a:prstGeom prst="roundRect">
            <a:avLst/>
          </a:prstGeom>
          <a:ln/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8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2. Излучение света происходит при переходе атома из стационарного состояния с большей энергией Е</a:t>
            </a:r>
            <a:r>
              <a:rPr lang="en-US" sz="28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k</a:t>
            </a:r>
            <a:r>
              <a:rPr lang="ru-RU" sz="28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в стационарное состояние с меньшей энергией Е</a:t>
            </a:r>
            <a:r>
              <a:rPr lang="en-US" sz="28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n</a:t>
            </a:r>
            <a:r>
              <a:rPr lang="ru-RU" sz="28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. 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539552" y="404664"/>
            <a:ext cx="799288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2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ПОСТУЛАТЫ   БОРА</a:t>
            </a:r>
            <a:endParaRPr lang="ru-RU" sz="3200" b="1" dirty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Скругленный прямоугольник 5"/>
          <p:cNvSpPr/>
          <p:nvPr/>
        </p:nvSpPr>
        <p:spPr>
          <a:xfrm>
            <a:off x="611560" y="1052736"/>
            <a:ext cx="8064896" cy="2880320"/>
          </a:xfrm>
          <a:prstGeom prst="roundRect">
            <a:avLst/>
          </a:prstGeom>
          <a:ln/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just"/>
            <a:r>
              <a:rPr lang="ru-RU" sz="28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1. Атом может находиться только в особых, стационарных состояниях. Каждому состоянию соответствует определенное значение энергии – энергетический уровень. Находясь в стационарном состоянии, атом не излучает и не поглощает.</a:t>
            </a:r>
            <a:endParaRPr lang="ru-RU" sz="2800" b="1" dirty="0">
              <a:solidFill>
                <a:srgbClr val="002060"/>
              </a:solidFill>
            </a:endParaRPr>
          </a:p>
        </p:txBody>
      </p:sp>
    </p:spTree>
  </p:cSld>
  <p:clrMapOvr>
    <a:masterClrMapping/>
  </p:clrMapOvr>
  <p:transition>
    <p:wheel spokes="3"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4" cstate="print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Скругленный прямоугольник 3"/>
          <p:cNvSpPr/>
          <p:nvPr/>
        </p:nvSpPr>
        <p:spPr>
          <a:xfrm>
            <a:off x="179512" y="260648"/>
            <a:ext cx="8748464" cy="6336704"/>
          </a:xfrm>
          <a:prstGeom prst="round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just"/>
            <a:endParaRPr lang="ru-RU" sz="4000" b="1" dirty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395536" y="1196752"/>
            <a:ext cx="8136904" cy="45243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indent="530225" algn="just"/>
            <a:r>
              <a:rPr lang="ru-RU" sz="3200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Согласно закону сохранения энергии </a:t>
            </a:r>
            <a:r>
              <a:rPr lang="ru-RU" sz="32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энергия излученного фотона  равна разности энергий стационарных состояний</a:t>
            </a:r>
          </a:p>
          <a:p>
            <a:pPr indent="530225"/>
            <a:endParaRPr lang="ru-RU" sz="3200" b="1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pPr indent="530225"/>
            <a:endParaRPr lang="ru-RU" sz="3200" b="1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pPr indent="530225"/>
            <a:r>
              <a:rPr lang="ru-RU" sz="32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отсюда</a:t>
            </a:r>
          </a:p>
          <a:p>
            <a:pPr indent="530225" algn="ctr"/>
            <a:endParaRPr lang="ru-RU" sz="3200" b="1" dirty="0" smtClean="0">
              <a:solidFill>
                <a:srgbClr val="002060"/>
              </a:solidFill>
            </a:endParaRPr>
          </a:p>
          <a:p>
            <a:pPr indent="530225" algn="just"/>
            <a:endParaRPr lang="ru-RU" sz="3200" dirty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6" name="Объект 5"/>
          <p:cNvGraphicFramePr>
            <a:graphicFrameLocks noChangeAspect="1"/>
          </p:cNvGraphicFramePr>
          <p:nvPr/>
        </p:nvGraphicFramePr>
        <p:xfrm>
          <a:off x="2987824" y="4725144"/>
          <a:ext cx="3029036" cy="156500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28" name="Формула" r:id="rId5" imgW="761760" imgH="393480" progId="Equation.3">
                  <p:embed/>
                </p:oleObj>
              </mc:Choice>
              <mc:Fallback>
                <p:oleObj name="Формула" r:id="rId5" imgW="761760" imgH="393480" progId="Equation.3">
                  <p:embed/>
                  <p:pic>
                    <p:nvPicPr>
                      <p:cNvPr id="0" name="Picture 2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987824" y="4725144"/>
                        <a:ext cx="3029036" cy="1565002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027" name="Object 3"/>
          <p:cNvGraphicFramePr>
            <a:graphicFrameLocks noChangeAspect="1"/>
          </p:cNvGraphicFramePr>
          <p:nvPr/>
        </p:nvGraphicFramePr>
        <p:xfrm>
          <a:off x="2843808" y="3212976"/>
          <a:ext cx="3281363" cy="90963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29" name="Формула" r:id="rId7" imgW="825480" imgH="228600" progId="Equation.3">
                  <p:embed/>
                </p:oleObj>
              </mc:Choice>
              <mc:Fallback>
                <p:oleObj name="Формула" r:id="rId7" imgW="825480" imgH="228600" progId="Equation.3">
                  <p:embed/>
                  <p:pic>
                    <p:nvPicPr>
                      <p:cNvPr id="0" name="Picture 3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843808" y="3212976"/>
                        <a:ext cx="3281363" cy="909637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ransition>
    <p:wheel spokes="3"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3" cstate="print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Скругленный прямоугольник 3"/>
          <p:cNvSpPr/>
          <p:nvPr/>
        </p:nvSpPr>
        <p:spPr>
          <a:xfrm>
            <a:off x="179512" y="260648"/>
            <a:ext cx="8748464" cy="6336704"/>
          </a:xfrm>
          <a:prstGeom prst="round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just"/>
            <a:endParaRPr lang="ru-RU" sz="4000" b="1" dirty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467544" y="548680"/>
            <a:ext cx="8136904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indent="530225" algn="just"/>
            <a:r>
              <a:rPr lang="ru-RU" sz="3200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Атом может также поглощать фотоны. При поглощении фотона атом переходит из стационарного состояния с меньшей энергией в стационарное состояние с большей энергией.</a:t>
            </a:r>
            <a:endParaRPr lang="ru-RU" sz="3200" dirty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Скругленный прямоугольник 6"/>
          <p:cNvSpPr/>
          <p:nvPr/>
        </p:nvSpPr>
        <p:spPr>
          <a:xfrm>
            <a:off x="539552" y="3429000"/>
            <a:ext cx="8064896" cy="2592288"/>
          </a:xfrm>
          <a:prstGeom prst="roundRect">
            <a:avLst/>
          </a:prstGeom>
          <a:ln/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just"/>
            <a:r>
              <a:rPr lang="ru-RU" sz="2800" b="1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Состояние атома, в котором все электроны находятся на стационарных орбитах с наименьшей возможной энергией, называется </a:t>
            </a:r>
            <a:r>
              <a:rPr lang="ru-RU" sz="28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основным</a:t>
            </a:r>
            <a:r>
              <a:rPr lang="ru-RU" sz="2800" b="1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. Все другие состояния атома называются </a:t>
            </a:r>
            <a:r>
              <a:rPr lang="ru-RU" sz="28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возбуждёнными</a:t>
            </a:r>
            <a:r>
              <a:rPr lang="ru-RU" sz="2800" b="1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.</a:t>
            </a:r>
            <a:endParaRPr lang="ru-RU" sz="2800" b="1" dirty="0">
              <a:solidFill>
                <a:srgbClr val="FFFF00"/>
              </a:solidFill>
            </a:endParaRPr>
          </a:p>
        </p:txBody>
      </p:sp>
    </p:spTree>
  </p:cSld>
  <p:clrMapOvr>
    <a:masterClrMapping/>
  </p:clrMapOvr>
  <p:transition>
    <p:wheel spokes="3"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 cstate="print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Скругленный прямоугольник 3"/>
          <p:cNvSpPr/>
          <p:nvPr/>
        </p:nvSpPr>
        <p:spPr>
          <a:xfrm>
            <a:off x="611560" y="1196752"/>
            <a:ext cx="7992888" cy="4176464"/>
          </a:xfrm>
          <a:prstGeom prst="round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3568" y="1556792"/>
            <a:ext cx="7772400" cy="3528392"/>
          </a:xfrm>
        </p:spPr>
        <p:txBody>
          <a:bodyPr>
            <a:no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r>
              <a:rPr lang="ru-RU" sz="72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БЛОК КОНТРОЛЯ</a:t>
            </a:r>
            <a:endParaRPr lang="ru-RU" sz="7200" b="1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>
    <p:wheel spokes="3"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 cstate="print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Скругленный прямоугольник 3"/>
          <p:cNvSpPr/>
          <p:nvPr/>
        </p:nvSpPr>
        <p:spPr>
          <a:xfrm>
            <a:off x="179512" y="260648"/>
            <a:ext cx="8748464" cy="6336704"/>
          </a:xfrm>
          <a:prstGeom prst="round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just"/>
            <a:r>
              <a:rPr lang="ru-RU" sz="3600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1. Какого вида спектр получается с помощью спектроскопа, если  исследуемый в нем свет представляет собой смесь из нескольких простых цветов?</a:t>
            </a:r>
          </a:p>
          <a:p>
            <a:pPr algn="ctr"/>
            <a:endParaRPr lang="ru-RU" sz="3600" dirty="0" smtClean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/>
            <a:endParaRPr lang="ru-RU" sz="3600" dirty="0" smtClean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/>
            <a:endParaRPr lang="ru-RU" sz="3600" b="1" dirty="0" smtClean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/>
            <a:endParaRPr lang="ru-RU" sz="4000" b="1" dirty="0" smtClean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/>
            <a:endParaRPr lang="ru-RU" sz="4000" b="1" dirty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Скругленный прямоугольник 2"/>
          <p:cNvSpPr/>
          <p:nvPr/>
        </p:nvSpPr>
        <p:spPr>
          <a:xfrm>
            <a:off x="683568" y="3573016"/>
            <a:ext cx="7848872" cy="1080120"/>
          </a:xfrm>
          <a:prstGeom prst="roundRect">
            <a:avLst/>
          </a:prstGeom>
          <a:ln/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600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Спектр в виде цветной полосы, в которой представлены все цвета</a:t>
            </a:r>
            <a:endParaRPr lang="ru-RU" sz="3600" b="1" dirty="0">
              <a:solidFill>
                <a:srgbClr val="FFFF00"/>
              </a:solidFill>
            </a:endParaRPr>
          </a:p>
        </p:txBody>
      </p:sp>
      <p:sp>
        <p:nvSpPr>
          <p:cNvPr id="5" name="Скругленный прямоугольник 4"/>
          <p:cNvSpPr/>
          <p:nvPr/>
        </p:nvSpPr>
        <p:spPr>
          <a:xfrm>
            <a:off x="683568" y="4869160"/>
            <a:ext cx="7848872" cy="1584176"/>
          </a:xfrm>
          <a:prstGeom prst="roundRect">
            <a:avLst/>
          </a:prstGeom>
          <a:ln/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600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Спектр в виде узких линий соответствующих цветов, разделенных темными промежутками</a:t>
            </a:r>
            <a:endParaRPr lang="ru-RU" sz="3600" b="1" dirty="0">
              <a:solidFill>
                <a:srgbClr val="FFFF00"/>
              </a:solidFill>
            </a:endParaRPr>
          </a:p>
        </p:txBody>
      </p:sp>
    </p:spTree>
  </p:cSld>
  <p:clrMapOvr>
    <a:masterClrMapping/>
  </p:clrMapOvr>
  <p:transition>
    <p:wheel spokes="3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1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" dur="1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 cstate="print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Скругленный прямоугольник 3"/>
          <p:cNvSpPr/>
          <p:nvPr/>
        </p:nvSpPr>
        <p:spPr>
          <a:xfrm>
            <a:off x="179512" y="260648"/>
            <a:ext cx="8748464" cy="6336704"/>
          </a:xfrm>
          <a:prstGeom prst="round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just"/>
            <a:r>
              <a:rPr lang="ru-RU" sz="3600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2. Что такое спектрограмма?</a:t>
            </a:r>
          </a:p>
          <a:p>
            <a:pPr algn="just"/>
            <a:endParaRPr lang="ru-RU" sz="3600" dirty="0" smtClean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  <a:p>
            <a:pPr algn="just"/>
            <a:endParaRPr lang="ru-RU" sz="3600" dirty="0" smtClean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/>
            <a:endParaRPr lang="ru-RU" sz="3600" dirty="0" smtClean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/>
            <a:endParaRPr lang="ru-RU" sz="3600" dirty="0" smtClean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/>
            <a:endParaRPr lang="ru-RU" sz="3600" b="1" dirty="0" smtClean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/>
            <a:endParaRPr lang="ru-RU" sz="4000" b="1" dirty="0" smtClean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/>
            <a:endParaRPr lang="ru-RU" sz="4000" b="1" dirty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Скругленный прямоугольник 2"/>
          <p:cNvSpPr/>
          <p:nvPr/>
        </p:nvSpPr>
        <p:spPr>
          <a:xfrm>
            <a:off x="1259632" y="2060848"/>
            <a:ext cx="7200800" cy="1008112"/>
          </a:xfrm>
          <a:prstGeom prst="roundRect">
            <a:avLst/>
          </a:prstGeom>
          <a:ln/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600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Фотография спектрографа</a:t>
            </a:r>
            <a:endParaRPr lang="ru-RU" sz="3600" b="1" dirty="0">
              <a:solidFill>
                <a:srgbClr val="FFFF00"/>
              </a:solidFill>
            </a:endParaRPr>
          </a:p>
        </p:txBody>
      </p:sp>
      <p:sp>
        <p:nvSpPr>
          <p:cNvPr id="5" name="Скругленный прямоугольник 4"/>
          <p:cNvSpPr/>
          <p:nvPr/>
        </p:nvSpPr>
        <p:spPr>
          <a:xfrm>
            <a:off x="1259632" y="3212976"/>
            <a:ext cx="7200800" cy="936104"/>
          </a:xfrm>
          <a:prstGeom prst="roundRect">
            <a:avLst/>
          </a:prstGeom>
          <a:ln/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600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Фотография спектра</a:t>
            </a:r>
            <a:endParaRPr lang="ru-RU" sz="3600" b="1" dirty="0">
              <a:solidFill>
                <a:srgbClr val="FFFF00"/>
              </a:solidFill>
            </a:endParaRPr>
          </a:p>
        </p:txBody>
      </p:sp>
      <p:sp>
        <p:nvSpPr>
          <p:cNvPr id="6" name="Скругленный прямоугольник 5"/>
          <p:cNvSpPr/>
          <p:nvPr/>
        </p:nvSpPr>
        <p:spPr>
          <a:xfrm>
            <a:off x="1259632" y="4293096"/>
            <a:ext cx="7272808" cy="1008112"/>
          </a:xfrm>
          <a:prstGeom prst="roundRect">
            <a:avLst/>
          </a:prstGeom>
          <a:ln/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600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Фотография спектроскопа</a:t>
            </a:r>
            <a:endParaRPr lang="ru-RU" sz="3600" dirty="0">
              <a:solidFill>
                <a:srgbClr val="FFFF00"/>
              </a:solidFill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467544" y="2132856"/>
            <a:ext cx="540568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44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А</a:t>
            </a:r>
            <a:endParaRPr lang="ru-RU" sz="4400" b="1" dirty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539552" y="3284984"/>
            <a:ext cx="540568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44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Б</a:t>
            </a:r>
            <a:endParaRPr lang="ru-RU" sz="4400" b="1" dirty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539552" y="4365104"/>
            <a:ext cx="540568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44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В</a:t>
            </a:r>
            <a:endParaRPr lang="ru-RU" sz="4400" b="1" dirty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>
    <p:wheel spokes="3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1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" dur="1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2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" dur="1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1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2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" dur="1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1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2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" dur="1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1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6" grpId="0" animBg="1"/>
      <p:bldP spid="7" grpId="0"/>
      <p:bldP spid="9" grpId="0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 cstate="print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Скругленный прямоугольник 3"/>
          <p:cNvSpPr/>
          <p:nvPr/>
        </p:nvSpPr>
        <p:spPr>
          <a:xfrm>
            <a:off x="179512" y="260648"/>
            <a:ext cx="8748464" cy="6336704"/>
          </a:xfrm>
          <a:prstGeom prst="round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just"/>
            <a:r>
              <a:rPr lang="ru-RU" sz="3600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3. Как выглядит сплошной спектр?</a:t>
            </a:r>
          </a:p>
          <a:p>
            <a:pPr algn="just"/>
            <a:endParaRPr lang="ru-RU" sz="3600" dirty="0" smtClean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  <a:p>
            <a:pPr algn="just"/>
            <a:endParaRPr lang="ru-RU" sz="3600" dirty="0" smtClean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  <a:p>
            <a:pPr algn="just"/>
            <a:endParaRPr lang="ru-RU" sz="3600" dirty="0" smtClean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/>
            <a:endParaRPr lang="ru-RU" sz="3600" dirty="0" smtClean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/>
            <a:endParaRPr lang="ru-RU" sz="3600" dirty="0" smtClean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/>
            <a:endParaRPr lang="ru-RU" sz="3600" b="1" dirty="0" smtClean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/>
            <a:endParaRPr lang="ru-RU" sz="4000" b="1" dirty="0" smtClean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/>
            <a:endParaRPr lang="ru-RU" sz="4000" b="1" dirty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7" name="Picture 2"/>
          <p:cNvPicPr>
            <a:picLocks noChangeAspect="1" noChangeArrowheads="1"/>
          </p:cNvPicPr>
          <p:nvPr/>
        </p:nvPicPr>
        <p:blipFill>
          <a:blip r:embed="rId3" cstate="print">
            <a:lum contrast="10000"/>
          </a:blip>
          <a:srcRect/>
          <a:stretch>
            <a:fillRect/>
          </a:stretch>
        </p:blipFill>
        <p:spPr bwMode="auto">
          <a:xfrm rot="5400000">
            <a:off x="4103947" y="152636"/>
            <a:ext cx="1224135" cy="74888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" name="Picture 2"/>
          <p:cNvPicPr>
            <a:picLocks noChangeAspect="1" noChangeArrowheads="1"/>
          </p:cNvPicPr>
          <p:nvPr/>
        </p:nvPicPr>
        <p:blipFill>
          <a:blip r:embed="rId4" cstate="print">
            <a:lum bright="-10000"/>
          </a:blip>
          <a:srcRect/>
          <a:stretch>
            <a:fillRect/>
          </a:stretch>
        </p:blipFill>
        <p:spPr bwMode="auto">
          <a:xfrm>
            <a:off x="1043608" y="4797152"/>
            <a:ext cx="7416824" cy="122413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" name="Picture 2"/>
          <p:cNvPicPr>
            <a:picLocks noChangeAspect="1" noChangeArrowheads="1"/>
          </p:cNvPicPr>
          <p:nvPr/>
        </p:nvPicPr>
        <p:blipFill>
          <a:blip r:embed="rId5" cstate="print"/>
          <a:srcRect l="1059" t="70434" r="472" b="1393"/>
          <a:stretch>
            <a:fillRect/>
          </a:stretch>
        </p:blipFill>
        <p:spPr bwMode="auto">
          <a:xfrm>
            <a:off x="971600" y="1916832"/>
            <a:ext cx="7488832" cy="115212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" name="TextBox 9"/>
          <p:cNvSpPr txBox="1"/>
          <p:nvPr/>
        </p:nvSpPr>
        <p:spPr>
          <a:xfrm>
            <a:off x="323528" y="2060848"/>
            <a:ext cx="540568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44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А</a:t>
            </a:r>
            <a:endParaRPr lang="ru-RU" sz="4400" b="1" dirty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323528" y="3429000"/>
            <a:ext cx="540568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44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Б</a:t>
            </a:r>
            <a:endParaRPr lang="ru-RU" sz="4400" b="1" dirty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323528" y="4941168"/>
            <a:ext cx="540568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44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В</a:t>
            </a:r>
            <a:endParaRPr lang="ru-RU" sz="4400" b="1" dirty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>
    <p:wheel spokes="3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1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" dur="1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" dur="1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1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2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" dur="1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1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2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" dur="1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1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  <p:bldP spid="12" grpId="0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 cstate="print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Скругленный прямоугольник 3"/>
          <p:cNvSpPr/>
          <p:nvPr/>
        </p:nvSpPr>
        <p:spPr>
          <a:xfrm>
            <a:off x="179512" y="260648"/>
            <a:ext cx="8748464" cy="6336704"/>
          </a:xfrm>
          <a:prstGeom prst="round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just"/>
            <a:endParaRPr lang="ru-RU" sz="2800" dirty="0" smtClean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  <a:p>
            <a:pPr algn="just"/>
            <a:endParaRPr lang="ru-RU" sz="2800" dirty="0" smtClean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  <a:p>
            <a:pPr algn="just"/>
            <a:endParaRPr lang="ru-RU" sz="2800" dirty="0" smtClean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ru-RU" sz="2800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4. Известно, что криптон имеет в видимой части спектра излучения линии, соответствующие длинам волн 557 и 587 нм. В спектре излучения неизвестного газа обнаружены две линии, соответствующие длинам волн 557 и 587 нм. Отсюда следует, что в неизвестном газе</a:t>
            </a:r>
          </a:p>
          <a:p>
            <a:pPr algn="just"/>
            <a:endParaRPr lang="ru-RU" sz="3600" dirty="0" smtClean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  <a:p>
            <a:pPr algn="just"/>
            <a:endParaRPr lang="ru-RU" sz="3600" dirty="0" smtClean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  <a:p>
            <a:pPr algn="just"/>
            <a:endParaRPr lang="ru-RU" sz="3600" dirty="0" smtClean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/>
            <a:endParaRPr lang="ru-RU" sz="3600" dirty="0" smtClean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/>
            <a:endParaRPr lang="ru-RU" sz="3600" dirty="0" smtClean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/>
            <a:endParaRPr lang="ru-RU" sz="3600" b="1" dirty="0" smtClean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/>
            <a:endParaRPr lang="ru-RU" sz="4000" b="1" dirty="0" smtClean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/>
            <a:endParaRPr lang="ru-RU" sz="4000" b="1" dirty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755576" y="3091607"/>
            <a:ext cx="576064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44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А.   </a:t>
            </a:r>
            <a:r>
              <a:rPr lang="ru-RU" sz="3600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Криптон отсутствует</a:t>
            </a:r>
            <a:endParaRPr lang="ru-RU" sz="3600" dirty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755576" y="4725144"/>
            <a:ext cx="7128792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44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В.  </a:t>
            </a:r>
            <a:r>
              <a:rPr lang="ru-RU" sz="3600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Присутствует только криптон </a:t>
            </a:r>
            <a:endParaRPr lang="ru-RU" sz="3600" dirty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755576" y="3645024"/>
            <a:ext cx="7632848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44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Б. </a:t>
            </a:r>
            <a:r>
              <a:rPr lang="ru-RU" sz="3600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Помимо криптона присутствует еще один элемент</a:t>
            </a:r>
            <a:endParaRPr lang="ru-RU" sz="3600" dirty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827584" y="5229200"/>
            <a:ext cx="7632848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44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Г. </a:t>
            </a:r>
            <a:r>
              <a:rPr lang="ru-RU" sz="3600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Помимо криптона присутствует еще два или три элемента.</a:t>
            </a:r>
            <a:endParaRPr lang="ru-RU" sz="3600" dirty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>
    <p:wheel spokes="3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1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" dur="1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2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" dur="1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1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2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" dur="1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1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  <p:bldP spid="12" grpId="0"/>
      <p:bldP spid="13" grpId="0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 cstate="print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Скругленный прямоугольник 3"/>
          <p:cNvSpPr/>
          <p:nvPr/>
        </p:nvSpPr>
        <p:spPr>
          <a:xfrm>
            <a:off x="179512" y="260648"/>
            <a:ext cx="8748464" cy="6336704"/>
          </a:xfrm>
          <a:prstGeom prst="round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just"/>
            <a:endParaRPr lang="ru-RU" sz="2800" dirty="0" smtClean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  <a:p>
            <a:pPr algn="just"/>
            <a:endParaRPr lang="ru-RU" sz="2800" dirty="0" smtClean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  <a:p>
            <a:pPr algn="just"/>
            <a:endParaRPr lang="ru-RU" sz="2800" dirty="0" smtClean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  <a:p>
            <a:pPr algn="just"/>
            <a:endParaRPr lang="ru-RU" sz="3600" dirty="0" smtClean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  <a:p>
            <a:pPr algn="just"/>
            <a:endParaRPr lang="ru-RU" sz="3600" dirty="0" smtClean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  <a:p>
            <a:pPr algn="just"/>
            <a:endParaRPr lang="ru-RU" sz="3600" dirty="0" smtClean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/>
            <a:endParaRPr lang="ru-RU" sz="3600" dirty="0" smtClean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/>
            <a:endParaRPr lang="ru-RU" sz="3600" dirty="0" smtClean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/>
            <a:endParaRPr lang="ru-RU" sz="3600" b="1" dirty="0" smtClean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/>
            <a:endParaRPr lang="ru-RU" sz="4000" b="1" dirty="0" smtClean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/>
            <a:endParaRPr lang="ru-RU" sz="4000" b="1" dirty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611560" y="3789040"/>
            <a:ext cx="576064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44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А.   </a:t>
            </a:r>
            <a:r>
              <a:rPr lang="ru-RU" sz="3600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Только газы А и В</a:t>
            </a:r>
            <a:endParaRPr lang="ru-RU" sz="3600" dirty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611560" y="4365104"/>
            <a:ext cx="7704856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44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Б.  </a:t>
            </a:r>
            <a:r>
              <a:rPr lang="ru-RU" sz="3600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Газ А, В и другие</a:t>
            </a:r>
            <a:endParaRPr lang="ru-RU" sz="3600" dirty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611560" y="5013176"/>
            <a:ext cx="7632848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44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В.  </a:t>
            </a:r>
            <a:r>
              <a:rPr lang="ru-RU" sz="3600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Газ А и другой неизвестный газ</a:t>
            </a:r>
            <a:endParaRPr lang="ru-RU" sz="3600" dirty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611560" y="5611887"/>
            <a:ext cx="7632848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44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Г. </a:t>
            </a:r>
            <a:r>
              <a:rPr lang="ru-RU" sz="3600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Газ В и другой неизвестный газ</a:t>
            </a:r>
            <a:endParaRPr lang="ru-RU" sz="3600" dirty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395536" y="476672"/>
            <a:ext cx="4464496" cy="35394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На рисунках А, Б, В приведены спектры излучения газов А и В и газовой смеси Б. На основании анализа этих участков спектров можно сказать, что смесь газов содержит …</a:t>
            </a:r>
            <a:endParaRPr lang="ru-RU" sz="2800" dirty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389386" y="692696"/>
            <a:ext cx="4575102" cy="284301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wheel spokes="3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1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" dur="1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2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" dur="1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1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2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" dur="1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1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  <p:bldP spid="12" grpId="0"/>
      <p:bldP spid="13" grpId="0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 cstate="print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Скругленный прямоугольник 3"/>
          <p:cNvSpPr/>
          <p:nvPr/>
        </p:nvSpPr>
        <p:spPr>
          <a:xfrm>
            <a:off x="179512" y="260648"/>
            <a:ext cx="8748464" cy="6336704"/>
          </a:xfrm>
          <a:prstGeom prst="round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just"/>
            <a:endParaRPr lang="ru-RU" sz="2800" dirty="0" smtClean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  <a:p>
            <a:pPr algn="just"/>
            <a:endParaRPr lang="ru-RU" sz="2800" dirty="0" smtClean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  <a:p>
            <a:pPr algn="just"/>
            <a:endParaRPr lang="ru-RU" sz="2800" dirty="0" smtClean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  <a:p>
            <a:pPr algn="just"/>
            <a:endParaRPr lang="ru-RU" sz="3600" dirty="0" smtClean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  <a:p>
            <a:pPr algn="just"/>
            <a:endParaRPr lang="ru-RU" sz="3600" dirty="0" smtClean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  <a:p>
            <a:pPr algn="just"/>
            <a:endParaRPr lang="ru-RU" sz="3600" dirty="0" smtClean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/>
            <a:endParaRPr lang="ru-RU" sz="3600" dirty="0" smtClean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/>
            <a:endParaRPr lang="ru-RU" sz="3600" dirty="0" smtClean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/>
            <a:endParaRPr lang="ru-RU" sz="3600" b="1" dirty="0" smtClean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/>
            <a:endParaRPr lang="ru-RU" sz="4000" b="1" dirty="0" smtClean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/>
            <a:endParaRPr lang="ru-RU" sz="4000" b="1" dirty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611560" y="3717032"/>
            <a:ext cx="576064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А. </a:t>
            </a:r>
            <a:r>
              <a:rPr lang="ru-RU" sz="2800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Газ содержит атомы водорода, гелия и еще какого-то вещества</a:t>
            </a:r>
            <a:endParaRPr lang="ru-RU" sz="2800" dirty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611560" y="5733256"/>
            <a:ext cx="770485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Г.  </a:t>
            </a:r>
            <a:r>
              <a:rPr lang="ru-RU" sz="2800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Газ содержит атомы водорода и гелия</a:t>
            </a:r>
            <a:endParaRPr lang="ru-RU" sz="2800" dirty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611560" y="4653136"/>
            <a:ext cx="763284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Б.  </a:t>
            </a:r>
            <a:r>
              <a:rPr lang="ru-RU" sz="2800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Газ содержит только атомы водорода</a:t>
            </a:r>
            <a:endParaRPr lang="ru-RU" sz="2800" dirty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611560" y="5210036"/>
            <a:ext cx="763284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В. </a:t>
            </a:r>
            <a:r>
              <a:rPr lang="ru-RU" sz="2800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Газ содержит только атомы гелия</a:t>
            </a:r>
            <a:endParaRPr lang="ru-RU" sz="2800" dirty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323528" y="567839"/>
            <a:ext cx="4320480" cy="329320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ru-RU" sz="2600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На рисунке приведены спектр поглощения неизвестного газа (в середине), спектры поглощения атомов водорода (вверху) и гелия (внизу). Что можно сказать о химическом составе газа?</a:t>
            </a:r>
            <a:endParaRPr lang="ru-RU" sz="2600" dirty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860032" y="692696"/>
            <a:ext cx="4158008" cy="28083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wheel spokes="3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1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" dur="1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2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" dur="1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1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2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" dur="1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1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  <p:bldP spid="12" grpId="0"/>
      <p:bldP spid="13" grpId="0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 cstate="print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Скругленный прямоугольник 3"/>
          <p:cNvSpPr/>
          <p:nvPr/>
        </p:nvSpPr>
        <p:spPr>
          <a:xfrm>
            <a:off x="179512" y="260648"/>
            <a:ext cx="8748464" cy="6336704"/>
          </a:xfrm>
          <a:prstGeom prst="round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just"/>
            <a:endParaRPr lang="ru-RU" sz="2800" dirty="0" smtClean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  <a:p>
            <a:pPr algn="just"/>
            <a:endParaRPr lang="ru-RU" sz="2800" dirty="0" smtClean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  <a:p>
            <a:pPr algn="just"/>
            <a:endParaRPr lang="ru-RU" sz="2800" dirty="0" smtClean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  <a:p>
            <a:pPr algn="just"/>
            <a:endParaRPr lang="ru-RU" sz="3600" dirty="0" smtClean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  <a:p>
            <a:pPr algn="just"/>
            <a:endParaRPr lang="ru-RU" sz="3600" dirty="0" smtClean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  <a:p>
            <a:pPr algn="just"/>
            <a:endParaRPr lang="ru-RU" sz="3600" dirty="0" smtClean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/>
            <a:endParaRPr lang="ru-RU" sz="3600" dirty="0" smtClean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/>
            <a:endParaRPr lang="ru-RU" sz="3600" dirty="0" smtClean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/>
            <a:endParaRPr lang="ru-RU" sz="3600" b="1" dirty="0" smtClean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/>
            <a:endParaRPr lang="ru-RU" sz="4000" b="1" dirty="0" smtClean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/>
            <a:endParaRPr lang="ru-RU" sz="4000" b="1" dirty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611560" y="3717032"/>
            <a:ext cx="576064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А. </a:t>
            </a:r>
            <a:r>
              <a:rPr lang="ru-RU" sz="2800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Не содержится ни стронция, ни кальция</a:t>
            </a:r>
            <a:endParaRPr lang="ru-RU" sz="2800" dirty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611560" y="5733256"/>
            <a:ext cx="770485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Г.  </a:t>
            </a:r>
            <a:r>
              <a:rPr lang="ru-RU" sz="2800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Содержится стронций, но нет кальция</a:t>
            </a:r>
            <a:endParaRPr lang="ru-RU" sz="2800" dirty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611560" y="4653136"/>
            <a:ext cx="763284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Б.  </a:t>
            </a:r>
            <a:r>
              <a:rPr lang="ru-RU" sz="2800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Содержится кальций, но нет стронция</a:t>
            </a:r>
            <a:endParaRPr lang="ru-RU" sz="2800" dirty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611560" y="5210036"/>
            <a:ext cx="763284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В. </a:t>
            </a:r>
            <a:r>
              <a:rPr lang="ru-RU" sz="2800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Содержится и стронций и кальций</a:t>
            </a:r>
            <a:endParaRPr lang="ru-RU" sz="2800" dirty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323528" y="567839"/>
            <a:ext cx="4320480" cy="31085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ru-RU" sz="2800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На рисунках А, Б, В приведены спектры излучения паров стронция, неизвестного образца и кальция. Можно утверждать, что в образце…</a:t>
            </a:r>
            <a:endParaRPr lang="ru-RU" sz="2800" dirty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932040" y="548680"/>
            <a:ext cx="3771900" cy="2228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wheel spokes="3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1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" dur="1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2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" dur="1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1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2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" dur="1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1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  <p:bldP spid="11" grpId="0"/>
      <p:bldP spid="12" grpId="0"/>
    </p:bld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323</TotalTime>
  <Words>1109</Words>
  <Application>Microsoft Office PowerPoint</Application>
  <PresentationFormat>Экран (4:3)</PresentationFormat>
  <Paragraphs>201</Paragraphs>
  <Slides>34</Slides>
  <Notes>11</Notes>
  <HiddenSlides>0</HiddenSlides>
  <MMClips>0</MMClips>
  <ScaleCrop>false</ScaleCrop>
  <HeadingPairs>
    <vt:vector size="8" baseType="variant">
      <vt:variant>
        <vt:lpstr>Использованные шрифты</vt:lpstr>
      </vt:variant>
      <vt:variant>
        <vt:i4>3</vt:i4>
      </vt:variant>
      <vt:variant>
        <vt:lpstr>Тема</vt:lpstr>
      </vt:variant>
      <vt:variant>
        <vt:i4>1</vt:i4>
      </vt:variant>
      <vt:variant>
        <vt:lpstr>Внедренные серверы OLE</vt:lpstr>
      </vt:variant>
      <vt:variant>
        <vt:i4>1</vt:i4>
      </vt:variant>
      <vt:variant>
        <vt:lpstr>Заголовки слайдов</vt:lpstr>
      </vt:variant>
      <vt:variant>
        <vt:i4>34</vt:i4>
      </vt:variant>
    </vt:vector>
  </HeadingPairs>
  <TitlesOfParts>
    <vt:vector size="39" baseType="lpstr">
      <vt:lpstr>Arial</vt:lpstr>
      <vt:lpstr>Calibri</vt:lpstr>
      <vt:lpstr>Times New Roman</vt:lpstr>
      <vt:lpstr>Тема Office</vt:lpstr>
      <vt:lpstr>Формула</vt:lpstr>
      <vt:lpstr>Презентация по физике 9 класс СПЕКТРОГРАФ И  СПЕКТРОСКОП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ТИПЫ ОПТИЧЕСКИХ СПЕКТРОВ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СПЕКТРАЛЬНЫЙ АНАЛИЗ</vt:lpstr>
      <vt:lpstr>Презентация PowerPoint</vt:lpstr>
      <vt:lpstr>Презентация PowerPoint</vt:lpstr>
      <vt:lpstr>Презентация PowerPoint</vt:lpstr>
      <vt:lpstr>Презентация PowerPoint</vt:lpstr>
      <vt:lpstr>Поглощение и испускание света атомами. Происхождение линейчатых спектров</vt:lpstr>
      <vt:lpstr>Презентация PowerPoint</vt:lpstr>
      <vt:lpstr>Презентация PowerPoint</vt:lpstr>
      <vt:lpstr>Презентация PowerPoint</vt:lpstr>
      <vt:lpstr>Презентация PowerPoint</vt:lpstr>
      <vt:lpstr>БЛОК КОНТРОЛЯ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СПЕКТРОГРАФ И  СПЕКТРОСКОП</dc:title>
  <dc:creator>Жанна</dc:creator>
  <cp:lastModifiedBy>User</cp:lastModifiedBy>
  <cp:revision>38</cp:revision>
  <dcterms:created xsi:type="dcterms:W3CDTF">2012-02-26T03:36:17Z</dcterms:created>
  <dcterms:modified xsi:type="dcterms:W3CDTF">2025-03-26T07:42:03Z</dcterms:modified>
</cp:coreProperties>
</file>