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4"/>
  </p:notesMasterIdLst>
  <p:sldIdLst>
    <p:sldId id="256" r:id="rId2"/>
    <p:sldId id="269" r:id="rId3"/>
    <p:sldId id="258" r:id="rId4"/>
    <p:sldId id="271" r:id="rId5"/>
    <p:sldId id="262" r:id="rId6"/>
    <p:sldId id="259" r:id="rId7"/>
    <p:sldId id="260" r:id="rId8"/>
    <p:sldId id="270" r:id="rId9"/>
    <p:sldId id="267" r:id="rId10"/>
    <p:sldId id="263" r:id="rId11"/>
    <p:sldId id="264" r:id="rId12"/>
    <p:sldId id="265" r:id="rId13"/>
    <p:sldId id="266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68" r:id="rId22"/>
    <p:sldId id="272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119" autoAdjust="0"/>
    <p:restoredTop sz="87518" autoAdjust="0"/>
  </p:normalViewPr>
  <p:slideViewPr>
    <p:cSldViewPr>
      <p:cViewPr varScale="1">
        <p:scale>
          <a:sx n="73" d="100"/>
          <a:sy n="73" d="100"/>
        </p:scale>
        <p:origin x="147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670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4F77CF-9902-4990-A4B4-847CDD66904C}" type="datetimeFigureOut">
              <a:rPr lang="ru-RU" smtClean="0"/>
              <a:t>01.04.2021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52969C-3A67-49BF-9D5A-8D80D955633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8016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01.04.2021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90000">
              <a:schemeClr val="bg2">
                <a:tint val="98000"/>
                <a:shade val="90000"/>
                <a:satMod val="160000"/>
                <a:lumMod val="100000"/>
              </a:schemeClr>
            </a:gs>
            <a:gs pos="10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3501008"/>
            <a:ext cx="8750206" cy="3356992"/>
          </a:xfrm>
        </p:spPr>
        <p:txBody>
          <a:bodyPr>
            <a:normAutofit fontScale="40000" lnSpcReduction="2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endParaRPr lang="ru-RU" sz="50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r"/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en-US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проект выполнила : </a:t>
            </a:r>
          </a:p>
          <a:p>
            <a:pPr algn="r"/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ученица 9  «а» класса  </a:t>
            </a:r>
          </a:p>
          <a:p>
            <a:pPr algn="r"/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Шевченко Милена</a:t>
            </a:r>
          </a:p>
          <a:p>
            <a:pPr algn="r"/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</a:t>
            </a:r>
            <a:r>
              <a:rPr lang="en-US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Руководитель проекта:</a:t>
            </a:r>
          </a:p>
          <a:p>
            <a:pPr algn="r"/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0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Турдакова</a:t>
            </a:r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Елена Петровна</a:t>
            </a:r>
          </a:p>
          <a:p>
            <a:pPr algn="r"/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учитель русского языка и </a:t>
            </a:r>
          </a:p>
          <a:p>
            <a:pPr algn="r"/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r>
              <a:rPr lang="en-US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5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литературы 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2000240"/>
            <a:ext cx="8062912" cy="531825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Молодежный сленг.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Вред или польза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57158" y="274716"/>
            <a:ext cx="8786842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all" normalizeH="0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Краснодарский край </a:t>
            </a:r>
            <a:endParaRPr kumimoji="0" lang="ru-RU" sz="1200" b="1" i="0" u="none" strike="noStrike" cap="all" normalizeH="0" baseline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all" normalizeH="0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образование город Армавир</a:t>
            </a:r>
            <a:endParaRPr kumimoji="0" lang="ru-RU" sz="1200" b="1" i="0" u="none" strike="noStrike" cap="all" normalizeH="0" baseline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all" normalizeH="0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all" normalizeH="0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общеобразовательное учреждение</a:t>
            </a:r>
            <a:endParaRPr kumimoji="0" lang="ru-RU" sz="1200" b="1" i="0" u="none" strike="noStrike" cap="all" normalizeH="0" baseline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all" normalizeH="0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Средняя общеобразовательная школа №</a:t>
            </a:r>
            <a:r>
              <a:rPr lang="ru-RU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14</a:t>
            </a:r>
            <a:endParaRPr kumimoji="0" lang="ru-RU" sz="1200" b="1" i="0" u="none" strike="noStrike" cap="all" normalizeH="0" baseline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all" normalizeH="0" baseline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256" y="-21096"/>
            <a:ext cx="5569581" cy="4349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93" y="0"/>
            <a:ext cx="3448050" cy="402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225644"/>
            <a:ext cx="4458208" cy="2599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835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8146" y="645073"/>
            <a:ext cx="74168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Речь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россиян в последние годы стала  более вульгарной.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Раньше сленгом пользовалась определенная группа лиц. Сейчас же сленговые выражения на устах у всех - политика, профессора, школьника, депутата, уголовника.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Многие родители, разговаривая со своими детьми, просят перевести непонятные для них куски беседы. Раньше речь дикторов и телеведущих была эталоном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грамотности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Сегодня это не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так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140296"/>
            <a:ext cx="30428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9497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3426" y="188640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Цель моей исследовательской работы – </a:t>
            </a:r>
            <a:r>
              <a:rPr lang="ru-RU" sz="2800" b="1" i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выявить причины изменения языковых норм в молодежной среде. Предусмотреть их   последствия и предложить формы</a:t>
            </a:r>
            <a:r>
              <a:rPr lang="en-US" sz="2800" b="1" i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предотвращения загрязнения русского языка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109" y="2996951"/>
            <a:ext cx="9001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- Изучить историю сленга и что это вообще такое;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- познакомиться со словами, характерными для подростков, определить место сленга в речевой культуре подростков;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- выявить источники и причины возникновения молодёжного сленга;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- разобраться в смысле и происхождении сленговых слов через их классификацию;  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- провести анкетирование для выявления уровня использования и восприятия сленговых  выражений подростками.</a:t>
            </a:r>
          </a:p>
        </p:txBody>
      </p:sp>
    </p:spTree>
    <p:extLst>
      <p:ext uri="{BB962C8B-B14F-4D97-AF65-F5344CB8AC3E}">
        <p14:creationId xmlns:p14="http://schemas.microsoft.com/office/powerpoint/2010/main" val="67550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19872" y="188640"/>
            <a:ext cx="2200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108520" y="908721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выбрала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эту тему, так как актуальность ее очевидна.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1485939"/>
            <a:ext cx="58326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«Внимание к русскому языку – это, казалось бы, естественная вещь,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но создаётся впечатление, что мы недооцениваем значение этого явления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для страны, для государства. Считается, что это такая же данность,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как воздух, и она сама по себе будет развиваться. Фундаментальной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основой единства страны, безусловно, является русский язык, именно он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формирует общее гражданское, культурное, образовательное пространство.</a:t>
            </a:r>
          </a:p>
          <a:p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 знать его, причём на высоком уровне, должен каждый гражданин России»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7504" y="5733256"/>
            <a:ext cx="7362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(Из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выступления В.В. Путина на заседании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Совета при Правительстве РФ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 межнациональным отношениям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283969" y="6172758"/>
            <a:ext cx="1619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19.02.2013 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516" y="1278052"/>
            <a:ext cx="2511720" cy="330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32558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49" y="260648"/>
            <a:ext cx="8316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ПРЕДМЕТ</a:t>
            </a:r>
            <a:r>
              <a:rPr lang="ru-RU" sz="4800" b="1" i="1" dirty="0">
                <a:latin typeface="Times New Roman" pitchFamily="18" charset="0"/>
                <a:cs typeface="Times New Roman" pitchFamily="18" charset="0"/>
              </a:rPr>
              <a:t> ИСЛЕДОВАНИЯ: РУССКИЙ ЯЗЫК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849" y="1988840"/>
            <a:ext cx="83529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ОБЬЕКТ ИССЛЕДОВАНИЯ: УСТНАЯ РЕЧЬ СОВРЕМЕННОЙ МОЛОДЕЖИ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293096"/>
            <a:ext cx="89644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МЕТОДЫ ИССЛЕДОВАНИЯ: 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ПОИСКОВЫЙ, НАБЛЮДЕНИЕ</a:t>
            </a:r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АНКЕТИРОВАНИЕ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35488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787917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ленг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это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фольклор, письменно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 не фиксировался.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Источники -художественная литература,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мемуары и устные воспоминания.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 подростковом сленге до XIX века мы вообще ничего 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знаем, только отдельные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слова.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357466" y="132841"/>
            <a:ext cx="5038844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История развития подросткового сленга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3662159"/>
            <a:ext cx="91778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4995"/>
              </p:ext>
            </p:extLst>
          </p:nvPr>
        </p:nvGraphicFramePr>
        <p:xfrm>
          <a:off x="501350" y="2060847"/>
          <a:ext cx="8208912" cy="2332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1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Век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Слова подросткового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сленга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Толкование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14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 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XIX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века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свистульки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так еще с петровских времен называли розги для школяров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5587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начала 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XIX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Гляделы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Глаза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11560" y="5085184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Школьный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сленг начала XIX века тоже практически неизвестен. На каком сленге говорили лицеисты времен Пушкина? И был ли тогда сленг распространен или все ограничивалось прозвищами и кличками педагогов и лицеистов? Мы этого уже никогда не узнаем</a:t>
            </a:r>
          </a:p>
        </p:txBody>
      </p:sp>
    </p:spTree>
    <p:extLst>
      <p:ext uri="{BB962C8B-B14F-4D97-AF65-F5344CB8AC3E}">
        <p14:creationId xmlns:p14="http://schemas.microsoft.com/office/powerpoint/2010/main" val="180573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20688"/>
            <a:ext cx="7992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Сленг – разновидность речи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используемой преимущественно в устном общении отдельной относительно устойчивой социальной группой, 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объединяющей людей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 признаку профессии или возраста.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Школьники убеждены: говорить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сленге модно,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 охватывает большинство жизненных ситуаций.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Стоит признать, что такая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точка зрения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молодого поколения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имеет право на существование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Сленг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охватывает многие области жизни и является постоянным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словотворчеством,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 основе которого лежит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принцип языковой игры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Нередко именно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комический, игровой эффект является главным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сленговом тексте.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Молодому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человеку важно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только что сказать, но и как сказать, чтобы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быть интересным рассказчиком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7309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92525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Источники пополнения сленга</a:t>
            </a: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Механизм формирования сленговых систем основан на заимствованиях. Как и прежде, источниками пополнения школьного сленга являются иностранные языки, блатное арго, заимствования из языка музыкантов и спортсменов. Новым источником, пожалуй, в 90-е годы стали компьютерный язык и, к сожалению, лексика наркоманов. Впрочем, как раньше, так и теперь источником сленга является обычный литературный язык. Просто смысл отдельных слов нормальной речи школьниками переиначивается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96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 основе всего выше перечисленного, 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провела анкетирование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среди учеников нашей школы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убедилась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том, что сленг действительно употребляется очень часто и без него  молодежь не видит “жизнь”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980728"/>
            <a:ext cx="9144000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после анкетирования я  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составила 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словарик наиболее употребляемых сленговых 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выражений </a:t>
            </a:r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УЧЕНИКОВ нашей школы: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988840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нейтральные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выражения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Обломиться — достаться случайно, по блату.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Отстой - плохо, неудачно;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отстойный — плохой.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Клевый - хороший, веселый. (Кстати, слово очень старое, есть еще у Даля: клевый - хороший, пригожий, красивый. Клевая невеста.)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Крутой - очень хороший, замечательный, иногда «сильный».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Фиолетово  - все равно.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Стрелка - заранее намеченная встреча, сопровождаемая дракой.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Забить стрелку - договориться о встрече.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Липа, липовый - ненастоящий, подложный.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Перец - парень, мужчина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Тормоз (глагол тормозить) - человек, который медленно соображает.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Чисто конкретно, реально, в натуре, зуб даю - на самом деле.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Грузить - давать большое количество ненужной информации, иногда намеренно забалтывать.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69527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б)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Новые переносные значения технических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терминов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 Клон (от клонировать), то же самое скан – скопированное</a:t>
            </a: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 Мобила (от мобильный) - телефон, связь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Слова, образованные от иностранных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слов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Фазер (от англ. father) - отец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г)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Слова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заимствованные из воровской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лексики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Тусовка (первоначально из криминальной сферы) - сборище людей.</a:t>
            </a: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Крыша - защита.</a:t>
            </a: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Шухер - опасность.</a:t>
            </a: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Шмон - проверка дневников, сбор тетрадей на проверку.</a:t>
            </a: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Братва - обращение.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д)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Слова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заимствованные из языка сетевой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субкультуры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Ахтунг — серьёзная неприятность</a:t>
            </a:r>
          </a:p>
          <a:p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) Слова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заимствованные из   рекламы, телепередач,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фильм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Очумелые ручки — учитель труда            Захомячить - съесть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9107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Анализируя работу, 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сделала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вывод, что подростковый сленг существовал всегда, его развитие связано с развитием истории, науки, техники. Сленговую лексику можно классифицировать по тематическим группам,  источникам пополнения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ходе работы 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собрала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материал для составления словаря сленговых слов и выражений,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будущем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эта работа будет продолжена.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35092" y="4456092"/>
            <a:ext cx="9144000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Язык живет своей жизнью и видоизменяется. Словарный состав языка постоянно подвержен изменениям. И то, что сегодня звучит дико, через некоторое время, возможно, станет нормой. Но хотелось бы, чтобы при этом оставалась какая-то незыблемая языковая база, не подверженная веяниям времени. Чтобы подростки знали,  что разговорная и литературная речь - вещи разные. А молодежный сленг - лишь часть "большого" языка.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268760"/>
            <a:ext cx="4572000" cy="305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371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99391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Приложение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556792"/>
            <a:ext cx="7920880" cy="3872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2375"/>
              </a:spcBef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Анкета </a:t>
            </a:r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63550" algn="l"/>
              </a:tabLs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 вы относитесь к употреблению сленга в речи?</a:t>
            </a:r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Times New Roman" panose="02020603050405020304" pitchFamily="18" charset="0"/>
              <a:buAutoNum type="arabicPeriod"/>
            </a:pPr>
            <a:r>
              <a:rPr lang="ru-RU" b="1" i="1" spc="-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Используете ли вы сленговые слова в своей речи?</a:t>
            </a:r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1370"/>
              </a:spcBef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63550" algn="l"/>
              </a:tabLst>
            </a:pPr>
            <a:r>
              <a:rPr lang="ru-RU" b="1" i="1" spc="-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Допустима ли ненормативная лексика?</a:t>
            </a:r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63550" algn="l"/>
              </a:tabLst>
            </a:pPr>
            <a:r>
              <a:rPr lang="ru-RU" b="1" i="1" spc="-6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Соблюдаете ли вы речевой этикет?</a:t>
            </a:r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63550" algn="l"/>
              </a:tabLst>
            </a:pPr>
            <a:r>
              <a:rPr lang="ru-RU" b="1" i="1" spc="-6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Считаете ли вы молодежный сленг "заразой" русского языка?</a:t>
            </a:r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63550" algn="l"/>
              </a:tabLst>
            </a:pPr>
            <a:r>
              <a:rPr lang="ru-RU" b="1" i="1" spc="-6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Смущает ли вас то, что политические деятели, известные всей стране люди нарушают орфоэпические нормы?</a:t>
            </a:r>
            <a:endParaRPr lang="ru-RU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AutoNum type="arabicPeriod"/>
              <a:tabLst>
                <a:tab pos="463550" algn="l"/>
              </a:tabLst>
            </a:pPr>
            <a:r>
              <a:rPr lang="ru-RU" b="1" i="1" spc="-6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Необходима ли цензура в периодических изданиях?</a:t>
            </a:r>
            <a:endParaRPr lang="ru-RU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8446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045" y="-15081"/>
            <a:ext cx="6121910" cy="688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149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92" y="692696"/>
            <a:ext cx="7928353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494020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66% ответили ДА</a:t>
            </a:r>
            <a:endParaRPr lang="ru-RU" sz="11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16% ответили НЕТ</a:t>
            </a:r>
            <a:endParaRPr lang="ru-RU" sz="11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16% ответили РЕДКО </a:t>
            </a:r>
            <a:endParaRPr lang="ru-RU" sz="11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2% ВОЗДЕРЖАЛИСЬ</a:t>
            </a:r>
            <a:endParaRPr lang="ru-RU" sz="11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26654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508" y="332656"/>
            <a:ext cx="8060987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7704" y="4581128"/>
            <a:ext cx="4464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50% ответили ДА</a:t>
            </a:r>
            <a:endParaRPr lang="ru-RU" sz="11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50% ответили НЕТ</a:t>
            </a:r>
            <a:endParaRPr lang="ru-RU" sz="11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0% НЕ ПРОГОЛОСОВАЛИ </a:t>
            </a:r>
            <a:endParaRPr lang="ru-RU" sz="11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0% ВОЗДЕРЖАЛИСЬ </a:t>
            </a:r>
            <a:endParaRPr lang="ru-RU" sz="11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04700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1819275"/>
            <a:ext cx="6105525" cy="321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29722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37921"/>
            <a:ext cx="7420974" cy="3911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4509120"/>
            <a:ext cx="60486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16% ответили ДА</a:t>
            </a:r>
            <a:endParaRPr lang="ru-RU" sz="11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2% ответили НЕТ</a:t>
            </a:r>
            <a:endParaRPr lang="ru-RU" sz="11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66% ответили ИНОГДА</a:t>
            </a:r>
            <a:endParaRPr lang="ru-RU" sz="11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16% ответили СТАРАЮСЬ</a:t>
            </a:r>
            <a:endParaRPr lang="ru-RU" sz="11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96025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1819275"/>
            <a:ext cx="6105525" cy="321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4904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1819275"/>
            <a:ext cx="6105525" cy="321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49271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flipH="1">
            <a:off x="323528" y="116632"/>
            <a:ext cx="8533456" cy="3158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175" indent="356870" algn="just">
              <a:lnSpc>
                <a:spcPct val="150000"/>
              </a:lnSpc>
              <a:spcAft>
                <a:spcPts val="0"/>
              </a:spcAft>
            </a:pPr>
            <a:endParaRPr lang="ru-RU" sz="1100" dirty="0">
              <a:latin typeface="Times New Roman"/>
              <a:ea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274560"/>
            <a:ext cx="806489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175" indent="356870" algn="ctr">
              <a:lnSpc>
                <a:spcPct val="150000"/>
              </a:lnSpc>
              <a:spcAft>
                <a:spcPts val="0"/>
              </a:spcAft>
            </a:pPr>
            <a:r>
              <a:rPr lang="ru-RU" sz="6000" b="1" dirty="0">
                <a:latin typeface="Times New Roman"/>
                <a:ea typeface="Times New Roman"/>
              </a:rPr>
              <a:t>И мы сохраним тебя, русская речь,</a:t>
            </a:r>
            <a:endParaRPr lang="ru-RU" sz="4000" b="1" dirty="0">
              <a:latin typeface="Times New Roman"/>
              <a:ea typeface="Times New Roman"/>
            </a:endParaRPr>
          </a:p>
          <a:p>
            <a:pPr marR="3175" indent="356870" algn="ctr">
              <a:lnSpc>
                <a:spcPct val="150000"/>
              </a:lnSpc>
              <a:spcAft>
                <a:spcPts val="0"/>
              </a:spcAft>
            </a:pPr>
            <a:r>
              <a:rPr lang="ru-RU" sz="6000" b="1" dirty="0">
                <a:latin typeface="Times New Roman"/>
                <a:ea typeface="Times New Roman"/>
              </a:rPr>
              <a:t>Великое русское слово</a:t>
            </a:r>
            <a:r>
              <a:rPr lang="ru-RU" sz="6000" b="1" dirty="0" smtClean="0">
                <a:latin typeface="Times New Roman"/>
                <a:ea typeface="Times New Roman"/>
              </a:rPr>
              <a:t>!</a:t>
            </a:r>
          </a:p>
          <a:p>
            <a:pPr marR="3175" indent="35687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/>
                <a:ea typeface="Times New Roman"/>
              </a:rPr>
              <a:t>(Анна Ахматова)</a:t>
            </a:r>
            <a:endParaRPr lang="ru-RU" sz="1600" b="1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991945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548680"/>
            <a:ext cx="88924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175" lvl="0" indent="356870" algn="ctr">
              <a:lnSpc>
                <a:spcPct val="150000"/>
              </a:lnSpc>
            </a:pPr>
            <a:r>
              <a:rPr lang="ru-RU" sz="6000" b="1" i="1" dirty="0">
                <a:solidFill>
                  <a:prstClr val="black"/>
                </a:solidFill>
                <a:latin typeface="Times New Roman"/>
                <a:ea typeface="Times New Roman"/>
              </a:rPr>
              <a:t>Мы не властны над речью других</a:t>
            </a:r>
            <a:r>
              <a:rPr lang="ru-RU" sz="6000" b="1" i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,</a:t>
            </a:r>
          </a:p>
          <a:p>
            <a:pPr marR="3175" lvl="0" indent="356870" algn="ctr">
              <a:lnSpc>
                <a:spcPct val="150000"/>
              </a:lnSpc>
            </a:pPr>
            <a:r>
              <a:rPr lang="ru-RU" sz="6000" b="1" i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6000" b="1" i="1" dirty="0">
                <a:solidFill>
                  <a:prstClr val="black"/>
                </a:solidFill>
                <a:latin typeface="Times New Roman"/>
                <a:ea typeface="Times New Roman"/>
              </a:rPr>
              <a:t>но над собственной - властны!</a:t>
            </a:r>
            <a:endParaRPr lang="ru-RU" sz="4000" b="1" i="1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904213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988</TotalTime>
  <Words>1196</Words>
  <Application>Microsoft Office PowerPoint</Application>
  <PresentationFormat>Экран (4:3)</PresentationFormat>
  <Paragraphs>125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Calibri</vt:lpstr>
      <vt:lpstr>Georgia</vt:lpstr>
      <vt:lpstr>Times New Roman</vt:lpstr>
      <vt:lpstr>Trebuchet MS</vt:lpstr>
      <vt:lpstr>Воздушный поток</vt:lpstr>
      <vt:lpstr>Молодежный сленг.  Вред или польза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Молодежный сленг</dc:title>
  <dc:creator>Гребенникова</dc:creator>
  <cp:lastModifiedBy>Пользователь</cp:lastModifiedBy>
  <cp:revision>64</cp:revision>
  <dcterms:created xsi:type="dcterms:W3CDTF">2019-12-10T09:56:05Z</dcterms:created>
  <dcterms:modified xsi:type="dcterms:W3CDTF">2021-04-01T17:40:13Z</dcterms:modified>
</cp:coreProperties>
</file>