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60" r:id="rId1"/>
  </p:sldMasterIdLst>
  <p:notesMasterIdLst>
    <p:notesMasterId r:id="rId2"/>
  </p:notesMasterIdLst>
  <p:sldIdLst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</p:sldIdLst>
  <p:sldSz type="screen4x3" cy="6858000" cx="9144000"/>
  <p:notesSz cx="6858000" cy="9144000"/>
  <p:defaultTextStyle>
    <a:defPPr>
      <a:defRPr lang="ru-RU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114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tableStyles" Target="tableStyles.xml"/><Relationship Id="rId19" Type="http://schemas.openxmlformats.org/officeDocument/2006/relationships/presProps" Target="presProps.xml"/><Relationship Id="rId20" Type="http://schemas.openxmlformats.org/officeDocument/2006/relationships/viewProps" Target="viewProps.xml"/><Relationship Id="rId21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92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Титульный слайд"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8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algn="ctr" indent="0" mar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algn="ctr" indent="0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indent="0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indent="0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indent="0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indent="0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indent="0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indent="0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indent="0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04858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104858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8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89" name="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59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104859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9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Заголовок раздела"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b="1" cap="all" sz="4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6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indent="0" mar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6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104866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6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7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68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69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70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1048671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72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Сравнение"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74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75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76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77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78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1048679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80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4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104864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Пустой слайд"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1048682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8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Объект с подписью"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4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85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86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8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104868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8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Рисунок с подписью"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52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lang="ru-RU"/>
          </a:p>
        </p:txBody>
      </p:sp>
      <p:sp>
        <p:nvSpPr>
          <p:cNvPr id="1048653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54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1048655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56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58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5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104866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6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Вертикальный заголовок и текст"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47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4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104864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5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77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578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104857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04858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eaLnBrk="1" hangingPunct="1" latinLnBrk="0" rtl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342900" latinLnBrk="0" marL="342900" rtl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85750" latinLnBrk="0" marL="742950" rtl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hyperlink" Target="https://www.inpearls.ru/author/lev%20iovlev" TargetMode="External"/><Relationship Id="rId3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5.png"/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5" Type="http://schemas.openxmlformats.org/officeDocument/2006/relationships/slideLayout" Target="../slideLayouts/slideLayout2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2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slideLayout" Target="../slideLayouts/slideLayout2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13.png"/><Relationship Id="rId3" Type="http://schemas.openxmlformats.org/officeDocument/2006/relationships/slideLayout" Target="../slideLayouts/slideLayout2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13.png"/><Relationship Id="rId3" Type="http://schemas.openxmlformats.org/officeDocument/2006/relationships/slideLayout" Target="../slideLayouts/slideLayout2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2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13.png"/><Relationship Id="rId3" Type="http://schemas.openxmlformats.org/officeDocument/2006/relationships/slideLayout" Target="../slideLayouts/slideLayout2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2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lum/>
          </a:blip>
          <a:srcRect/>
          <a:stretch>
            <a:fillRect t="-25000" b="-25000"/>
          </a:stretch>
        </a:blipFill>
      </p:bgPr>
    </p:bg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Заголовок 1"/>
          <p:cNvSpPr>
            <a:spLocks noGrp="1"/>
          </p:cNvSpPr>
          <p:nvPr>
            <p:ph type="ctrTitle"/>
          </p:nvPr>
        </p:nvSpPr>
        <p:spPr>
          <a:xfrm>
            <a:off x="-108520" y="908720"/>
            <a:ext cx="7772400" cy="1470025"/>
          </a:xfrm>
        </p:spPr>
        <p:txBody>
          <a:bodyPr>
            <a:normAutofit fontScale="90000"/>
          </a:bodyPr>
          <a:p>
            <a:r>
              <a:rPr b="1" dirty="0" i="1" lang="ru-RU" smtClean="0">
                <a:solidFill>
                  <a:srgbClr val="002060"/>
                </a:solidFill>
              </a:rPr>
              <a:t>"Стратегии подготовки к спонтанному монологическому высказыванию (задание 4 ЕГЭ): парадокс или здравый смысл?". </a:t>
            </a:r>
            <a:endParaRPr b="1" dirty="0" i="1" lang="ru-RU">
              <a:solidFill>
                <a:srgbClr val="002060"/>
              </a:solidFill>
            </a:endParaRPr>
          </a:p>
        </p:txBody>
      </p:sp>
      <p:sp>
        <p:nvSpPr>
          <p:cNvPr id="1048587" name="TextBox 4"/>
          <p:cNvSpPr txBox="1"/>
          <p:nvPr/>
        </p:nvSpPr>
        <p:spPr>
          <a:xfrm>
            <a:off x="107504" y="4509120"/>
            <a:ext cx="6697980" cy="574041"/>
          </a:xfrm>
          <a:prstGeom prst="rect"/>
          <a:noFill/>
        </p:spPr>
        <p:txBody>
          <a:bodyPr rtlCol="0" wrap="none">
            <a:spAutoFit/>
          </a:bodyPr>
          <a:p>
            <a:r>
              <a:rPr b="1" dirty="0" sz="1600" i="1" lang="ru-RU" smtClean="0">
                <a:solidFill>
                  <a:srgbClr val="002060"/>
                </a:solidFill>
              </a:rPr>
              <a:t>Журавлева Татьяна Анатольевна, учитель английского языка</a:t>
            </a:r>
          </a:p>
          <a:p>
            <a:r>
              <a:rPr b="1" dirty="0" sz="1600" i="1" lang="ru-RU" smtClean="0">
                <a:solidFill>
                  <a:srgbClr val="002060"/>
                </a:solidFill>
              </a:rPr>
              <a:t>МБОУ «СОШ №3 с УИОП им. Г. Панфилова» Анжеро-Судженского ГО</a:t>
            </a:r>
            <a:endParaRPr b="1" dirty="0" sz="1600" i="1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p:timing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lum/>
          </a:blip>
          <a:srcRect/>
          <a:stretch>
            <a:fillRect t="-25000" b="-25000"/>
          </a:stretch>
        </a:blipFill>
      </p:bgPr>
    </p:bg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Прямоугольник 3"/>
          <p:cNvSpPr/>
          <p:nvPr/>
        </p:nvSpPr>
        <p:spPr>
          <a:xfrm>
            <a:off x="395536" y="188640"/>
            <a:ext cx="4572000" cy="5958841"/>
          </a:xfrm>
          <a:prstGeom prst="rect"/>
        </p:spPr>
        <p:txBody>
          <a:bodyPr>
            <a:spAutoFit/>
          </a:bodyPr>
          <a:p>
            <a:r>
              <a:rPr dirty="0" i="1" lang="ru-RU" smtClean="0">
                <a:solidFill>
                  <a:srgbClr val="002060"/>
                </a:solidFill>
              </a:rPr>
              <a:t>Как-то я сморозил глупость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И абсурдное сказал,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Это же не мыслей узкость —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Виноват во всём астрал.</a:t>
            </a:r>
          </a:p>
          <a:p>
            <a:r>
              <a:rPr dirty="0" i="1" lang="ru-RU" smtClean="0">
                <a:solidFill>
                  <a:srgbClr val="002060"/>
                </a:solidFill>
              </a:rPr>
              <a:t>Прилетело мне спонтанно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И слетело на язык…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Я негаданно-нежданно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Выражаться не привык.</a:t>
            </a:r>
          </a:p>
          <a:p>
            <a:r>
              <a:rPr dirty="0" i="1" lang="ru-RU" smtClean="0">
                <a:solidFill>
                  <a:srgbClr val="002060"/>
                </a:solidFill>
              </a:rPr>
              <a:t>Я привык работать мозгом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И отмерить много раз —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Исправлять бывает поздно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Кривизну слетевших фраз.</a:t>
            </a:r>
          </a:p>
          <a:p>
            <a:r>
              <a:rPr dirty="0" i="1" lang="ru-RU" smtClean="0">
                <a:solidFill>
                  <a:srgbClr val="002060"/>
                </a:solidFill>
              </a:rPr>
              <a:t>Чтобы что-то сделать мудро,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Поработай… отложи…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Филигранно мысль наутро,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Обработав, покажи —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Чтобы думы наших грустных,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В размышленьях, вечеров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Слух ласкали, если устно,</a:t>
            </a:r>
            <a:br>
              <a:rPr dirty="0" i="1" lang="ru-RU" smtClean="0">
                <a:solidFill>
                  <a:srgbClr val="002060"/>
                </a:solidFill>
              </a:rPr>
            </a:br>
            <a:r>
              <a:rPr dirty="0" i="1" lang="ru-RU" smtClean="0">
                <a:solidFill>
                  <a:srgbClr val="002060"/>
                </a:solidFill>
              </a:rPr>
              <a:t>И бумагу жгло перо.</a:t>
            </a:r>
          </a:p>
          <a:p>
            <a:endParaRPr dirty="0" i="1" lang="ru-RU" smtClean="0">
              <a:solidFill>
                <a:srgbClr val="002060"/>
              </a:solidFill>
            </a:endParaRPr>
          </a:p>
          <a:p>
            <a:r>
              <a:rPr dirty="0" i="1" lang="ru-RU" smtClean="0">
                <a:solidFill>
                  <a:srgbClr val="002060"/>
                </a:solidFill>
              </a:rPr>
              <a:t>© </a:t>
            </a:r>
            <a:r>
              <a:rPr dirty="0" i="1" lang="ru-RU" smtClean="0">
                <a:solidFill>
                  <a:srgbClr val="002060"/>
                </a:solidFill>
                <a:hlinkClick r:id="rId2" tooltip="Лев Иовлев"/>
              </a:rPr>
              <a:t>Лев Иовлев</a:t>
            </a:r>
            <a:r>
              <a:rPr dirty="0" i="1" lang="ru-RU" smtClean="0">
                <a:solidFill>
                  <a:srgbClr val="002060"/>
                </a:solidFill>
              </a:rPr>
              <a:t> </a:t>
            </a:r>
            <a:endParaRPr dirty="0" i="1" lang="ru-RU">
              <a:solidFill>
                <a:srgbClr val="002060"/>
              </a:solidFill>
            </a:endParaRPr>
          </a:p>
        </p:txBody>
      </p:sp>
      <p:sp>
        <p:nvSpPr>
          <p:cNvPr id="1048594" name="TextBox 4"/>
          <p:cNvSpPr txBox="1"/>
          <p:nvPr/>
        </p:nvSpPr>
        <p:spPr>
          <a:xfrm>
            <a:off x="3563888" y="620688"/>
            <a:ext cx="5472608" cy="1424940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i="1" lang="ru-RU" smtClean="0">
                <a:solidFill>
                  <a:srgbClr val="C00000"/>
                </a:solidFill>
              </a:rPr>
              <a:t>Объект контроля задания 4 усной части ЕГЭ </a:t>
            </a:r>
          </a:p>
          <a:p>
            <a:r>
              <a:rPr b="1" dirty="0" i="1" lang="ru-RU" smtClean="0">
                <a:solidFill>
                  <a:srgbClr val="C00000"/>
                </a:solidFill>
              </a:rPr>
              <a:t>по английскому языку </a:t>
            </a:r>
          </a:p>
          <a:p>
            <a:r>
              <a:rPr b="1" dirty="0" i="1" lang="ru-RU" smtClean="0">
                <a:solidFill>
                  <a:srgbClr val="C00000"/>
                </a:solidFill>
              </a:rPr>
              <a:t>– способность спонтанно продуцировать связное</a:t>
            </a:r>
          </a:p>
          <a:p>
            <a:r>
              <a:rPr b="1" dirty="0" i="1" lang="ru-RU" smtClean="0">
                <a:solidFill>
                  <a:srgbClr val="C00000"/>
                </a:solidFill>
              </a:rPr>
              <a:t>монологическое высказывание</a:t>
            </a:r>
            <a:endParaRPr b="1" dirty="0" i="1" lang="ru-RU">
              <a:solidFill>
                <a:srgbClr val="C00000"/>
              </a:solidFill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4211960" y="1844824"/>
            <a:ext cx="2167581" cy="891540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lang="ru-RU" smtClean="0"/>
              <a:t>+</a:t>
            </a:r>
          </a:p>
          <a:p>
            <a:pPr algn="ctr"/>
            <a:r>
              <a:rPr b="1" dirty="0" lang="ru-RU" smtClean="0"/>
              <a:t>КРИТЕРИАЛЬНОСТЬ</a:t>
            </a:r>
            <a:endParaRPr b="1" dirty="0" lang="ru-RU"/>
          </a:p>
        </p:txBody>
      </p:sp>
      <p:sp>
        <p:nvSpPr>
          <p:cNvPr id="1048596" name="TextBox 7"/>
          <p:cNvSpPr txBox="1"/>
          <p:nvPr/>
        </p:nvSpPr>
        <p:spPr>
          <a:xfrm>
            <a:off x="4772828" y="2708920"/>
            <a:ext cx="1478280" cy="624840"/>
          </a:xfrm>
          <a:prstGeom prst="rect"/>
          <a:noFill/>
        </p:spPr>
        <p:txBody>
          <a:bodyPr rtlCol="0" wrap="none">
            <a:spAutoFit/>
          </a:bodyPr>
          <a:p>
            <a:pPr algn="ctr"/>
            <a:r>
              <a:rPr b="1" dirty="0" i="1" lang="ru-RU" smtClean="0">
                <a:solidFill>
                  <a:srgbClr val="C00000"/>
                </a:solidFill>
              </a:rPr>
              <a:t>=</a:t>
            </a:r>
          </a:p>
          <a:p>
            <a:pPr algn="ctr"/>
            <a:r>
              <a:rPr b="1" dirty="0" i="1" lang="ru-RU" smtClean="0">
                <a:solidFill>
                  <a:srgbClr val="C00000"/>
                </a:solidFill>
              </a:rPr>
              <a:t>ПАРАДОКС</a:t>
            </a:r>
            <a:endParaRPr b="1" dirty="0" i="1" lang="ru-RU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 fill="hold" id="7"/>
                                        <p:tgtEl>
                                          <p:spTgt spid="1048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 fill="hold" id="8"/>
                                        <p:tgtEl>
                                          <p:spTgt spid="1048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9">
                      <p:stCondLst>
                        <p:cond delay="indefinite"/>
                      </p:stCondLst>
                      <p:childTnLst>
                        <p:par>
                          <p:cTn fill="hold" id="1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1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 fill="hold" id="13"/>
                                        <p:tgtEl>
                                          <p:spTgt spid="1048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 fill="hold" id="14"/>
                                        <p:tgtEl>
                                          <p:spTgt spid="1048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5">
                      <p:stCondLst>
                        <p:cond delay="indefinite"/>
                      </p:stCondLst>
                      <p:childTnLst>
                        <p:par>
                          <p:cTn fill="hold" id="16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7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2000" id="19"/>
                                        <p:tgtEl>
                                          <p:spTgt spid="1048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4" grpId="0"/>
      <p:bldP spid="1048595" grpId="0"/>
      <p:bldP spid="104859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lum/>
          </a:blip>
          <a:srcRect/>
          <a:stretch>
            <a:fillRect l="-6000" r="-6000"/>
          </a:stretch>
        </a:blipFill>
      </p:bgPr>
    </p:bg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 l="9406" r="21818"/>
          <a:stretch>
            <a:fillRect/>
          </a:stretch>
        </p:blipFill>
        <p:spPr bwMode="auto">
          <a:xfrm>
            <a:off x="107504" y="476672"/>
            <a:ext cx="6125524" cy="4032448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97153" name="Picture 3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5004048" y="2204864"/>
            <a:ext cx="4139952" cy="3772386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48597" name="TextBox 3"/>
          <p:cNvSpPr txBox="1"/>
          <p:nvPr/>
        </p:nvSpPr>
        <p:spPr>
          <a:xfrm>
            <a:off x="1691680" y="4509120"/>
            <a:ext cx="3789680" cy="447041"/>
          </a:xfrm>
          <a:prstGeom prst="rect"/>
          <a:noFill/>
        </p:spPr>
        <p:txBody>
          <a:bodyPr rtlCol="0" wrap="none">
            <a:spAutoFit/>
          </a:bodyPr>
          <a:p>
            <a:r>
              <a:rPr b="1" dirty="0" sz="2400" lang="en-US" smtClean="0">
                <a:solidFill>
                  <a:srgbClr val="FF0000"/>
                </a:solidFill>
              </a:rPr>
              <a:t>Can you identify the FAKE?</a:t>
            </a:r>
            <a:endParaRPr b="1" dirty="0" sz="2400"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xit" presetID="3" presetSubtype="1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dur="1000" id="6"/>
                                        <p:tgtEl>
                                          <p:spTgt spid="2097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7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97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xit" presetID="3" presetSubtype="1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dur="1000" id="11"/>
                                        <p:tgtEl>
                                          <p:spTgt spid="10485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accel="50000" decel="50000" fill="hold" id="15" nodeType="clickEffect" presetClass="path" presetID="0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8.39695E-7 L -0.30712 -0.2519 " pathEditMode="relative" ptsTypes="AA">
                                      <p:cBhvr>
                                        <p:cTn dur="2000" fill="hold" id="16"/>
                                        <p:tgtEl>
                                          <p:spTgt spid="20971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alphaModFix amt="75000"/>
            <a:lum/>
          </a:blip>
          <a:srcRect/>
          <a:stretch>
            <a:fillRect l="-5000" r="-5000"/>
          </a:stretch>
        </a:blipFill>
      </p:bgPr>
    </p:bg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TextBox 2"/>
          <p:cNvSpPr txBox="1"/>
          <p:nvPr/>
        </p:nvSpPr>
        <p:spPr>
          <a:xfrm>
            <a:off x="53306" y="1700808"/>
            <a:ext cx="9923780" cy="1424940"/>
          </a:xfrm>
          <a:prstGeom prst="rect"/>
          <a:noFill/>
        </p:spPr>
        <p:txBody>
          <a:bodyPr rtlCol="0" wrap="none">
            <a:spAutoFit/>
          </a:bodyPr>
          <a:p>
            <a:pPr>
              <a:buFont typeface="Arial" pitchFamily="34" charset="0"/>
              <a:buChar char="•"/>
            </a:pPr>
            <a:r>
              <a:rPr dirty="0" lang="ru-RU" smtClean="0"/>
              <a:t> Необходимо кратко описать каждую фотографию с точки зрения связи с темой проекта.</a:t>
            </a:r>
          </a:p>
          <a:p>
            <a:r>
              <a:rPr dirty="0" lang="ru-RU" smtClean="0"/>
              <a:t> Так, не следует включать подробное описание внешности человека, если это не помогает</a:t>
            </a:r>
          </a:p>
          <a:p>
            <a:r>
              <a:rPr dirty="0" lang="ru-RU" smtClean="0"/>
              <a:t> раскрыть тему. И, напротив, важно акцентировать внимание, например, на описании</a:t>
            </a:r>
          </a:p>
          <a:p>
            <a:r>
              <a:rPr dirty="0" lang="ru-RU" smtClean="0"/>
              <a:t> одежды, если тема связана с климатическими условиями разных мест планеты. </a:t>
            </a:r>
          </a:p>
          <a:p>
            <a:r>
              <a:rPr dirty="0" lang="ru-RU" smtClean="0"/>
              <a:t>В описательной части используется </a:t>
            </a:r>
            <a:r>
              <a:rPr dirty="0" lang="en-US" smtClean="0"/>
              <a:t>Present Continuous, Present Participles.</a:t>
            </a:r>
            <a:endParaRPr dirty="0" lang="ru-RU"/>
          </a:p>
        </p:txBody>
      </p:sp>
      <p:sp>
        <p:nvSpPr>
          <p:cNvPr id="1048599" name="TextBox 4"/>
          <p:cNvSpPr txBox="1"/>
          <p:nvPr/>
        </p:nvSpPr>
        <p:spPr>
          <a:xfrm>
            <a:off x="0" y="3212976"/>
            <a:ext cx="10088881" cy="1958341"/>
          </a:xfrm>
          <a:prstGeom prst="rect"/>
          <a:noFill/>
        </p:spPr>
        <p:txBody>
          <a:bodyPr rtlCol="0" wrap="none">
            <a:spAutoFit/>
          </a:bodyPr>
          <a:p>
            <a:pPr>
              <a:buFont typeface="Arial" pitchFamily="34" charset="0"/>
              <a:buChar char="•"/>
            </a:pPr>
            <a:r>
              <a:rPr dirty="0" lang="ru-RU" smtClean="0"/>
              <a:t> Далее следует упомянуть о различиях фотографий в свете темы проекта.</a:t>
            </a:r>
          </a:p>
          <a:p>
            <a:r>
              <a:rPr dirty="0" lang="ru-RU" smtClean="0"/>
              <a:t> Постарайтесь максимально точно и ёмко их выразить.</a:t>
            </a:r>
          </a:p>
          <a:p>
            <a:r>
              <a:rPr dirty="0" lang="ru-RU" smtClean="0"/>
              <a:t> Единство заключается в теме, а расхождения удачно формулировать существительными </a:t>
            </a:r>
          </a:p>
          <a:p>
            <a:r>
              <a:rPr dirty="0" lang="ru-RU" smtClean="0"/>
              <a:t>или отглагольными существительными. Например, </a:t>
            </a:r>
            <a:r>
              <a:rPr dirty="0" lang="en-US" smtClean="0"/>
              <a:t>recycling as a way to save the environment</a:t>
            </a:r>
            <a:endParaRPr dirty="0" lang="ru-RU" smtClean="0"/>
          </a:p>
          <a:p>
            <a:r>
              <a:rPr dirty="0" lang="en-US" smtClean="0"/>
              <a:t> – planting as a way to help the Earth/ reading newspapers as a way to get information – </a:t>
            </a:r>
            <a:endParaRPr dirty="0" lang="ru-RU" smtClean="0"/>
          </a:p>
          <a:p>
            <a:r>
              <a:rPr dirty="0" lang="en-US" smtClean="0"/>
              <a:t>surfing the net as a sourse of news. </a:t>
            </a:r>
            <a:endParaRPr dirty="0" lang="ru-RU" smtClean="0"/>
          </a:p>
          <a:p>
            <a:r>
              <a:rPr dirty="0" lang="ru-RU" smtClean="0"/>
              <a:t>Используйте синонимы, перифраз, средства логической связи. </a:t>
            </a:r>
            <a:endParaRPr dirty="0" lang="ru-RU"/>
          </a:p>
        </p:txBody>
      </p:sp>
      <p:sp>
        <p:nvSpPr>
          <p:cNvPr id="1048600" name="TextBox 6"/>
          <p:cNvSpPr txBox="1"/>
          <p:nvPr/>
        </p:nvSpPr>
        <p:spPr>
          <a:xfrm>
            <a:off x="107504" y="404664"/>
            <a:ext cx="9352281" cy="1158240"/>
          </a:xfrm>
          <a:prstGeom prst="rect"/>
          <a:noFill/>
        </p:spPr>
        <p:txBody>
          <a:bodyPr rtlCol="0" wrap="none">
            <a:spAutoFit/>
          </a:bodyPr>
          <a:p>
            <a:pPr algn="just" fontAlgn="base" lvl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dirty="0" lang="ru-RU" smtClean="0"/>
              <a:t> Во введении и заключении оценивается наличие коммуникативной составляющей,</a:t>
            </a:r>
          </a:p>
          <a:p>
            <a:pPr algn="just" fontAlgn="base" lvl="0">
              <a:spcBef>
                <a:spcPct val="0"/>
              </a:spcBef>
              <a:spcAft>
                <a:spcPct val="0"/>
              </a:spcAft>
            </a:pPr>
            <a:r>
              <a:rPr dirty="0" lang="ru-RU" smtClean="0"/>
              <a:t> адресность высказывания. В начале монолога необходимо поприветствовать друга, </a:t>
            </a:r>
          </a:p>
          <a:p>
            <a:pPr algn="just" fontAlgn="base" lvl="0">
              <a:spcBef>
                <a:spcPct val="0"/>
              </a:spcBef>
              <a:spcAft>
                <a:spcPct val="0"/>
              </a:spcAft>
            </a:pPr>
            <a:r>
              <a:rPr dirty="0" lang="ru-RU" smtClean="0"/>
              <a:t>обратившись по имени, напомнить о совместном проекте, упомянув тему, сообщить </a:t>
            </a:r>
          </a:p>
          <a:p>
            <a:pPr algn="just" fontAlgn="base" lvl="0">
              <a:spcBef>
                <a:spcPct val="0"/>
              </a:spcBef>
              <a:spcAft>
                <a:spcPct val="0"/>
              </a:spcAft>
            </a:pPr>
            <a:r>
              <a:rPr dirty="0" lang="ru-RU" smtClean="0"/>
              <a:t>новость о том, что автор нашел две фотографии для иллюстрации проекта.</a:t>
            </a:r>
            <a:endParaRPr dirty="0" lang="ru-RU"/>
          </a:p>
        </p:txBody>
      </p:sp>
      <p:sp>
        <p:nvSpPr>
          <p:cNvPr id="1048601" name="TextBox 10"/>
          <p:cNvSpPr txBox="1"/>
          <p:nvPr/>
        </p:nvSpPr>
        <p:spPr>
          <a:xfrm>
            <a:off x="5580112" y="5445224"/>
            <a:ext cx="3573779" cy="447040"/>
          </a:xfrm>
          <a:prstGeom prst="rect"/>
          <a:noFill/>
        </p:spPr>
        <p:txBody>
          <a:bodyPr rtlCol="0" wrap="none">
            <a:spAutoFit/>
          </a:bodyPr>
          <a:p>
            <a:r>
              <a:rPr b="1" dirty="0" sz="2400" i="1" lang="en-US" smtClean="0">
                <a:solidFill>
                  <a:srgbClr val="FF0000"/>
                </a:solidFill>
              </a:rPr>
              <a:t>Dealing with good sense</a:t>
            </a:r>
            <a:endParaRPr b="1" dirty="0" sz="2400" i="1"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1000" id="7"/>
                                        <p:tgtEl>
                                          <p:spTgt spid="1048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1000" id="12"/>
                                        <p:tgtEl>
                                          <p:spTgt spid="1048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1000" id="17"/>
                                        <p:tgtEl>
                                          <p:spTgt spid="1048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8" grpId="0"/>
      <p:bldP spid="1048599" grpId="0"/>
      <p:bldP spid="10486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alphaModFix amt="76000"/>
            <a:lum/>
          </a:blip>
          <a:srcRect/>
          <a:stretch>
            <a:fillRect l="-6000" r="-6000"/>
          </a:stretch>
        </a:blipFill>
      </p:bgPr>
    </p:bg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TextBox 3"/>
          <p:cNvSpPr txBox="1"/>
          <p:nvPr/>
        </p:nvSpPr>
        <p:spPr>
          <a:xfrm>
            <a:off x="107504" y="1988840"/>
            <a:ext cx="8697637" cy="1477328"/>
          </a:xfrm>
          <a:prstGeom prst="rect"/>
          <a:noFill/>
        </p:spPr>
        <p:txBody>
          <a:bodyPr rtlCol="0" wrap="none">
            <a:spAutoFit/>
          </a:bodyPr>
          <a:p>
            <a:pPr>
              <a:buFont typeface="Arial" pitchFamily="34" charset="0"/>
              <a:buChar char="•"/>
            </a:pPr>
            <a:r>
              <a:rPr dirty="0" lang="ru-RU" smtClean="0"/>
              <a:t> При выражении своего мнения очень важно точно ответить на вопрос, не подменяя </a:t>
            </a:r>
          </a:p>
          <a:p>
            <a:r>
              <a:rPr dirty="0" lang="ru-RU" smtClean="0"/>
              <a:t>грамматические конструкции и лексическое содержание. </a:t>
            </a:r>
          </a:p>
          <a:p>
            <a:r>
              <a:rPr dirty="0" lang="ru-RU" smtClean="0"/>
              <a:t>Так, если экзаменуемого спрашивают, хотел ли он получать новости из газеты, </a:t>
            </a:r>
          </a:p>
          <a:p>
            <a:r>
              <a:rPr dirty="0" lang="ru-RU" smtClean="0"/>
              <a:t>не нужно говорить о  том, что он любит просматривать сайты.</a:t>
            </a:r>
          </a:p>
          <a:p>
            <a:r>
              <a:rPr dirty="0" lang="ru-RU" smtClean="0"/>
              <a:t>Второй частью вопроса является «почему», его также нельзя оставить без внимания.</a:t>
            </a:r>
          </a:p>
        </p:txBody>
      </p:sp>
      <p:sp>
        <p:nvSpPr>
          <p:cNvPr id="1048603" name="TextBox 4"/>
          <p:cNvSpPr txBox="1"/>
          <p:nvPr/>
        </p:nvSpPr>
        <p:spPr>
          <a:xfrm>
            <a:off x="107504" y="764704"/>
            <a:ext cx="8987525" cy="1200329"/>
          </a:xfrm>
          <a:prstGeom prst="rect"/>
          <a:noFill/>
        </p:spPr>
        <p:txBody>
          <a:bodyPr rtlCol="0" wrap="none">
            <a:spAutoFit/>
          </a:bodyPr>
          <a:p>
            <a:pPr>
              <a:buFont typeface="Arial" pitchFamily="34" charset="0"/>
              <a:buChar char="•"/>
            </a:pPr>
            <a:r>
              <a:rPr dirty="0" lang="ru-RU" smtClean="0"/>
              <a:t> В следующей части говорим о преимуществах и недостатках ранее указанных явлений, </a:t>
            </a:r>
          </a:p>
          <a:p>
            <a:r>
              <a:rPr dirty="0" lang="ru-RU" smtClean="0"/>
              <a:t>феноменов, способов, вариантов. Логично будет обращение к «перекрестной» схеме</a:t>
            </a:r>
          </a:p>
          <a:p>
            <a:r>
              <a:rPr dirty="0" lang="ru-RU" smtClean="0"/>
              <a:t> типа </a:t>
            </a:r>
            <a:r>
              <a:rPr dirty="0" lang="en-US" smtClean="0"/>
              <a:t>comfortable but expensive – cheap but tiresome,  gives a chance of ... /doesn`t let us</a:t>
            </a:r>
            <a:r>
              <a:rPr dirty="0" lang="ru-RU" smtClean="0"/>
              <a:t>.</a:t>
            </a:r>
          </a:p>
          <a:p>
            <a:r>
              <a:rPr dirty="0" lang="ru-RU" smtClean="0"/>
              <a:t>То есть необходимо расширить запас антонимов. </a:t>
            </a:r>
          </a:p>
        </p:txBody>
      </p:sp>
      <p:sp>
        <p:nvSpPr>
          <p:cNvPr id="1048604" name="TextBox 8"/>
          <p:cNvSpPr txBox="1"/>
          <p:nvPr/>
        </p:nvSpPr>
        <p:spPr>
          <a:xfrm>
            <a:off x="179512" y="3645024"/>
            <a:ext cx="8177752" cy="923330"/>
          </a:xfrm>
          <a:prstGeom prst="rect"/>
          <a:noFill/>
        </p:spPr>
        <p:txBody>
          <a:bodyPr rtlCol="0" wrap="none">
            <a:spAutoFit/>
          </a:bodyPr>
          <a:p>
            <a:pPr>
              <a:buFont typeface="Arial" pitchFamily="34" charset="0"/>
              <a:buChar char="•"/>
            </a:pPr>
            <a:r>
              <a:rPr dirty="0" lang="ru-RU" smtClean="0"/>
              <a:t> В заключении логично заканчиваем сообщение с надеждой на обратную связь, </a:t>
            </a:r>
          </a:p>
          <a:p>
            <a:r>
              <a:rPr dirty="0" lang="ru-RU" smtClean="0"/>
              <a:t>последующие контакты. </a:t>
            </a:r>
          </a:p>
          <a:p>
            <a:endParaRPr dirty="0" lang="ru-RU"/>
          </a:p>
        </p:txBody>
      </p:sp>
      <p:sp>
        <p:nvSpPr>
          <p:cNvPr id="1048605" name="TextBox 9"/>
          <p:cNvSpPr txBox="1"/>
          <p:nvPr/>
        </p:nvSpPr>
        <p:spPr>
          <a:xfrm>
            <a:off x="5292080" y="4869160"/>
            <a:ext cx="3293081" cy="461665"/>
          </a:xfrm>
          <a:prstGeom prst="rect"/>
          <a:noFill/>
        </p:spPr>
        <p:txBody>
          <a:bodyPr rtlCol="0" wrap="none">
            <a:spAutoFit/>
          </a:bodyPr>
          <a:p>
            <a:r>
              <a:rPr b="1" dirty="0" sz="2400" i="1" lang="en-US" smtClean="0">
                <a:solidFill>
                  <a:srgbClr val="FF0000"/>
                </a:solidFill>
              </a:rPr>
              <a:t>Dealing with good sense</a:t>
            </a:r>
            <a:endParaRPr b="1" dirty="0" sz="2400" i="1"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1000" id="7"/>
                                        <p:tgtEl>
                                          <p:spTgt spid="1048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1000" id="12"/>
                                        <p:tgtEl>
                                          <p:spTgt spid="1048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1000" id="17"/>
                                        <p:tgtEl>
                                          <p:spTgt spid="1048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2" grpId="0"/>
      <p:bldP spid="1048603" grpId="0"/>
      <p:bldP spid="104860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lum/>
          </a:blip>
          <a:srcRect/>
          <a:stretch>
            <a:fillRect l="-6000" r="-6000"/>
          </a:stretch>
        </a:blipFill>
      </p:bgPr>
    </p:bg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 t="7950" r="39571"/>
          <a:stretch>
            <a:fillRect/>
          </a:stretch>
        </p:blipFill>
        <p:spPr bwMode="auto">
          <a:xfrm>
            <a:off x="4572000" y="836712"/>
            <a:ext cx="3960440" cy="5002565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97155" name="Рисунок 4" descr="https://get.pxhere.com/photo/woman-escalator-female-shopping-lady-interior-design-art-tourist-attraction-1391959.jpg"/>
          <p:cNvPicPr>
            <a:picLocks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187624" y="476672"/>
            <a:ext cx="3168352" cy="2304256"/>
          </a:xfrm>
          <a:prstGeom prst="rect"/>
          <a:noFill/>
          <a:ln w="9525">
            <a:noFill/>
            <a:miter lim="800000"/>
            <a:headEnd/>
            <a:tailEnd/>
          </a:ln>
        </p:spPr>
      </p:pic>
      <p:pic>
        <p:nvPicPr>
          <p:cNvPr id="2097156" name="Рисунок 5" descr="C:\Users\user\Downloads\6a9c05be4348d3de71965a7d49009f29.jpg"/>
          <p:cNvPicPr>
            <a:picLocks/>
          </p:cNvPicPr>
          <p:nvPr/>
        </p:nvPicPr>
        <p:blipFill>
          <a:blip xmlns:r="http://schemas.openxmlformats.org/officeDocument/2006/relationships" r:embed="rId4" cstate="print"/>
          <a:srcRect/>
          <a:stretch>
            <a:fillRect/>
          </a:stretch>
        </p:blipFill>
        <p:spPr bwMode="auto">
          <a:xfrm>
            <a:off x="1187624" y="2924944"/>
            <a:ext cx="3168352" cy="2016224"/>
          </a:xfrm>
          <a:prstGeom prst="rect"/>
          <a:noFill/>
          <a:ln w="9525">
            <a:noFill/>
            <a:miter lim="800000"/>
            <a:headEnd/>
            <a:tailEnd/>
          </a:ln>
        </p:spPr>
      </p:pic>
      <p:sp>
        <p:nvSpPr>
          <p:cNvPr id="1048606" name="TextBox 6"/>
          <p:cNvSpPr txBox="1"/>
          <p:nvPr/>
        </p:nvSpPr>
        <p:spPr>
          <a:xfrm>
            <a:off x="5868144" y="5805264"/>
            <a:ext cx="2664384" cy="461665"/>
          </a:xfrm>
          <a:prstGeom prst="rect"/>
          <a:noFill/>
        </p:spPr>
        <p:txBody>
          <a:bodyPr rtlCol="0" wrap="none">
            <a:spAutoFit/>
          </a:bodyPr>
          <a:p>
            <a:r>
              <a:rPr b="1" dirty="0" sz="2400" i="1" lang="en-US" smtClean="0">
                <a:solidFill>
                  <a:srgbClr val="FF0000"/>
                </a:solidFill>
              </a:rPr>
              <a:t>Criteria are in focus</a:t>
            </a:r>
            <a:endParaRPr b="1" dirty="0" sz="2400" i="1"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alphaModFix amt="30000"/>
            <a:lum/>
          </a:blip>
          <a:srcRect/>
          <a:stretch>
            <a:fillRect l="-6000" r="-6000"/>
          </a:stretch>
        </a:blipFill>
      </p:bgPr>
    </p:bg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TextBox 5"/>
          <p:cNvSpPr txBox="1"/>
          <p:nvPr/>
        </p:nvSpPr>
        <p:spPr>
          <a:xfrm>
            <a:off x="107504" y="116632"/>
            <a:ext cx="52730782" cy="6740307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i="1" lang="ru-RU" smtClean="0"/>
              <a:t>Примерный вариант ответа</a:t>
            </a:r>
            <a:endParaRPr dirty="0" lang="ru-RU" smtClean="0"/>
          </a:p>
          <a:p>
            <a:pPr lvl="0"/>
            <a:r>
              <a:rPr dirty="0" lang="en-US" u="sng" smtClean="0"/>
              <a:t>Introduction.</a:t>
            </a:r>
            <a:r>
              <a:rPr dirty="0" lang="en-US" smtClean="0"/>
              <a:t> Hi, Ann! Do you remember about our project “</a:t>
            </a:r>
            <a:r>
              <a:rPr b="1" dirty="0" lang="en-US" smtClean="0"/>
              <a:t>Shopping”?</a:t>
            </a:r>
            <a:r>
              <a:rPr dirty="0" lang="en-US" smtClean="0"/>
              <a:t> </a:t>
            </a:r>
          </a:p>
          <a:p>
            <a:pPr lvl="0"/>
            <a:r>
              <a:rPr dirty="0" lang="en-US" smtClean="0"/>
              <a:t>I`ve found some pictures to illustrate it. </a:t>
            </a:r>
            <a:r>
              <a:rPr dirty="0" lang="ru-RU" smtClean="0"/>
              <a:t>– </a:t>
            </a:r>
            <a:r>
              <a:rPr dirty="0" i="1" lang="ru-RU" smtClean="0"/>
              <a:t>Критерий 2.1</a:t>
            </a:r>
            <a:endParaRPr dirty="0" lang="ru-RU" smtClean="0"/>
          </a:p>
          <a:p>
            <a:pPr lvl="0"/>
            <a:r>
              <a:rPr dirty="0" lang="en-US" u="sng" smtClean="0"/>
              <a:t>Description (who, where, what he/she is doing, what is in the background).</a:t>
            </a:r>
            <a:r>
              <a:rPr dirty="0" lang="en-US" smtClean="0"/>
              <a:t> </a:t>
            </a:r>
            <a:r>
              <a:rPr dirty="0" lang="en-US" u="sng" smtClean="0"/>
              <a:t>Difference.</a:t>
            </a:r>
            <a:r>
              <a:rPr dirty="0" lang="en-US" smtClean="0"/>
              <a:t> </a:t>
            </a:r>
          </a:p>
          <a:p>
            <a:pPr lvl="0"/>
            <a:r>
              <a:rPr dirty="0" lang="en-US" smtClean="0"/>
              <a:t>- I think </a:t>
            </a:r>
            <a:r>
              <a:rPr dirty="0" i="1" lang="ru-RU" smtClean="0"/>
              <a:t>(Критерий 2.2)</a:t>
            </a:r>
            <a:r>
              <a:rPr dirty="0" lang="en-US" smtClean="0"/>
              <a:t>, the first picture works well for our project as is shows </a:t>
            </a:r>
          </a:p>
          <a:p>
            <a:pPr lvl="0"/>
            <a:r>
              <a:rPr dirty="0" lang="en-US" smtClean="0"/>
              <a:t>a</a:t>
            </a:r>
            <a:r>
              <a:rPr b="1" dirty="0" lang="en-US" smtClean="0"/>
              <a:t> woman</a:t>
            </a:r>
            <a:r>
              <a:rPr dirty="0" lang="en-US" smtClean="0"/>
              <a:t> </a:t>
            </a:r>
            <a:r>
              <a:rPr b="1" dirty="0" lang="en-US" smtClean="0"/>
              <a:t>stand</a:t>
            </a:r>
            <a:r>
              <a:rPr dirty="0" lang="en-US" smtClean="0"/>
              <a:t>ing </a:t>
            </a:r>
            <a:r>
              <a:rPr b="1" dirty="0" lang="en-US" smtClean="0"/>
              <a:t>on an escalator of a shopping mall.</a:t>
            </a:r>
            <a:r>
              <a:rPr dirty="0" lang="en-US" smtClean="0"/>
              <a:t> </a:t>
            </a:r>
          </a:p>
          <a:p>
            <a:pPr lvl="0"/>
            <a:r>
              <a:rPr b="1" dirty="0" lang="en-US" smtClean="0"/>
              <a:t>She</a:t>
            </a:r>
            <a:r>
              <a:rPr dirty="0" lang="en-US" smtClean="0"/>
              <a:t> is </a:t>
            </a:r>
            <a:r>
              <a:rPr b="1" dirty="0" lang="en-US" smtClean="0"/>
              <a:t>hold</a:t>
            </a:r>
            <a:r>
              <a:rPr dirty="0" lang="en-US" smtClean="0"/>
              <a:t>ing</a:t>
            </a:r>
            <a:r>
              <a:rPr b="1" dirty="0" lang="en-US" smtClean="0"/>
              <a:t> shopping bags in her hands.</a:t>
            </a:r>
            <a:r>
              <a:rPr dirty="0" lang="en-US" smtClean="0"/>
              <a:t> There </a:t>
            </a:r>
            <a:r>
              <a:rPr b="1" dirty="0" lang="en-US" smtClean="0"/>
              <a:t>are boutiques</a:t>
            </a:r>
            <a:r>
              <a:rPr dirty="0" lang="en-US" smtClean="0"/>
              <a:t> in the background.</a:t>
            </a:r>
          </a:p>
          <a:p>
            <a:pPr lvl="0"/>
            <a:r>
              <a:rPr dirty="0" lang="en-US" smtClean="0"/>
              <a:t>- The second picture suits the project because there is a </a:t>
            </a:r>
            <a:r>
              <a:rPr b="1" dirty="0" lang="en-US" smtClean="0"/>
              <a:t>girl sitt</a:t>
            </a:r>
            <a:r>
              <a:rPr dirty="0" lang="en-US" smtClean="0"/>
              <a:t>ing at her computer. </a:t>
            </a:r>
          </a:p>
          <a:p>
            <a:pPr lvl="0"/>
            <a:r>
              <a:rPr dirty="0" lang="en-US" smtClean="0"/>
              <a:t> We see </a:t>
            </a:r>
            <a:r>
              <a:rPr dirty="0" i="1" lang="ru-RU" smtClean="0"/>
              <a:t>(Критерий 2.2)</a:t>
            </a:r>
            <a:r>
              <a:rPr dirty="0" i="1" lang="en-US" smtClean="0"/>
              <a:t>,</a:t>
            </a:r>
            <a:r>
              <a:rPr b="1" dirty="0" lang="en-US" smtClean="0"/>
              <a:t> she is</a:t>
            </a:r>
            <a:r>
              <a:rPr dirty="0" lang="en-US" smtClean="0"/>
              <a:t> </a:t>
            </a:r>
            <a:r>
              <a:rPr b="1" dirty="0" lang="en-US" smtClean="0"/>
              <a:t>do</a:t>
            </a:r>
            <a:r>
              <a:rPr dirty="0" lang="en-US" smtClean="0"/>
              <a:t>ing </a:t>
            </a:r>
            <a:r>
              <a:rPr b="1" dirty="0" lang="en-US" smtClean="0"/>
              <a:t>online shopping at home </a:t>
            </a:r>
          </a:p>
          <a:p>
            <a:pPr lvl="0"/>
            <a:r>
              <a:rPr b="1" dirty="0" lang="en-US" smtClean="0"/>
              <a:t>as she is holding a credit card in her hand and there is an online catalogue </a:t>
            </a:r>
          </a:p>
          <a:p>
            <a:pPr lvl="0"/>
            <a:r>
              <a:rPr b="1" dirty="0" lang="en-US" smtClean="0"/>
              <a:t>on the screen of the laptop.</a:t>
            </a:r>
            <a:r>
              <a:rPr dirty="0" lang="en-US" smtClean="0"/>
              <a:t> </a:t>
            </a:r>
            <a:endParaRPr dirty="0" lang="ru-RU" smtClean="0"/>
          </a:p>
          <a:p>
            <a:pPr lvl="0"/>
            <a:r>
              <a:rPr dirty="0" lang="en-US" smtClean="0"/>
              <a:t>- Though </a:t>
            </a:r>
            <a:r>
              <a:rPr dirty="0" i="1" lang="ru-RU" smtClean="0"/>
              <a:t>(Критерий 2.2)</a:t>
            </a:r>
            <a:r>
              <a:rPr dirty="0" lang="en-US" smtClean="0"/>
              <a:t> both photos illustrate </a:t>
            </a:r>
            <a:r>
              <a:rPr b="1" dirty="0" lang="en-US" smtClean="0"/>
              <a:t>shopping</a:t>
            </a:r>
            <a:r>
              <a:rPr dirty="0" lang="en-US" smtClean="0"/>
              <a:t>, they are different. </a:t>
            </a:r>
          </a:p>
          <a:p>
            <a:pPr lvl="0"/>
            <a:r>
              <a:rPr dirty="0" lang="en-US" smtClean="0"/>
              <a:t>The first picture depicts </a:t>
            </a:r>
            <a:r>
              <a:rPr b="1" dirty="0" lang="en-US" smtClean="0"/>
              <a:t>shopping in a mall</a:t>
            </a:r>
            <a:r>
              <a:rPr dirty="0" lang="en-US" smtClean="0"/>
              <a:t> </a:t>
            </a:r>
          </a:p>
          <a:p>
            <a:pPr lvl="0"/>
            <a:r>
              <a:rPr dirty="0" lang="en-US" smtClean="0"/>
              <a:t>whereas </a:t>
            </a:r>
            <a:r>
              <a:rPr dirty="0" i="1" lang="ru-RU" smtClean="0"/>
              <a:t>(Критерий 2.2)</a:t>
            </a:r>
            <a:r>
              <a:rPr dirty="0" lang="ru-RU" smtClean="0"/>
              <a:t> </a:t>
            </a:r>
            <a:r>
              <a:rPr dirty="0" lang="en-US" smtClean="0"/>
              <a:t> the second one presents </a:t>
            </a:r>
            <a:r>
              <a:rPr b="1" dirty="0" lang="en-US" smtClean="0"/>
              <a:t>online shopping.</a:t>
            </a:r>
            <a:r>
              <a:rPr dirty="0" lang="en-US" smtClean="0"/>
              <a:t> - </a:t>
            </a:r>
            <a:r>
              <a:rPr dirty="0" i="1" lang="ru-RU" smtClean="0"/>
              <a:t>Критерий 1.</a:t>
            </a:r>
            <a:r>
              <a:rPr dirty="0" i="1" lang="en-US" smtClean="0"/>
              <a:t>1</a:t>
            </a:r>
            <a:endParaRPr dirty="0" lang="ru-RU" smtClean="0"/>
          </a:p>
          <a:p>
            <a:pPr lvl="0"/>
            <a:r>
              <a:rPr dirty="0" lang="en-US" u="sng" smtClean="0"/>
              <a:t>Advantages and disadvantages. </a:t>
            </a:r>
            <a:r>
              <a:rPr dirty="0" lang="en-US" smtClean="0"/>
              <a:t>The two types of </a:t>
            </a:r>
            <a:r>
              <a:rPr b="1" dirty="0" lang="en-US" smtClean="0"/>
              <a:t>shopping </a:t>
            </a:r>
            <a:r>
              <a:rPr dirty="0" lang="en-US" smtClean="0"/>
              <a:t>have both advantages and </a:t>
            </a:r>
          </a:p>
          <a:p>
            <a:pPr lvl="0"/>
            <a:r>
              <a:rPr dirty="0" lang="en-US" smtClean="0"/>
              <a:t>disadvantages. </a:t>
            </a:r>
          </a:p>
          <a:p>
            <a:pPr lvl="0"/>
            <a:r>
              <a:rPr b="1" dirty="0" lang="en-US" smtClean="0"/>
              <a:t>Shopping in a mall</a:t>
            </a:r>
            <a:r>
              <a:rPr dirty="0" lang="en-US" smtClean="0"/>
              <a:t> is good due to the fact that you can </a:t>
            </a:r>
            <a:r>
              <a:rPr b="1" dirty="0" lang="en-US" smtClean="0"/>
              <a:t>try clothes on</a:t>
            </a:r>
            <a:r>
              <a:rPr dirty="0" lang="en-US" smtClean="0"/>
              <a:t> but it`s </a:t>
            </a:r>
            <a:r>
              <a:rPr b="1" dirty="0" lang="en-US" smtClean="0"/>
              <a:t>tiresome.</a:t>
            </a:r>
          </a:p>
          <a:p>
            <a:pPr lvl="0"/>
            <a:r>
              <a:rPr dirty="0" lang="en-US" smtClean="0"/>
              <a:t> </a:t>
            </a:r>
            <a:r>
              <a:rPr b="1" dirty="0" lang="en-US" smtClean="0"/>
              <a:t>Shopping online</a:t>
            </a:r>
            <a:r>
              <a:rPr dirty="0" lang="en-US" smtClean="0"/>
              <a:t>, on the contrary </a:t>
            </a:r>
            <a:r>
              <a:rPr dirty="0" i="1" lang="ru-RU" smtClean="0"/>
              <a:t>(Критерий 2.2)</a:t>
            </a:r>
            <a:r>
              <a:rPr dirty="0" i="1" lang="en-US" smtClean="0"/>
              <a:t>, </a:t>
            </a:r>
            <a:r>
              <a:rPr dirty="0" lang="en-US" smtClean="0"/>
              <a:t>is </a:t>
            </a:r>
            <a:r>
              <a:rPr b="1" dirty="0" lang="en-US" smtClean="0"/>
              <a:t>relaxing</a:t>
            </a:r>
            <a:r>
              <a:rPr dirty="0" lang="en-US" smtClean="0"/>
              <a:t>, you </a:t>
            </a:r>
            <a:r>
              <a:rPr b="1" dirty="0" lang="en-US" smtClean="0"/>
              <a:t>don`t spend much time on it</a:t>
            </a:r>
            <a:r>
              <a:rPr dirty="0" lang="en-US" smtClean="0"/>
              <a:t>,</a:t>
            </a:r>
          </a:p>
          <a:p>
            <a:pPr lvl="0"/>
            <a:r>
              <a:rPr dirty="0" lang="en-US" smtClean="0"/>
              <a:t> but you have no chance to </a:t>
            </a:r>
            <a:r>
              <a:rPr b="1" dirty="0" lang="en-US" smtClean="0"/>
              <a:t>touch the thing you want to buy.</a:t>
            </a:r>
            <a:r>
              <a:rPr dirty="0" lang="en-US" smtClean="0"/>
              <a:t> </a:t>
            </a:r>
            <a:r>
              <a:rPr dirty="0" i="1" lang="ru-RU" smtClean="0"/>
              <a:t>Критерии 1.</a:t>
            </a:r>
            <a:r>
              <a:rPr dirty="0" i="1" lang="en-US" smtClean="0"/>
              <a:t>2, 1.3</a:t>
            </a:r>
            <a:endParaRPr dirty="0" lang="ru-RU" smtClean="0"/>
          </a:p>
          <a:p>
            <a:pPr lvl="0"/>
            <a:r>
              <a:rPr dirty="0" lang="en-US" u="sng" smtClean="0"/>
              <a:t>Personal opinion. </a:t>
            </a:r>
            <a:r>
              <a:rPr dirty="0" lang="en-US" smtClean="0"/>
              <a:t>To tell you the truth </a:t>
            </a:r>
            <a:r>
              <a:rPr dirty="0" i="1" lang="ru-RU" smtClean="0"/>
              <a:t>(Критерий 2.2)</a:t>
            </a:r>
            <a:r>
              <a:rPr b="1" dirty="0" i="1" lang="en-US" smtClean="0"/>
              <a:t>,</a:t>
            </a:r>
            <a:r>
              <a:rPr b="1" dirty="0" lang="en-US" smtClean="0"/>
              <a:t> I prefer to shop in a mall </a:t>
            </a:r>
          </a:p>
          <a:p>
            <a:pPr lvl="0"/>
            <a:r>
              <a:rPr b="1" dirty="0" lang="en-US" smtClean="0"/>
              <a:t>because for me it`s important to see if a thing fits and suits me well.</a:t>
            </a:r>
            <a:r>
              <a:rPr dirty="0" lang="en-US" smtClean="0"/>
              <a:t> </a:t>
            </a:r>
            <a:r>
              <a:rPr dirty="0" i="1" lang="ru-RU" smtClean="0"/>
              <a:t>Критерий 1.4</a:t>
            </a:r>
            <a:endParaRPr dirty="0" lang="ru-RU" smtClean="0"/>
          </a:p>
          <a:p>
            <a:pPr lvl="0"/>
            <a:r>
              <a:rPr dirty="0" lang="en-US" u="sng" smtClean="0"/>
              <a:t>Conclusion.  </a:t>
            </a:r>
            <a:r>
              <a:rPr dirty="0" lang="en-US" smtClean="0"/>
              <a:t>Well </a:t>
            </a:r>
            <a:r>
              <a:rPr dirty="0" i="1" lang="ru-RU" smtClean="0"/>
              <a:t>(Критерий 2.2)</a:t>
            </a:r>
            <a:r>
              <a:rPr dirty="0" i="1" lang="en-US" smtClean="0"/>
              <a:t>,</a:t>
            </a:r>
            <a:r>
              <a:rPr dirty="0" lang="en-US" smtClean="0"/>
              <a:t> that`s all I wanted to discuss with you. Talk to you later, bye.</a:t>
            </a:r>
          </a:p>
          <a:p>
            <a:pPr lvl="0"/>
            <a:r>
              <a:rPr dirty="0" i="1" lang="en-US" smtClean="0"/>
              <a:t> </a:t>
            </a:r>
            <a:r>
              <a:rPr dirty="0" i="1" lang="ru-RU" smtClean="0"/>
              <a:t>– Критерий 2.1.</a:t>
            </a:r>
            <a:endParaRPr dirty="0" lang="ru-RU" smtClean="0"/>
          </a:p>
          <a:p>
            <a:endParaRPr dirty="0" lang="ru-RU"/>
          </a:p>
        </p:txBody>
      </p:sp>
    </p:spTree>
  </p:cSld>
  <p:clrMapOvr>
    <a:masterClrMapping/>
  </p:clrMapOvr>
  <p:timing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lum/>
          </a:blip>
          <a:srcRect/>
          <a:stretch>
            <a:fillRect l="-5000" r="-5000"/>
          </a:stretch>
        </a:blipFill>
      </p:bgPr>
    </p:bg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Picture 5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1331640" y="4581128"/>
            <a:ext cx="5472608" cy="2146714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97158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971600" y="476672"/>
            <a:ext cx="3312368" cy="446578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97159" name="Picture 4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 cstate="print"/>
          <a:srcRect/>
          <a:stretch>
            <a:fillRect/>
          </a:stretch>
        </p:blipFill>
        <p:spPr bwMode="auto">
          <a:xfrm>
            <a:off x="4716016" y="476672"/>
            <a:ext cx="3119195" cy="4536504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48608" name="TextBox 5"/>
          <p:cNvSpPr txBox="1"/>
          <p:nvPr/>
        </p:nvSpPr>
        <p:spPr>
          <a:xfrm>
            <a:off x="8172400" y="908720"/>
            <a:ext cx="549894" cy="5205143"/>
          </a:xfrm>
          <a:prstGeom prst="rect"/>
          <a:noFill/>
        </p:spPr>
        <p:txBody>
          <a:bodyPr rtlCol="0" vert="wordArtVert" wrap="none">
            <a:spAutoFit/>
          </a:bodyPr>
          <a:p>
            <a:r>
              <a:rPr b="1" dirty="0" sz="2000" i="1" lang="en-US" smtClean="0">
                <a:solidFill>
                  <a:srgbClr val="FF0000"/>
                </a:solidFill>
              </a:rPr>
              <a:t>Can be helpful</a:t>
            </a:r>
            <a:endParaRPr b="1" dirty="0" sz="2000" i="1"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lum/>
          </a:blip>
          <a:srcRect/>
          <a:stretch>
            <a:fillRect l="-6000" r="-6000"/>
          </a:stretch>
        </a:blipFill>
      </p:bgPr>
    </p:bg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0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323528" y="0"/>
            <a:ext cx="3787088" cy="5040560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97161" name="Picture 3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 r="14040" b="16747"/>
          <a:stretch>
            <a:fillRect/>
          </a:stretch>
        </p:blipFill>
        <p:spPr bwMode="auto">
          <a:xfrm>
            <a:off x="4572000" y="476672"/>
            <a:ext cx="4046850" cy="50585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48609" name="TextBox 3"/>
          <p:cNvSpPr txBox="1"/>
          <p:nvPr/>
        </p:nvSpPr>
        <p:spPr>
          <a:xfrm>
            <a:off x="5508104" y="5589240"/>
            <a:ext cx="2555508" cy="461665"/>
          </a:xfrm>
          <a:prstGeom prst="rect"/>
          <a:noFill/>
        </p:spPr>
        <p:txBody>
          <a:bodyPr rtlCol="0" wrap="none">
            <a:spAutoFit/>
          </a:bodyPr>
          <a:p>
            <a:r>
              <a:rPr b="1" dirty="0" sz="2400" i="1" lang="en-US" smtClean="0">
                <a:solidFill>
                  <a:srgbClr val="FF0000"/>
                </a:solidFill>
              </a:rPr>
              <a:t>A reliable resourse</a:t>
            </a:r>
            <a:endParaRPr b="1" dirty="0" sz="2400" i="1"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lum/>
          </a:blip>
          <a:srcRect/>
          <a:stretch>
            <a:fillRect l="-6000" r="-6000"/>
          </a:stretch>
        </a:blipFill>
      </p:bgPr>
    </p:bg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2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0" y="764704"/>
            <a:ext cx="8904116" cy="3744416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48610" name="Прямоугольник 4"/>
          <p:cNvSpPr/>
          <p:nvPr/>
        </p:nvSpPr>
        <p:spPr>
          <a:xfrm>
            <a:off x="4499992" y="4869160"/>
            <a:ext cx="4161460" cy="369332"/>
          </a:xfrm>
          <a:prstGeom prst="rect"/>
        </p:spPr>
        <p:txBody>
          <a:bodyPr wrap="none">
            <a:spAutoFit/>
          </a:bodyPr>
          <a:p>
            <a:r>
              <a:rPr dirty="0" lang="en-US" smtClean="0"/>
              <a:t>https://speaking.svetlanaenglishonline.ru/</a:t>
            </a:r>
            <a:endParaRPr dirty="0" lang="ru-RU"/>
          </a:p>
        </p:txBody>
      </p:sp>
      <p:sp>
        <p:nvSpPr>
          <p:cNvPr id="1048611" name="TextBox 3"/>
          <p:cNvSpPr txBox="1"/>
          <p:nvPr/>
        </p:nvSpPr>
        <p:spPr>
          <a:xfrm>
            <a:off x="5148064" y="5517232"/>
            <a:ext cx="3510000" cy="461665"/>
          </a:xfrm>
          <a:prstGeom prst="rect"/>
          <a:noFill/>
        </p:spPr>
        <p:txBody>
          <a:bodyPr rtlCol="0" wrap="none">
            <a:spAutoFit/>
          </a:bodyPr>
          <a:p>
            <a:r>
              <a:rPr b="1" dirty="0" sz="2400" i="1" lang="en-US" smtClean="0">
                <a:solidFill>
                  <a:srgbClr val="FF0000"/>
                </a:solidFill>
              </a:rPr>
              <a:t>Be grateful – it`s for FREE!</a:t>
            </a:r>
            <a:endParaRPr b="1" dirty="0" sz="2400" i="1"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lum/>
          </a:blip>
          <a:srcRect/>
          <a:stretch>
            <a:fillRect l="-6000" r="-6000"/>
          </a:stretch>
        </a:blipFill>
      </p:bgPr>
    </p:bg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Прямоугольник 3"/>
          <p:cNvSpPr/>
          <p:nvPr/>
        </p:nvSpPr>
        <p:spPr>
          <a:xfrm>
            <a:off x="107504" y="548680"/>
            <a:ext cx="8064896" cy="923330"/>
          </a:xfrm>
          <a:prstGeom prst="rect"/>
        </p:spPr>
        <p:txBody>
          <a:bodyPr wrap="square">
            <a:spAutoFit/>
          </a:bodyPr>
          <a:p>
            <a:r>
              <a:rPr dirty="0" lang="en-US" smtClean="0"/>
              <a:t>Task 4. Imagine that you and your friend are doing a school project</a:t>
            </a:r>
          </a:p>
          <a:p>
            <a:r>
              <a:rPr dirty="0" lang="en-US" smtClean="0"/>
              <a:t>“Best birthday party”. You have found some illustrations and want to share the news.</a:t>
            </a:r>
          </a:p>
          <a:p>
            <a:r>
              <a:rPr dirty="0" lang="en-US" smtClean="0"/>
              <a:t>Leave a voice message to your friend. In 2.5 minutes be ready to:</a:t>
            </a:r>
            <a:endParaRPr dirty="0" lang="ru-RU"/>
          </a:p>
        </p:txBody>
      </p:sp>
      <p:sp>
        <p:nvSpPr>
          <p:cNvPr id="1048613" name="Прямоугольник 4"/>
          <p:cNvSpPr/>
          <p:nvPr/>
        </p:nvSpPr>
        <p:spPr>
          <a:xfrm>
            <a:off x="251520" y="4077072"/>
            <a:ext cx="8568952" cy="646331"/>
          </a:xfrm>
          <a:prstGeom prst="rect"/>
        </p:spPr>
        <p:txBody>
          <a:bodyPr wrap="square">
            <a:spAutoFit/>
          </a:bodyPr>
          <a:p>
            <a:r>
              <a:rPr dirty="0" lang="en-US" smtClean="0"/>
              <a:t>• express your opinion on the subject of the project – whether you like having big birthday parties and why</a:t>
            </a:r>
            <a:endParaRPr dirty="0" lang="ru-RU"/>
          </a:p>
        </p:txBody>
      </p:sp>
      <p:pic>
        <p:nvPicPr>
          <p:cNvPr id="2097163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 l="2016" t="30769" r="2557" b="5769"/>
          <a:stretch>
            <a:fillRect/>
          </a:stretch>
        </p:blipFill>
        <p:spPr bwMode="auto">
          <a:xfrm>
            <a:off x="5148064" y="4509120"/>
            <a:ext cx="3672408" cy="1027029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48614" name="TextBox 6"/>
          <p:cNvSpPr txBox="1"/>
          <p:nvPr/>
        </p:nvSpPr>
        <p:spPr>
          <a:xfrm>
            <a:off x="323528" y="1484784"/>
            <a:ext cx="4587859" cy="461665"/>
          </a:xfrm>
          <a:prstGeom prst="rect"/>
          <a:noFill/>
        </p:spPr>
        <p:txBody>
          <a:bodyPr rtlCol="0" wrap="none">
            <a:spAutoFit/>
          </a:bodyPr>
          <a:p>
            <a:r>
              <a:rPr b="1" dirty="0" sz="2400" lang="en-US" smtClean="0">
                <a:solidFill>
                  <a:srgbClr val="FF0000"/>
                </a:solidFill>
              </a:rPr>
              <a:t>What is the subject of the project?</a:t>
            </a:r>
            <a:endParaRPr b="1" dirty="0" sz="2400" lang="ru-RU">
              <a:solidFill>
                <a:srgbClr val="FF0000"/>
              </a:solidFill>
            </a:endParaRPr>
          </a:p>
        </p:txBody>
      </p:sp>
      <p:sp>
        <p:nvSpPr>
          <p:cNvPr id="1048615" name="TextBox 7"/>
          <p:cNvSpPr txBox="1"/>
          <p:nvPr/>
        </p:nvSpPr>
        <p:spPr>
          <a:xfrm>
            <a:off x="467544" y="2276872"/>
            <a:ext cx="2601546" cy="369332"/>
          </a:xfrm>
          <a:prstGeom prst="rect"/>
          <a:noFill/>
        </p:spPr>
        <p:txBody>
          <a:bodyPr rtlCol="0" wrap="none">
            <a:spAutoFit/>
          </a:bodyPr>
          <a:p>
            <a:r>
              <a:rPr dirty="0" lang="en-US" smtClean="0"/>
              <a:t>1. The best birthday party</a:t>
            </a:r>
            <a:endParaRPr dirty="0" lang="ru-RU"/>
          </a:p>
        </p:txBody>
      </p:sp>
      <p:sp>
        <p:nvSpPr>
          <p:cNvPr id="1048616" name="TextBox 8"/>
          <p:cNvSpPr txBox="1"/>
          <p:nvPr/>
        </p:nvSpPr>
        <p:spPr>
          <a:xfrm>
            <a:off x="5148064" y="2132856"/>
            <a:ext cx="2927276" cy="369332"/>
          </a:xfrm>
          <a:prstGeom prst="rect"/>
          <a:noFill/>
        </p:spPr>
        <p:txBody>
          <a:bodyPr rtlCol="0" wrap="none">
            <a:spAutoFit/>
          </a:bodyPr>
          <a:p>
            <a:r>
              <a:rPr dirty="0" lang="en-US" smtClean="0"/>
              <a:t>2. Having big birthday parties</a:t>
            </a:r>
            <a:endParaRPr dirty="0" lang="ru-RU"/>
          </a:p>
        </p:txBody>
      </p:sp>
      <p:sp>
        <p:nvSpPr>
          <p:cNvPr id="1048617" name="TextBox 9"/>
          <p:cNvSpPr txBox="1"/>
          <p:nvPr/>
        </p:nvSpPr>
        <p:spPr>
          <a:xfrm>
            <a:off x="2987824" y="2852936"/>
            <a:ext cx="2327945" cy="369332"/>
          </a:xfrm>
          <a:prstGeom prst="rect"/>
          <a:noFill/>
        </p:spPr>
        <p:txBody>
          <a:bodyPr rtlCol="0" wrap="none">
            <a:spAutoFit/>
          </a:bodyPr>
          <a:p>
            <a:r>
              <a:rPr dirty="0" lang="en-US" smtClean="0"/>
              <a:t>3. Celebrating Birthday</a:t>
            </a:r>
            <a:endParaRPr dirty="0" lang="ru-RU"/>
          </a:p>
        </p:txBody>
      </p:sp>
      <p:cxnSp>
        <p:nvCxnSpPr>
          <p:cNvPr id="3145728" name="Прямая со стрелкой 11"/>
          <p:cNvCxnSpPr>
            <a:cxnSpLocks/>
          </p:cNvCxnSpPr>
          <p:nvPr/>
        </p:nvCxnSpPr>
        <p:spPr>
          <a:xfrm>
            <a:off x="5220072" y="3212976"/>
            <a:ext cx="432048" cy="360040"/>
          </a:xfrm>
          <a:prstGeom prst="straightConnector1"/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29" name="Прямая со стрелкой 12"/>
          <p:cNvCxnSpPr>
            <a:cxnSpLocks/>
          </p:cNvCxnSpPr>
          <p:nvPr/>
        </p:nvCxnSpPr>
        <p:spPr>
          <a:xfrm flipH="1">
            <a:off x="2627784" y="3212976"/>
            <a:ext cx="432048" cy="432048"/>
          </a:xfrm>
          <a:prstGeom prst="straightConnector1"/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18" name="TextBox 16"/>
          <p:cNvSpPr txBox="1"/>
          <p:nvPr/>
        </p:nvSpPr>
        <p:spPr>
          <a:xfrm>
            <a:off x="1475656" y="3645024"/>
            <a:ext cx="2010679" cy="369332"/>
          </a:xfrm>
          <a:prstGeom prst="rect"/>
          <a:noFill/>
        </p:spPr>
        <p:txBody>
          <a:bodyPr rtlCol="0" wrap="none">
            <a:spAutoFit/>
          </a:bodyPr>
          <a:p>
            <a:r>
              <a:rPr dirty="0" lang="en-US" smtClean="0"/>
              <a:t>with a big company</a:t>
            </a:r>
            <a:endParaRPr dirty="0" lang="ru-RU"/>
          </a:p>
        </p:txBody>
      </p:sp>
      <p:sp>
        <p:nvSpPr>
          <p:cNvPr id="1048619" name="TextBox 17"/>
          <p:cNvSpPr txBox="1"/>
          <p:nvPr/>
        </p:nvSpPr>
        <p:spPr>
          <a:xfrm>
            <a:off x="5436096" y="3645024"/>
            <a:ext cx="707245" cy="369332"/>
          </a:xfrm>
          <a:prstGeom prst="rect"/>
          <a:noFill/>
        </p:spPr>
        <p:txBody>
          <a:bodyPr rtlCol="0" wrap="none">
            <a:spAutoFit/>
          </a:bodyPr>
          <a:p>
            <a:r>
              <a:rPr dirty="0" lang="en-US" smtClean="0"/>
              <a:t>alone</a:t>
            </a:r>
            <a:endParaRPr dirty="0" lang="ru-RU"/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xit" presetID="5" presetSubtype="1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dur="500" id="6"/>
                                        <p:tgtEl>
                                          <p:spTgt spid="10486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7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xit" presetID="5" presetSubtype="1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dur="500" id="11"/>
                                        <p:tgtEl>
                                          <p:spTgt spid="10486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id="15" nodeType="clickEffect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dur="500" id="17"/>
                                        <p:tgtEl>
                                          <p:spTgt spid="3145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20" nodeType="clickEffect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dur="500" id="22"/>
                                        <p:tgtEl>
                                          <p:spTgt spid="104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3">
                      <p:stCondLst>
                        <p:cond delay="indefinite"/>
                      </p:stCondLst>
                      <p:childTnLst>
                        <p:par>
                          <p:cTn fill="hold" id="24">
                            <p:stCondLst>
                              <p:cond delay="0"/>
                            </p:stCondLst>
                            <p:childTnLst>
                              <p:par>
                                <p:cTn fill="hold" id="25" nodeType="clickEffect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dur="500" id="27"/>
                                        <p:tgtEl>
                                          <p:spTgt spid="3145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8">
                      <p:stCondLst>
                        <p:cond delay="indefinite"/>
                      </p:stCondLst>
                      <p:childTnLst>
                        <p:par>
                          <p:cTn fill="hold" id="2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0" nodeType="clickEffect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dur="500" id="32"/>
                                        <p:tgtEl>
                                          <p:spTgt spid="104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5" grpId="0"/>
      <p:bldP spid="1048616" grpId="0"/>
      <p:bldP spid="1048618" grpId="1"/>
      <p:bldP spid="10486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alphaModFix amt="20000"/>
            <a:lum/>
          </a:blip>
          <a:srcRect/>
          <a:stretch>
            <a:fillRect l="-6000" r="-6000"/>
          </a:stretch>
        </a:blipFill>
      </p:bgPr>
    </p:bg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Прямоугольник 3"/>
          <p:cNvSpPr/>
          <p:nvPr/>
        </p:nvSpPr>
        <p:spPr>
          <a:xfrm>
            <a:off x="0" y="2924944"/>
            <a:ext cx="7488832" cy="923330"/>
          </a:xfrm>
          <a:prstGeom prst="rect"/>
        </p:spPr>
        <p:txBody>
          <a:bodyPr wrap="square">
            <a:spAutoFit/>
          </a:bodyPr>
          <a:p>
            <a:pPr lvl="0"/>
            <a:r>
              <a:rPr dirty="0" lang="en-US" smtClean="0"/>
              <a:t>4. I think, the first picture works well for our </a:t>
            </a:r>
          </a:p>
          <a:p>
            <a:pPr lvl="0"/>
            <a:r>
              <a:rPr dirty="0" lang="en-US" smtClean="0"/>
              <a:t>project as is shows a birthday man surronded,</a:t>
            </a:r>
          </a:p>
          <a:p>
            <a:pPr lvl="0"/>
            <a:r>
              <a:rPr dirty="0" lang="en-US" smtClean="0"/>
              <a:t> I guess, by his friends and relatives in a cafe.</a:t>
            </a:r>
          </a:p>
        </p:txBody>
      </p:sp>
      <p:sp>
        <p:nvSpPr>
          <p:cNvPr id="1048621" name="TextBox 4"/>
          <p:cNvSpPr txBox="1"/>
          <p:nvPr/>
        </p:nvSpPr>
        <p:spPr>
          <a:xfrm>
            <a:off x="5508104" y="6165304"/>
            <a:ext cx="3385799" cy="523220"/>
          </a:xfrm>
          <a:prstGeom prst="rect"/>
          <a:noFill/>
        </p:spPr>
        <p:txBody>
          <a:bodyPr rtlCol="0" wrap="none">
            <a:spAutoFit/>
          </a:bodyPr>
          <a:p>
            <a:r>
              <a:rPr b="1" dirty="0" sz="2800" i="1" lang="en-US" smtClean="0">
                <a:solidFill>
                  <a:srgbClr val="FF0000"/>
                </a:solidFill>
              </a:rPr>
              <a:t>Vocabulary is in focus</a:t>
            </a:r>
            <a:endParaRPr b="1" dirty="0" sz="2800" i="1" lang="ru-RU">
              <a:solidFill>
                <a:srgbClr val="FF0000"/>
              </a:solidFill>
            </a:endParaRPr>
          </a:p>
        </p:txBody>
      </p:sp>
      <p:sp>
        <p:nvSpPr>
          <p:cNvPr id="1048622" name="TextBox 6"/>
          <p:cNvSpPr txBox="1"/>
          <p:nvPr/>
        </p:nvSpPr>
        <p:spPr>
          <a:xfrm>
            <a:off x="0" y="5157192"/>
            <a:ext cx="4641142" cy="646331"/>
          </a:xfrm>
          <a:prstGeom prst="rect"/>
          <a:noFill/>
        </p:spPr>
        <p:txBody>
          <a:bodyPr rtlCol="0" wrap="none">
            <a:spAutoFit/>
          </a:bodyPr>
          <a:p>
            <a:pPr lvl="0"/>
            <a:r>
              <a:rPr dirty="0" lang="en-US" smtClean="0"/>
              <a:t>6. The second picture suits the project because</a:t>
            </a:r>
          </a:p>
          <a:p>
            <a:pPr lvl="0"/>
            <a:r>
              <a:rPr dirty="0" lang="en-US" smtClean="0"/>
              <a:t> there is a birthday man too.</a:t>
            </a:r>
            <a:endParaRPr dirty="0" lang="ru-RU"/>
          </a:p>
        </p:txBody>
      </p:sp>
      <p:sp>
        <p:nvSpPr>
          <p:cNvPr id="1048623" name="TextBox 8"/>
          <p:cNvSpPr txBox="1"/>
          <p:nvPr/>
        </p:nvSpPr>
        <p:spPr>
          <a:xfrm>
            <a:off x="0" y="2060848"/>
            <a:ext cx="4553554" cy="923330"/>
          </a:xfrm>
          <a:prstGeom prst="rect"/>
          <a:noFill/>
        </p:spPr>
        <p:txBody>
          <a:bodyPr rtlCol="0" wrap="none">
            <a:spAutoFit/>
          </a:bodyPr>
          <a:p>
            <a:pPr lvl="0"/>
            <a:r>
              <a:rPr dirty="0" lang="en-US" smtClean="0"/>
              <a:t>3. The first picture depicts a big birthday party</a:t>
            </a:r>
          </a:p>
          <a:p>
            <a:pPr lvl="0"/>
            <a:r>
              <a:rPr dirty="0" lang="en-US" smtClean="0"/>
              <a:t> with a companywhereas the second one</a:t>
            </a:r>
          </a:p>
          <a:p>
            <a:pPr lvl="0"/>
            <a:r>
              <a:rPr dirty="0" lang="en-US" smtClean="0"/>
              <a:t> presents having Birthday alone.</a:t>
            </a:r>
            <a:endParaRPr dirty="0" lang="ru-RU"/>
          </a:p>
        </p:txBody>
      </p:sp>
      <p:sp>
        <p:nvSpPr>
          <p:cNvPr id="1048624" name="TextBox 9"/>
          <p:cNvSpPr txBox="1"/>
          <p:nvPr/>
        </p:nvSpPr>
        <p:spPr>
          <a:xfrm>
            <a:off x="0" y="1484784"/>
            <a:ext cx="4415440" cy="646331"/>
          </a:xfrm>
          <a:prstGeom prst="rect"/>
          <a:noFill/>
        </p:spPr>
        <p:txBody>
          <a:bodyPr rtlCol="0" wrap="none">
            <a:spAutoFit/>
          </a:bodyPr>
          <a:p>
            <a:pPr lvl="0"/>
            <a:r>
              <a:rPr dirty="0" lang="en-US" smtClean="0"/>
              <a:t>2. Though both photos illustrate celebrating </a:t>
            </a:r>
          </a:p>
          <a:p>
            <a:pPr lvl="0"/>
            <a:r>
              <a:rPr dirty="0" lang="en-US" smtClean="0"/>
              <a:t>birthdays, they are different.</a:t>
            </a:r>
            <a:endParaRPr dirty="0" lang="ru-RU"/>
          </a:p>
        </p:txBody>
      </p:sp>
      <p:sp>
        <p:nvSpPr>
          <p:cNvPr id="1048625" name="TextBox 10"/>
          <p:cNvSpPr txBox="1"/>
          <p:nvPr/>
        </p:nvSpPr>
        <p:spPr>
          <a:xfrm>
            <a:off x="107504" y="4005064"/>
            <a:ext cx="3919599" cy="1200329"/>
          </a:xfrm>
          <a:prstGeom prst="rect"/>
          <a:noFill/>
        </p:spPr>
        <p:txBody>
          <a:bodyPr rtlCol="0" wrap="none">
            <a:spAutoFit/>
          </a:bodyPr>
          <a:p>
            <a:pPr lvl="0"/>
            <a:r>
              <a:rPr dirty="0" lang="en-US" smtClean="0"/>
              <a:t>5. He is blowing candles on his cake.</a:t>
            </a:r>
          </a:p>
          <a:p>
            <a:pPr lvl="0"/>
            <a:r>
              <a:rPr dirty="0" lang="en-US" smtClean="0"/>
              <a:t> He is wearing a funny hat on his head. </a:t>
            </a:r>
          </a:p>
          <a:p>
            <a:pPr lvl="0"/>
            <a:r>
              <a:rPr dirty="0" lang="en-US" smtClean="0"/>
              <a:t>He is alone at home, I believe, trying</a:t>
            </a:r>
          </a:p>
          <a:p>
            <a:pPr lvl="0"/>
            <a:r>
              <a:rPr dirty="0" lang="en-US" smtClean="0"/>
              <a:t> to make a holiday for himself.</a:t>
            </a:r>
            <a:endParaRPr dirty="0" lang="ru-RU"/>
          </a:p>
        </p:txBody>
      </p:sp>
      <p:sp>
        <p:nvSpPr>
          <p:cNvPr id="1048626" name="TextBox 11"/>
          <p:cNvSpPr txBox="1"/>
          <p:nvPr/>
        </p:nvSpPr>
        <p:spPr>
          <a:xfrm>
            <a:off x="107504" y="116632"/>
            <a:ext cx="4614853" cy="1477328"/>
          </a:xfrm>
          <a:prstGeom prst="rect"/>
          <a:noFill/>
        </p:spPr>
        <p:txBody>
          <a:bodyPr rtlCol="0" wrap="none">
            <a:spAutoFit/>
          </a:bodyPr>
          <a:p>
            <a:pPr lvl="0"/>
            <a:r>
              <a:rPr dirty="0" lang="en-US" smtClean="0"/>
              <a:t>1. He is blowing candles on the special cake. </a:t>
            </a:r>
          </a:p>
          <a:p>
            <a:pPr lvl="0"/>
            <a:r>
              <a:rPr dirty="0" lang="en-US" smtClean="0"/>
              <a:t>His guests are clapping hands, probably,</a:t>
            </a:r>
          </a:p>
          <a:p>
            <a:pPr lvl="0"/>
            <a:r>
              <a:rPr dirty="0" lang="en-US" smtClean="0"/>
              <a:t> they are congratulating him, making a toast. </a:t>
            </a:r>
          </a:p>
          <a:p>
            <a:pPr lvl="0"/>
            <a:r>
              <a:rPr dirty="0" lang="en-US" smtClean="0"/>
              <a:t>There are balloons  in the background. </a:t>
            </a:r>
          </a:p>
          <a:p>
            <a:pPr lvl="0"/>
            <a:r>
              <a:rPr dirty="0" lang="en-US" smtClean="0"/>
              <a:t>The atmosphere is festive. Everyone is smiling.</a:t>
            </a:r>
            <a:endParaRPr dirty="0" lang="ru-RU"/>
          </a:p>
        </p:txBody>
      </p:sp>
      <p:sp>
        <p:nvSpPr>
          <p:cNvPr id="1048627" name="Прямоугольник 12"/>
          <p:cNvSpPr/>
          <p:nvPr/>
        </p:nvSpPr>
        <p:spPr>
          <a:xfrm>
            <a:off x="251520" y="5805264"/>
            <a:ext cx="4968552" cy="923330"/>
          </a:xfrm>
          <a:prstGeom prst="rect"/>
        </p:spPr>
        <p:txBody>
          <a:bodyPr wrap="square">
            <a:spAutoFit/>
          </a:bodyPr>
          <a:p>
            <a:r>
              <a:rPr b="1" dirty="0" lang="en-US" smtClean="0"/>
              <a:t>• explain the choice of the illustrations for the project by briefly describing</a:t>
            </a:r>
          </a:p>
          <a:p>
            <a:r>
              <a:rPr b="1" dirty="0" lang="en-US" smtClean="0"/>
              <a:t>them and noting the differences;</a:t>
            </a:r>
            <a:endParaRPr b="1" dirty="0" lang="ru-RU"/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accel="50000" decel="50000" fill="hold" grpId="0" id="5" nodeType="clickEffect" presetClass="path" presetID="0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5278 -0.3671 " pathEditMode="relative" ptsTypes="AA">
                                      <p:cBhvr>
                                        <p:cTn dur="2000" fill="hold" id="6"/>
                                        <p:tgtEl>
                                          <p:spTgt spid="10486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">
                      <p:stCondLst>
                        <p:cond delay="indefinite"/>
                      </p:stCondLst>
                      <p:childTnLst>
                        <p:par>
                          <p:cTn fill="hold" id="8">
                            <p:stCondLst>
                              <p:cond delay="0"/>
                            </p:stCondLst>
                            <p:childTnLst>
                              <p:par>
                                <p:cTn accel="50000" decel="50000" fill="hold" grpId="0" id="9" nodeType="clickEffect" presetClass="path" presetID="0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26 -0.05505 L 0.43282 0.1758 " pathEditMode="relative" rAng="0" ptsTypes="AA">
                                      <p:cBhvr>
                                        <p:cTn dur="2000" fill="hold" id="10"/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" y="1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1">
                      <p:stCondLst>
                        <p:cond delay="indefinite"/>
                      </p:stCondLst>
                      <p:childTnLst>
                        <p:par>
                          <p:cTn fill="hold" id="12">
                            <p:stCondLst>
                              <p:cond delay="0"/>
                            </p:stCondLst>
                            <p:childTnLst>
                              <p:par>
                                <p:cTn accel="50000" decel="50000" fill="hold" grpId="0" id="13" nodeType="clickEffect" presetClass="path" presetID="0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149 -0.06801 L 0.46163 -0.36179 " pathEditMode="relative" rAng="0" ptsTypes="AA">
                                      <p:cBhvr>
                                        <p:cTn dur="2000" fill="hold" id="14"/>
                                        <p:tgtEl>
                                          <p:spTgt spid="10486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" y="-1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5">
                      <p:stCondLst>
                        <p:cond delay="indefinite"/>
                      </p:stCondLst>
                      <p:childTnLst>
                        <p:par>
                          <p:cTn fill="hold" id="16">
                            <p:stCondLst>
                              <p:cond delay="0"/>
                            </p:stCondLst>
                            <p:childTnLst>
                              <p:par>
                                <p:cTn accel="50000" decel="50000" fill="hold" grpId="0" id="17" nodeType="clickEffect" presetClass="path" presetID="0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875 -0.08744 L 0.47865 -0.10849 " pathEditMode="relative" ptsTypes="AA">
                                      <p:cBhvr>
                                        <p:cTn dur="2000" fill="hold" id="18"/>
                                        <p:tgtEl>
                                          <p:spTgt spid="10486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accel="50000" decel="50000" fill="hold" grpId="0" id="21" nodeType="clickEffect" presetClass="path" presetID="0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802 0.04766 L 0.4191 0.42517 " pathEditMode="relative" ptsTypes="AA">
                                      <p:cBhvr>
                                        <p:cTn dur="2000" fill="hold" id="22"/>
                                        <p:tgtEl>
                                          <p:spTgt spid="10486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3">
                      <p:stCondLst>
                        <p:cond delay="indefinite"/>
                      </p:stCondLst>
                      <p:childTnLst>
                        <p:par>
                          <p:cTn fill="hold" id="24">
                            <p:stCondLst>
                              <p:cond delay="0"/>
                            </p:stCondLst>
                            <p:childTnLst>
                              <p:par>
                                <p:cTn accel="50000" decel="50000" fill="hold" grpId="0" id="25" nodeType="clickEffect" presetClass="path" presetID="0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441 -0.0044 L 0.40851 0.43627 " pathEditMode="relative" rAng="0" ptsTypes="AA">
                                      <p:cBhvr>
                                        <p:cTn dur="2000" fill="hold" id="26"/>
                                        <p:tgtEl>
                                          <p:spTgt spid="10486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2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0" grpId="0"/>
      <p:bldP spid="1048622" grpId="0"/>
      <p:bldP spid="1048623" grpId="0"/>
      <p:bldP spid="1048624" grpId="0"/>
      <p:bldP spid="1048625" grpId="0"/>
      <p:bldP spid="10486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lum/>
          </a:blip>
          <a:srcRect/>
          <a:stretch>
            <a:fillRect l="-6000" r="-6000"/>
          </a:stretch>
        </a:blipFill>
      </p:bgPr>
    </p:bg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Прямоугольник 3"/>
          <p:cNvSpPr/>
          <p:nvPr/>
        </p:nvSpPr>
        <p:spPr>
          <a:xfrm>
            <a:off x="539552" y="3933056"/>
            <a:ext cx="8136904" cy="923330"/>
          </a:xfrm>
          <a:prstGeom prst="rect"/>
        </p:spPr>
        <p:txBody>
          <a:bodyPr wrap="square">
            <a:spAutoFit/>
          </a:bodyPr>
          <a:p>
            <a:pPr lvl="0"/>
            <a:r>
              <a:rPr dirty="0" lang="en-US" smtClean="0"/>
              <a:t>The two types of </a:t>
            </a:r>
            <a:r>
              <a:rPr b="1" dirty="0" lang="en-US" smtClean="0"/>
              <a:t>... </a:t>
            </a:r>
            <a:r>
              <a:rPr dirty="0" lang="en-US" smtClean="0"/>
              <a:t>have both advantages and disadvantages. </a:t>
            </a:r>
          </a:p>
          <a:p>
            <a:pPr lvl="0"/>
            <a:r>
              <a:rPr b="1" dirty="0" lang="en-US" smtClean="0"/>
              <a:t>... </a:t>
            </a:r>
            <a:r>
              <a:rPr dirty="0" lang="en-US" smtClean="0"/>
              <a:t>is good due to the fact that you can </a:t>
            </a:r>
            <a:r>
              <a:rPr b="1" dirty="0" lang="en-US" smtClean="0"/>
              <a:t>... </a:t>
            </a:r>
            <a:r>
              <a:rPr dirty="0" lang="en-US" smtClean="0"/>
              <a:t>but it`s </a:t>
            </a:r>
            <a:r>
              <a:rPr b="1" dirty="0" lang="en-US" smtClean="0"/>
              <a:t>... .</a:t>
            </a:r>
          </a:p>
          <a:p>
            <a:pPr lvl="0"/>
            <a:r>
              <a:rPr dirty="0" lang="en-US" smtClean="0"/>
              <a:t> </a:t>
            </a:r>
            <a:r>
              <a:rPr b="1" dirty="0" lang="en-US" smtClean="0"/>
              <a:t>... </a:t>
            </a:r>
            <a:r>
              <a:rPr dirty="0" lang="en-US" smtClean="0"/>
              <a:t>, on the contrary</a:t>
            </a:r>
            <a:r>
              <a:rPr dirty="0" i="1" lang="en-US" smtClean="0"/>
              <a:t>, </a:t>
            </a:r>
            <a:r>
              <a:rPr dirty="0" lang="en-US" smtClean="0"/>
              <a:t>is </a:t>
            </a:r>
            <a:r>
              <a:rPr b="1" dirty="0" lang="en-US" smtClean="0"/>
              <a:t>... </a:t>
            </a:r>
            <a:r>
              <a:rPr dirty="0" lang="en-US" smtClean="0"/>
              <a:t>,  but you have no chance to </a:t>
            </a:r>
            <a:r>
              <a:rPr b="1" dirty="0" lang="en-US" smtClean="0"/>
              <a:t>...</a:t>
            </a:r>
            <a:endParaRPr dirty="0" lang="ru-RU"/>
          </a:p>
        </p:txBody>
      </p:sp>
      <p:sp>
        <p:nvSpPr>
          <p:cNvPr id="1048629" name="Прямоугольник 4"/>
          <p:cNvSpPr/>
          <p:nvPr/>
        </p:nvSpPr>
        <p:spPr>
          <a:xfrm>
            <a:off x="899592" y="548680"/>
            <a:ext cx="7704856" cy="1477328"/>
          </a:xfrm>
          <a:prstGeom prst="rect"/>
        </p:spPr>
        <p:txBody>
          <a:bodyPr wrap="square">
            <a:spAutoFit/>
          </a:bodyPr>
          <a:p>
            <a:pPr lvl="0"/>
            <a:r>
              <a:rPr dirty="0" lang="en-US" smtClean="0"/>
              <a:t>The two types of </a:t>
            </a:r>
            <a:r>
              <a:rPr b="1" dirty="0" lang="en-US" smtClean="0"/>
              <a:t>shopping </a:t>
            </a:r>
            <a:r>
              <a:rPr dirty="0" lang="en-US" smtClean="0"/>
              <a:t>have both advantages and disadvantages. </a:t>
            </a:r>
          </a:p>
          <a:p>
            <a:pPr lvl="0"/>
            <a:r>
              <a:rPr b="1" dirty="0" lang="en-US" smtClean="0"/>
              <a:t>Shopping in a mall</a:t>
            </a:r>
            <a:r>
              <a:rPr dirty="0" lang="en-US" smtClean="0"/>
              <a:t> is good due to the fact that you can </a:t>
            </a:r>
            <a:r>
              <a:rPr b="1" dirty="0" lang="en-US" smtClean="0"/>
              <a:t>try clothes on</a:t>
            </a:r>
            <a:r>
              <a:rPr dirty="0" lang="en-US" smtClean="0"/>
              <a:t> but it`s </a:t>
            </a:r>
            <a:r>
              <a:rPr b="1" dirty="0" lang="en-US" smtClean="0"/>
              <a:t>tiresome.</a:t>
            </a:r>
          </a:p>
          <a:p>
            <a:pPr lvl="0"/>
            <a:r>
              <a:rPr dirty="0" lang="en-US" smtClean="0"/>
              <a:t> </a:t>
            </a:r>
            <a:r>
              <a:rPr b="1" dirty="0" lang="en-US" smtClean="0"/>
              <a:t>Shopping online</a:t>
            </a:r>
            <a:r>
              <a:rPr dirty="0" lang="en-US" smtClean="0"/>
              <a:t>, on the contrary</a:t>
            </a:r>
            <a:r>
              <a:rPr dirty="0" i="1" lang="en-US" smtClean="0"/>
              <a:t>, </a:t>
            </a:r>
            <a:r>
              <a:rPr dirty="0" lang="en-US" smtClean="0"/>
              <a:t>is </a:t>
            </a:r>
            <a:r>
              <a:rPr b="1" dirty="0" lang="en-US" smtClean="0"/>
              <a:t>relaxing</a:t>
            </a:r>
            <a:r>
              <a:rPr dirty="0" lang="en-US" smtClean="0"/>
              <a:t>, you </a:t>
            </a:r>
            <a:r>
              <a:rPr b="1" dirty="0" lang="en-US" smtClean="0"/>
              <a:t>don`t spend much time on it</a:t>
            </a:r>
            <a:r>
              <a:rPr dirty="0" lang="en-US" smtClean="0"/>
              <a:t>,</a:t>
            </a:r>
          </a:p>
          <a:p>
            <a:pPr lvl="0"/>
            <a:r>
              <a:rPr dirty="0" lang="en-US" smtClean="0"/>
              <a:t> but you have no chance to </a:t>
            </a:r>
            <a:r>
              <a:rPr b="1" dirty="0" lang="en-US" smtClean="0"/>
              <a:t>touch the thing you want to buy.</a:t>
            </a:r>
            <a:r>
              <a:rPr dirty="0" lang="en-US" smtClean="0"/>
              <a:t> </a:t>
            </a:r>
            <a:endParaRPr dirty="0" lang="ru-RU"/>
          </a:p>
        </p:txBody>
      </p:sp>
      <p:sp>
        <p:nvSpPr>
          <p:cNvPr id="1048630" name="Прямоугольник 5"/>
          <p:cNvSpPr/>
          <p:nvPr/>
        </p:nvSpPr>
        <p:spPr>
          <a:xfrm>
            <a:off x="179512" y="2348880"/>
            <a:ext cx="6408712" cy="646331"/>
          </a:xfrm>
          <a:prstGeom prst="rect"/>
        </p:spPr>
        <p:txBody>
          <a:bodyPr wrap="square">
            <a:spAutoFit/>
          </a:bodyPr>
          <a:p>
            <a:r>
              <a:rPr dirty="0" lang="en-US" smtClean="0"/>
              <a:t>• mention the advantages (1–2) of the two birthday parties;</a:t>
            </a:r>
          </a:p>
          <a:p>
            <a:r>
              <a:rPr dirty="0" lang="en-US" smtClean="0"/>
              <a:t>• mention the disadvantages (1–2) of the two birthday parties.</a:t>
            </a:r>
            <a:endParaRPr dirty="0" lang="ru-RU"/>
          </a:p>
        </p:txBody>
      </p:sp>
      <p:pic>
        <p:nvPicPr>
          <p:cNvPr id="2097164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 l="2016" t="30769" r="2557" b="5769"/>
          <a:stretch>
            <a:fillRect/>
          </a:stretch>
        </p:blipFill>
        <p:spPr bwMode="auto">
          <a:xfrm>
            <a:off x="1475656" y="2924944"/>
            <a:ext cx="3672408" cy="1027029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48631" name="TextBox 7"/>
          <p:cNvSpPr txBox="1"/>
          <p:nvPr/>
        </p:nvSpPr>
        <p:spPr>
          <a:xfrm>
            <a:off x="1835696" y="1988840"/>
            <a:ext cx="2572307" cy="461665"/>
          </a:xfrm>
          <a:prstGeom prst="rect"/>
          <a:noFill/>
        </p:spPr>
        <p:txBody>
          <a:bodyPr rtlCol="0" wrap="none">
            <a:spAutoFit/>
          </a:bodyPr>
          <a:p>
            <a:r>
              <a:rPr b="1" dirty="0" sz="2400" lang="en-US" smtClean="0">
                <a:solidFill>
                  <a:srgbClr val="FF0000"/>
                </a:solidFill>
              </a:rPr>
              <a:t>Now, it`s your turn</a:t>
            </a:r>
            <a:endParaRPr b="1" dirty="0" sz="2400" lang="ru-RU">
              <a:solidFill>
                <a:srgbClr val="FF0000"/>
              </a:solidFill>
            </a:endParaRPr>
          </a:p>
        </p:txBody>
      </p:sp>
      <p:sp>
        <p:nvSpPr>
          <p:cNvPr id="1048632" name="TextBox 8"/>
          <p:cNvSpPr txBox="1"/>
          <p:nvPr/>
        </p:nvSpPr>
        <p:spPr>
          <a:xfrm>
            <a:off x="5436096" y="4941168"/>
            <a:ext cx="1934184" cy="461665"/>
          </a:xfrm>
          <a:prstGeom prst="rect"/>
          <a:noFill/>
        </p:spPr>
        <p:txBody>
          <a:bodyPr rtlCol="0" wrap="none">
            <a:spAutoFit/>
          </a:bodyPr>
          <a:p>
            <a:r>
              <a:rPr b="1" dirty="0" sz="2400" lang="en-US" smtClean="0">
                <a:solidFill>
                  <a:srgbClr val="FF0000"/>
                </a:solidFill>
              </a:rPr>
              <a:t>Does it work?</a:t>
            </a:r>
            <a:endParaRPr b="1" dirty="0" sz="2400"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lum/>
          </a:blip>
          <a:srcRect/>
          <a:stretch>
            <a:fillRect l="-6000" r="-6000"/>
          </a:stretch>
        </a:blipFill>
      </p:bgPr>
    </p:bg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TextBox 5"/>
          <p:cNvSpPr txBox="1"/>
          <p:nvPr/>
        </p:nvSpPr>
        <p:spPr>
          <a:xfrm>
            <a:off x="467544" y="4077072"/>
            <a:ext cx="7208127" cy="369332"/>
          </a:xfrm>
          <a:prstGeom prst="rect"/>
          <a:noFill/>
        </p:spPr>
        <p:txBody>
          <a:bodyPr rtlCol="0" wrap="none">
            <a:spAutoFit/>
          </a:bodyPr>
          <a:p>
            <a:r>
              <a:rPr dirty="0" lang="en-US" smtClean="0"/>
              <a:t>4. Personally, I prefer celebrating birthdays alone because I`m  an introvert.</a:t>
            </a:r>
            <a:endParaRPr dirty="0" lang="ru-RU"/>
          </a:p>
        </p:txBody>
      </p:sp>
      <p:sp>
        <p:nvSpPr>
          <p:cNvPr id="1048634" name="TextBox 6"/>
          <p:cNvSpPr txBox="1"/>
          <p:nvPr/>
        </p:nvSpPr>
        <p:spPr>
          <a:xfrm>
            <a:off x="2123728" y="3284984"/>
            <a:ext cx="5168274" cy="646331"/>
          </a:xfrm>
          <a:prstGeom prst="rect"/>
          <a:noFill/>
        </p:spPr>
        <p:txBody>
          <a:bodyPr rtlCol="0" wrap="none">
            <a:spAutoFit/>
          </a:bodyPr>
          <a:p>
            <a:r>
              <a:rPr dirty="0" lang="en-US" smtClean="0"/>
              <a:t>3. As for me, I`d like to have a big birthday party </a:t>
            </a:r>
          </a:p>
          <a:p>
            <a:r>
              <a:rPr dirty="0" lang="en-US" smtClean="0"/>
              <a:t>as I love being surrounded by close and dear people. </a:t>
            </a:r>
            <a:endParaRPr dirty="0" lang="ru-RU"/>
          </a:p>
        </p:txBody>
      </p:sp>
      <p:sp>
        <p:nvSpPr>
          <p:cNvPr id="1048635" name="TextBox 7"/>
          <p:cNvSpPr txBox="1"/>
          <p:nvPr/>
        </p:nvSpPr>
        <p:spPr>
          <a:xfrm>
            <a:off x="2843808" y="1772816"/>
            <a:ext cx="5721503" cy="369332"/>
          </a:xfrm>
          <a:prstGeom prst="rect"/>
          <a:noFill/>
        </p:spPr>
        <p:txBody>
          <a:bodyPr rtlCol="0" wrap="none">
            <a:spAutoFit/>
          </a:bodyPr>
          <a:p>
            <a:r>
              <a:rPr dirty="0" lang="en-US" smtClean="0"/>
              <a:t>1. Talking about me, I don`t like having big birthday parties.</a:t>
            </a:r>
            <a:endParaRPr dirty="0" lang="ru-RU"/>
          </a:p>
        </p:txBody>
      </p:sp>
      <p:sp>
        <p:nvSpPr>
          <p:cNvPr id="1048636" name="TextBox 9"/>
          <p:cNvSpPr txBox="1"/>
          <p:nvPr/>
        </p:nvSpPr>
        <p:spPr>
          <a:xfrm>
            <a:off x="611560" y="2564904"/>
            <a:ext cx="5100627" cy="646331"/>
          </a:xfrm>
          <a:prstGeom prst="rect"/>
          <a:noFill/>
        </p:spPr>
        <p:txBody>
          <a:bodyPr rtlCol="0" wrap="none">
            <a:spAutoFit/>
          </a:bodyPr>
          <a:p>
            <a:r>
              <a:rPr dirty="0" lang="en-US" smtClean="0"/>
              <a:t>2. Personally, I enjoy having big birthday parties </a:t>
            </a:r>
          </a:p>
          <a:p>
            <a:r>
              <a:rPr dirty="0" lang="en-US" smtClean="0"/>
              <a:t>since I appreciate my relatives and friends` attention</a:t>
            </a:r>
            <a:endParaRPr dirty="0" lang="ru-RU"/>
          </a:p>
        </p:txBody>
      </p:sp>
      <p:sp>
        <p:nvSpPr>
          <p:cNvPr id="1048637" name="Прямоугольник 10"/>
          <p:cNvSpPr/>
          <p:nvPr/>
        </p:nvSpPr>
        <p:spPr>
          <a:xfrm>
            <a:off x="539552" y="692696"/>
            <a:ext cx="4572000" cy="923330"/>
          </a:xfrm>
          <a:prstGeom prst="rect"/>
        </p:spPr>
        <p:txBody>
          <a:bodyPr>
            <a:spAutoFit/>
          </a:bodyPr>
          <a:p>
            <a:r>
              <a:rPr dirty="0" lang="en-US" smtClean="0"/>
              <a:t>• express your opinion on the subject of the project – whether you like having big birthday parties and why</a:t>
            </a:r>
            <a:endParaRPr dirty="0" lang="ru-RU"/>
          </a:p>
        </p:txBody>
      </p:sp>
      <p:sp>
        <p:nvSpPr>
          <p:cNvPr id="1048638" name="TextBox 11"/>
          <p:cNvSpPr txBox="1"/>
          <p:nvPr/>
        </p:nvSpPr>
        <p:spPr>
          <a:xfrm>
            <a:off x="5508104" y="980728"/>
            <a:ext cx="3104248" cy="523220"/>
          </a:xfrm>
          <a:prstGeom prst="rect"/>
          <a:noFill/>
        </p:spPr>
        <p:txBody>
          <a:bodyPr rtlCol="0" wrap="none">
            <a:spAutoFit/>
          </a:bodyPr>
          <a:p>
            <a:r>
              <a:rPr b="1" dirty="0" sz="2800" lang="en-US" smtClean="0">
                <a:solidFill>
                  <a:srgbClr val="FF0000"/>
                </a:solidFill>
              </a:rPr>
              <a:t>Trying to mislead ...</a:t>
            </a:r>
            <a:endParaRPr b="1" dirty="0" sz="2800" lang="ru-RU">
              <a:solidFill>
                <a:srgbClr val="FF0000"/>
              </a:solidFill>
            </a:endParaRPr>
          </a:p>
        </p:txBody>
      </p:sp>
      <p:sp>
        <p:nvSpPr>
          <p:cNvPr id="1048639" name="TextBox 12"/>
          <p:cNvSpPr txBox="1"/>
          <p:nvPr/>
        </p:nvSpPr>
        <p:spPr>
          <a:xfrm>
            <a:off x="1331640" y="4653136"/>
            <a:ext cx="7051739" cy="369332"/>
          </a:xfrm>
          <a:prstGeom prst="rect"/>
          <a:noFill/>
        </p:spPr>
        <p:txBody>
          <a:bodyPr rtlCol="0" wrap="none">
            <a:spAutoFit/>
          </a:bodyPr>
          <a:p>
            <a:r>
              <a:rPr dirty="0" lang="en-US" smtClean="0"/>
              <a:t>5. As for me, I don`t like to have big birthday parties as I can`t stand noise.</a:t>
            </a:r>
            <a:endParaRPr dirty="0" lang="ru-RU"/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mph" presetID="3" presetSubtype="2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dur="2000" fill="hold" id="6"/>
                                        <p:tgtEl>
                                          <p:spTgt spid="10486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8C6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">
                      <p:stCondLst>
                        <p:cond delay="indefinite"/>
                      </p:stCondLst>
                      <p:childTnLst>
                        <p:par>
                          <p:cTn fill="hold" id="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9" nodeType="clickEffect" presetClass="emph" presetID="3" presetSubtype="2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dur="2000" fill="hold" id="10"/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8C6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36" grpId="0"/>
      <p:bldP spid="104863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 dpi="0">
          <a:blip xmlns:r="http://schemas.openxmlformats.org/officeDocument/2006/relationships" r:embed="rId1" cstate="print">
            <a:lum/>
          </a:blip>
          <a:srcRect/>
          <a:stretch>
            <a:fillRect t="-25000" b="-25000"/>
          </a:stretch>
        </a:blipFill>
      </p:bgPr>
    </p:bg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TextBox 3"/>
          <p:cNvSpPr txBox="1"/>
          <p:nvPr/>
        </p:nvSpPr>
        <p:spPr>
          <a:xfrm>
            <a:off x="1259632" y="1052736"/>
            <a:ext cx="5470921" cy="2308324"/>
          </a:xfrm>
          <a:prstGeom prst="rect"/>
          <a:noFill/>
        </p:spPr>
        <p:txBody>
          <a:bodyPr rtlCol="0" wrap="none">
            <a:spAutoFit/>
          </a:bodyPr>
          <a:p>
            <a:pPr algn="ctr"/>
            <a:r>
              <a:rPr b="1" dirty="0" sz="3600" i="1" lang="en-US" smtClean="0">
                <a:solidFill>
                  <a:srgbClr val="002060"/>
                </a:solidFill>
              </a:rPr>
              <a:t>I appreciate your attention!</a:t>
            </a:r>
          </a:p>
          <a:p>
            <a:pPr algn="ctr"/>
            <a:r>
              <a:rPr b="1" dirty="0" sz="3600" i="1" lang="en-US" smtClean="0">
                <a:solidFill>
                  <a:srgbClr val="002060"/>
                </a:solidFill>
              </a:rPr>
              <a:t>Hope, it has been helpful...</a:t>
            </a:r>
          </a:p>
          <a:p>
            <a:pPr algn="ctr"/>
            <a:r>
              <a:rPr b="1" dirty="0" sz="3600" i="1" lang="en-US" smtClean="0">
                <a:solidFill>
                  <a:srgbClr val="002060"/>
                </a:solidFill>
              </a:rPr>
              <a:t>Teach from the heart!</a:t>
            </a:r>
          </a:p>
          <a:p>
            <a:pPr algn="ctr"/>
            <a:r>
              <a:rPr b="1" dirty="0" sz="3600" i="1" lang="en-US" smtClean="0">
                <a:solidFill>
                  <a:srgbClr val="002060"/>
                </a:solidFill>
              </a:rPr>
              <a:t>Have a good day!</a:t>
            </a:r>
            <a:endParaRPr b="1" dirty="0" sz="3600" i="1" lang="ru-RU">
              <a:solidFill>
                <a:srgbClr val="002060"/>
              </a:solidFill>
            </a:endParaRPr>
          </a:p>
        </p:txBody>
      </p:sp>
      <p:sp>
        <p:nvSpPr>
          <p:cNvPr id="1048641" name="Сердце 4"/>
          <p:cNvSpPr/>
          <p:nvPr/>
        </p:nvSpPr>
        <p:spPr>
          <a:xfrm>
            <a:off x="1331640" y="3717032"/>
            <a:ext cx="1728192" cy="1440160"/>
          </a:xfrm>
          <a:prstGeom prst="heart"/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</p:spTree>
  </p:cSld>
  <p:clrMapOvr>
    <a:masterClrMapping/>
  </p:clrMapOvr>
  <p:timing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Слайд 1</dc:title>
  <dc:creator>user</dc:creator>
  <cp:lastModifiedBy>user</cp:lastModifiedBy>
  <dcterms:created xsi:type="dcterms:W3CDTF">2022-10-28T14:46:48Z</dcterms:created>
  <dcterms:modified xsi:type="dcterms:W3CDTF">2023-02-12T09:58:31Z</dcterms:modified>
</cp:coreProperties>
</file>