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57" r:id="rId3"/>
    <p:sldId id="258" r:id="rId4"/>
    <p:sldId id="260" r:id="rId5"/>
    <p:sldId id="261" r:id="rId6"/>
    <p:sldId id="270" r:id="rId7"/>
    <p:sldId id="265" r:id="rId8"/>
    <p:sldId id="271" r:id="rId9"/>
    <p:sldId id="266" r:id="rId10"/>
    <p:sldId id="267" r:id="rId11"/>
    <p:sldId id="268"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007434"/>
    <a:srgbClr val="FED2FB"/>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09.11.2021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youtu.be/4zEUgTAoXuI"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26196"/>
          </a:xfrm>
        </p:spPr>
        <p:txBody>
          <a:bodyPr>
            <a:normAutofit/>
          </a:bodyPr>
          <a:lstStyle/>
          <a:p>
            <a:pPr algn="r"/>
            <a:r>
              <a:rPr lang="en-US" sz="8000" b="1" dirty="0" smtClean="0">
                <a:solidFill>
                  <a:srgbClr val="C00000"/>
                </a:solidFill>
                <a:latin typeface="Times New Roman" pitchFamily="18" charset="0"/>
                <a:cs typeface="Times New Roman" pitchFamily="18" charset="0"/>
              </a:rPr>
              <a:t>FREE TIME</a:t>
            </a:r>
            <a:r>
              <a:rPr lang="en-US" sz="6000" b="1" dirty="0" smtClean="0">
                <a:solidFill>
                  <a:srgbClr val="C00000"/>
                </a:solidFill>
                <a:latin typeface="Times New Roman" pitchFamily="18" charset="0"/>
                <a:cs typeface="Times New Roman" pitchFamily="18" charset="0"/>
              </a:rPr>
              <a:t/>
            </a:r>
            <a:br>
              <a:rPr lang="en-US" sz="6000" b="1" dirty="0" smtClean="0">
                <a:solidFill>
                  <a:srgbClr val="C00000"/>
                </a:solidFill>
                <a:latin typeface="Times New Roman" pitchFamily="18" charset="0"/>
                <a:cs typeface="Times New Roman" pitchFamily="18" charset="0"/>
              </a:rPr>
            </a:br>
            <a:r>
              <a:rPr lang="en-US" sz="6000" b="1" dirty="0" smtClean="0">
                <a:solidFill>
                  <a:srgbClr val="C00000"/>
                </a:solidFill>
                <a:latin typeface="Times New Roman" pitchFamily="18" charset="0"/>
                <a:cs typeface="Times New Roman" pitchFamily="18" charset="0"/>
              </a:rPr>
              <a:t/>
            </a:r>
            <a:br>
              <a:rPr lang="en-US" sz="6000" b="1" dirty="0" smtClean="0">
                <a:solidFill>
                  <a:srgbClr val="C00000"/>
                </a:solidFill>
                <a:latin typeface="Times New Roman" pitchFamily="18" charset="0"/>
                <a:cs typeface="Times New Roman" pitchFamily="18" charset="0"/>
              </a:rPr>
            </a:br>
            <a:r>
              <a:rPr lang="en-US" sz="6000" b="1" dirty="0" smtClean="0">
                <a:solidFill>
                  <a:srgbClr val="C00000"/>
                </a:solidFill>
                <a:latin typeface="Times New Roman" pitchFamily="18" charset="0"/>
                <a:cs typeface="Times New Roman" pitchFamily="18" charset="0"/>
              </a:rPr>
              <a:t/>
            </a:r>
            <a:br>
              <a:rPr lang="en-US" sz="6000" b="1" dirty="0" smtClean="0">
                <a:solidFill>
                  <a:srgbClr val="C00000"/>
                </a:solidFill>
                <a:latin typeface="Times New Roman" pitchFamily="18" charset="0"/>
                <a:cs typeface="Times New Roman" pitchFamily="18" charset="0"/>
              </a:rPr>
            </a:br>
            <a:r>
              <a:rPr lang="ru-RU" sz="3600" b="1" dirty="0" smtClean="0">
                <a:solidFill>
                  <a:srgbClr val="002060"/>
                </a:solidFill>
                <a:latin typeface="Times New Roman" pitchFamily="18" charset="0"/>
                <a:cs typeface="Times New Roman" pitchFamily="18" charset="0"/>
              </a:rPr>
              <a:t>ГБОУ СОШ 473</a:t>
            </a:r>
            <a:br>
              <a:rPr lang="ru-RU" sz="3600" b="1" dirty="0" smtClean="0">
                <a:solidFill>
                  <a:srgbClr val="002060"/>
                </a:solidFill>
                <a:latin typeface="Times New Roman" pitchFamily="18" charset="0"/>
                <a:cs typeface="Times New Roman" pitchFamily="18" charset="0"/>
              </a:rPr>
            </a:br>
            <a:r>
              <a:rPr lang="ru-RU" sz="3600" b="1" dirty="0" smtClean="0">
                <a:solidFill>
                  <a:srgbClr val="002060"/>
                </a:solidFill>
                <a:latin typeface="Times New Roman" pitchFamily="18" charset="0"/>
                <a:cs typeface="Times New Roman" pitchFamily="18" charset="0"/>
              </a:rPr>
              <a:t>Калининского района</a:t>
            </a:r>
            <a:br>
              <a:rPr lang="ru-RU" sz="3600" b="1" dirty="0" smtClean="0">
                <a:solidFill>
                  <a:srgbClr val="002060"/>
                </a:solidFill>
                <a:latin typeface="Times New Roman" pitchFamily="18" charset="0"/>
                <a:cs typeface="Times New Roman" pitchFamily="18" charset="0"/>
              </a:rPr>
            </a:br>
            <a:r>
              <a:rPr lang="ru-RU" sz="3600" b="1" dirty="0" smtClean="0">
                <a:solidFill>
                  <a:srgbClr val="002060"/>
                </a:solidFill>
                <a:latin typeface="Times New Roman" pitchFamily="18" charset="0"/>
                <a:cs typeface="Times New Roman" pitchFamily="18" charset="0"/>
              </a:rPr>
              <a:t>Санкт-Петербурга</a:t>
            </a:r>
            <a:br>
              <a:rPr lang="ru-RU" sz="3600" b="1" dirty="0" smtClean="0">
                <a:solidFill>
                  <a:srgbClr val="002060"/>
                </a:solidFill>
                <a:latin typeface="Times New Roman" pitchFamily="18" charset="0"/>
                <a:cs typeface="Times New Roman" pitchFamily="18" charset="0"/>
              </a:rPr>
            </a:br>
            <a:r>
              <a:rPr lang="ru-RU" sz="3600" b="1" dirty="0" smtClean="0">
                <a:solidFill>
                  <a:srgbClr val="002060"/>
                </a:solidFill>
                <a:latin typeface="Times New Roman" pitchFamily="18" charset="0"/>
                <a:cs typeface="Times New Roman" pitchFamily="18" charset="0"/>
              </a:rPr>
              <a:t>Мироненко В.В.</a:t>
            </a:r>
            <a:endParaRPr lang="ru-RU" sz="3600" b="1" dirty="0">
              <a:solidFill>
                <a:srgbClr val="00206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457200" y="214290"/>
            <a:ext cx="8229600" cy="60348"/>
          </a:xfrm>
        </p:spPr>
        <p:txBody>
          <a:bodyPr>
            <a:normAutofit fontScale="90000"/>
          </a:bodyPr>
          <a:lstStyle/>
          <a:p>
            <a:pPr algn="r"/>
            <a:endParaRPr lang="ru-RU" b="1" i="1" dirty="0">
              <a:solidFill>
                <a:schemeClr val="accent1"/>
              </a:solidFill>
            </a:endParaRPr>
          </a:p>
        </p:txBody>
      </p:sp>
      <p:pic>
        <p:nvPicPr>
          <p:cNvPr id="3074" name="Picture 2"/>
          <p:cNvPicPr>
            <a:picLocks noGrp="1" noChangeAspect="1" noChangeArrowheads="1"/>
          </p:cNvPicPr>
          <p:nvPr>
            <p:ph idx="1"/>
          </p:nvPr>
        </p:nvPicPr>
        <p:blipFill>
          <a:blip r:embed="rId2"/>
          <a:srcRect/>
          <a:stretch>
            <a:fillRect/>
          </a:stretch>
        </p:blipFill>
        <p:spPr bwMode="auto">
          <a:xfrm>
            <a:off x="548922" y="142852"/>
            <a:ext cx="8046156" cy="5983311"/>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txBody>
          <a:bodyPr>
            <a:normAutofit/>
          </a:bodyPr>
          <a:lstStyle/>
          <a:p>
            <a:pPr algn="l"/>
            <a:r>
              <a:rPr lang="en-US" b="1" dirty="0" smtClean="0">
                <a:solidFill>
                  <a:srgbClr val="0070C0"/>
                </a:solidFill>
                <a:latin typeface="Times New Roman" pitchFamily="18" charset="0"/>
                <a:cs typeface="Times New Roman" pitchFamily="18" charset="0"/>
              </a:rPr>
              <a:t>-    </a:t>
            </a:r>
            <a:r>
              <a:rPr lang="en-US" b="1" dirty="0" smtClean="0">
                <a:solidFill>
                  <a:schemeClr val="tx2"/>
                </a:solidFill>
                <a:latin typeface="Times New Roman" pitchFamily="18" charset="0"/>
                <a:cs typeface="Times New Roman" pitchFamily="18" charset="0"/>
              </a:rPr>
              <a:t>What are Emma’s hobbies?</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What do you do in your free time?</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(Ask and answer in pairs)</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Are Emma’s hobbies similar or    </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different to yours? </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a:t>
            </a:r>
            <a:r>
              <a:rPr lang="en-US" sz="2800" b="1" dirty="0" smtClean="0">
                <a:solidFill>
                  <a:schemeClr val="tx2"/>
                </a:solidFill>
                <a:latin typeface="Times New Roman" pitchFamily="18" charset="0"/>
                <a:cs typeface="Times New Roman" pitchFamily="18" charset="0"/>
              </a:rPr>
              <a:t>Similar </a:t>
            </a:r>
            <a:r>
              <a:rPr lang="ru-RU" sz="2800" b="1" dirty="0" smtClean="0">
                <a:solidFill>
                  <a:schemeClr val="tx2"/>
                </a:solidFill>
                <a:latin typeface="Times New Roman" pitchFamily="18" charset="0"/>
                <a:cs typeface="Times New Roman" pitchFamily="18" charset="0"/>
              </a:rPr>
              <a:t>- похожие</a:t>
            </a:r>
            <a:br>
              <a:rPr lang="ru-RU" sz="2800" b="1" dirty="0" smtClean="0">
                <a:solidFill>
                  <a:schemeClr val="tx2"/>
                </a:solidFill>
                <a:latin typeface="Times New Roman" pitchFamily="18" charset="0"/>
                <a:cs typeface="Times New Roman" pitchFamily="18" charset="0"/>
              </a:rPr>
            </a:br>
            <a:r>
              <a:rPr lang="ru-RU" sz="2800" b="1" dirty="0" smtClean="0">
                <a:solidFill>
                  <a:schemeClr val="tx2"/>
                </a:solidFill>
                <a:latin typeface="Times New Roman" pitchFamily="18" charset="0"/>
                <a:cs typeface="Times New Roman" pitchFamily="18" charset="0"/>
              </a:rPr>
              <a:t>      </a:t>
            </a:r>
            <a:r>
              <a:rPr lang="en-US" sz="2800" b="1" dirty="0" smtClean="0">
                <a:solidFill>
                  <a:schemeClr val="tx2"/>
                </a:solidFill>
                <a:latin typeface="Times New Roman" pitchFamily="18" charset="0"/>
                <a:cs typeface="Times New Roman" pitchFamily="18" charset="0"/>
              </a:rPr>
              <a:t>different - </a:t>
            </a:r>
            <a:r>
              <a:rPr lang="ru-RU" sz="2800" b="1" dirty="0" smtClean="0">
                <a:solidFill>
                  <a:schemeClr val="tx2"/>
                </a:solidFill>
                <a:latin typeface="Times New Roman" pitchFamily="18" charset="0"/>
                <a:cs typeface="Times New Roman" pitchFamily="18" charset="0"/>
              </a:rPr>
              <a:t>разные</a:t>
            </a:r>
            <a:r>
              <a:rPr lang="en-US" b="1" dirty="0" smtClean="0">
                <a:solidFill>
                  <a:schemeClr val="tx2"/>
                </a:solidFill>
                <a:latin typeface="Times New Roman" pitchFamily="18" charset="0"/>
                <a:cs typeface="Times New Roman" pitchFamily="18" charset="0"/>
              </a:rPr>
              <a:t/>
            </a:r>
            <a:br>
              <a:rPr lang="en-US" b="1" dirty="0" smtClean="0">
                <a:solidFill>
                  <a:schemeClr val="tx2"/>
                </a:solidFill>
                <a:latin typeface="Times New Roman" pitchFamily="18" charset="0"/>
                <a:cs typeface="Times New Roman" pitchFamily="18" charset="0"/>
              </a:rPr>
            </a:br>
            <a:r>
              <a:rPr lang="en-US" b="1" dirty="0" smtClean="0">
                <a:solidFill>
                  <a:schemeClr val="tx2"/>
                </a:solidFill>
                <a:latin typeface="Times New Roman" pitchFamily="18" charset="0"/>
                <a:cs typeface="Times New Roman" pitchFamily="18" charset="0"/>
              </a:rPr>
              <a:t>     </a:t>
            </a:r>
            <a:endParaRPr lang="ru-RU" b="1" dirty="0">
              <a:solidFill>
                <a:schemeClr val="tx2"/>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smtClean="0">
                <a:solidFill>
                  <a:srgbClr val="FF0000"/>
                </a:solidFill>
                <a:latin typeface="Times New Roman" pitchFamily="18" charset="0"/>
                <a:cs typeface="Times New Roman" pitchFamily="18" charset="0"/>
              </a:rPr>
              <a:t>Do you know </a:t>
            </a:r>
            <a:r>
              <a:rPr lang="ru-RU" b="1" dirty="0" smtClean="0">
                <a:solidFill>
                  <a:srgbClr val="FF0000"/>
                </a:solidFill>
                <a:latin typeface="Times New Roman" pitchFamily="18" charset="0"/>
                <a:cs typeface="Times New Roman" pitchFamily="18" charset="0"/>
              </a:rPr>
              <a:t/>
            </a:r>
            <a:br>
              <a:rPr lang="ru-RU" b="1" dirty="0" smtClean="0">
                <a:solidFill>
                  <a:srgbClr val="FF0000"/>
                </a:solidFill>
                <a:latin typeface="Times New Roman" pitchFamily="18" charset="0"/>
                <a:cs typeface="Times New Roman" pitchFamily="18" charset="0"/>
              </a:rPr>
            </a:br>
            <a:r>
              <a:rPr lang="en-US" b="1" dirty="0" smtClean="0">
                <a:solidFill>
                  <a:srgbClr val="FF0000"/>
                </a:solidFill>
                <a:latin typeface="Times New Roman" pitchFamily="18" charset="0"/>
                <a:cs typeface="Times New Roman" pitchFamily="18" charset="0"/>
              </a:rPr>
              <a:t>what the most  popular activity is? Let’s find it together. </a:t>
            </a:r>
            <a:endParaRPr lang="ru-RU" b="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714488"/>
            <a:ext cx="8472518" cy="4929222"/>
          </a:xfrm>
        </p:spPr>
        <p:txBody>
          <a:bodyPr/>
          <a:lstStyle/>
          <a:p>
            <a:pPr>
              <a:buNone/>
            </a:pPr>
            <a:r>
              <a:rPr lang="en-US" dirty="0" smtClean="0">
                <a:latin typeface="Times New Roman" pitchFamily="18" charset="0"/>
                <a:cs typeface="Times New Roman" pitchFamily="18" charset="0"/>
              </a:rPr>
              <a:t>Answer the questions . </a:t>
            </a:r>
          </a:p>
          <a:p>
            <a:pPr>
              <a:buNone/>
            </a:pPr>
            <a:r>
              <a:rPr lang="en-US" i="1" dirty="0" smtClean="0">
                <a:latin typeface="Times New Roman" pitchFamily="18" charset="0"/>
                <a:cs typeface="Times New Roman" pitchFamily="18" charset="0"/>
              </a:rPr>
              <a:t>1. </a:t>
            </a:r>
            <a:r>
              <a:rPr lang="en-US" dirty="0" smtClean="0">
                <a:latin typeface="Times New Roman" pitchFamily="18" charset="0"/>
                <a:cs typeface="Times New Roman" pitchFamily="18" charset="0"/>
              </a:rPr>
              <a:t> What do you do at the weekend?</a:t>
            </a:r>
            <a:endParaRPr lang="ru-RU" dirty="0" smtClean="0">
              <a:latin typeface="Times New Roman" pitchFamily="18" charset="0"/>
              <a:cs typeface="Times New Roman" pitchFamily="18" charset="0"/>
            </a:endParaRPr>
          </a:p>
          <a:p>
            <a:pPr>
              <a:buNone/>
            </a:pPr>
            <a:r>
              <a:rPr lang="en-US" i="1" dirty="0" smtClean="0">
                <a:solidFill>
                  <a:srgbClr val="0070C0"/>
                </a:solidFill>
                <a:latin typeface="Times New Roman" pitchFamily="18" charset="0"/>
                <a:cs typeface="Times New Roman" pitchFamily="18" charset="0"/>
              </a:rPr>
              <a:t>At the weekend I </a:t>
            </a:r>
            <a:r>
              <a:rPr lang="en-US" i="1" u="sng" dirty="0" smtClean="0">
                <a:solidFill>
                  <a:srgbClr val="0070C0"/>
                </a:solidFill>
                <a:latin typeface="Times New Roman" pitchFamily="18" charset="0"/>
                <a:cs typeface="Times New Roman" pitchFamily="18" charset="0"/>
              </a:rPr>
              <a:t>play football</a:t>
            </a:r>
            <a:r>
              <a:rPr lang="ru-RU" u="sng" dirty="0" smtClean="0">
                <a:solidFill>
                  <a:srgbClr val="0070C0"/>
                </a:solidFill>
                <a:latin typeface="Times New Roman" pitchFamily="18" charset="0"/>
                <a:cs typeface="Times New Roman" pitchFamily="18" charset="0"/>
              </a:rPr>
              <a:t> </a:t>
            </a:r>
            <a:r>
              <a:rPr lang="en-US" u="sng" dirty="0" smtClean="0">
                <a:solidFill>
                  <a:srgbClr val="0070C0"/>
                </a:solidFill>
                <a:latin typeface="Times New Roman" pitchFamily="18" charset="0"/>
                <a:cs typeface="Times New Roman" pitchFamily="18" charset="0"/>
              </a:rPr>
              <a:t>.</a:t>
            </a:r>
            <a:r>
              <a:rPr lang="ru-RU" u="sng" dirty="0" smtClean="0">
                <a:solidFill>
                  <a:srgbClr val="0070C0"/>
                </a:solidFill>
                <a:latin typeface="Times New Roman" pitchFamily="18" charset="0"/>
                <a:cs typeface="Times New Roman" pitchFamily="18" charset="0"/>
              </a:rPr>
              <a:t> </a:t>
            </a:r>
          </a:p>
          <a:p>
            <a:pPr>
              <a:buNone/>
            </a:pPr>
            <a:r>
              <a:rPr lang="en-US" dirty="0" smtClean="0">
                <a:latin typeface="Times New Roman" pitchFamily="18" charset="0"/>
                <a:cs typeface="Times New Roman" pitchFamily="18" charset="0"/>
              </a:rPr>
              <a:t> 2. What don’t you do at the weekend?</a:t>
            </a:r>
          </a:p>
          <a:p>
            <a:pPr>
              <a:buNone/>
            </a:pPr>
            <a:r>
              <a:rPr lang="en-US" i="1" dirty="0" smtClean="0">
                <a:solidFill>
                  <a:srgbClr val="0070C0"/>
                </a:solidFill>
                <a:latin typeface="Times New Roman" pitchFamily="18" charset="0"/>
                <a:cs typeface="Times New Roman" pitchFamily="18" charset="0"/>
              </a:rPr>
              <a:t>At the weekend I </a:t>
            </a:r>
            <a:r>
              <a:rPr lang="en-US" i="1" u="sng" dirty="0" smtClean="0">
                <a:solidFill>
                  <a:srgbClr val="0070C0"/>
                </a:solidFill>
                <a:latin typeface="Times New Roman" pitchFamily="18" charset="0"/>
                <a:cs typeface="Times New Roman" pitchFamily="18" charset="0"/>
              </a:rPr>
              <a:t>don’t go shopping.</a:t>
            </a:r>
          </a:p>
          <a:p>
            <a:pPr>
              <a:buNone/>
            </a:pPr>
            <a:r>
              <a:rPr lang="en-US" i="1" dirty="0" smtClean="0">
                <a:latin typeface="Times New Roman" pitchFamily="18" charset="0"/>
                <a:cs typeface="Times New Roman" pitchFamily="18" charset="0"/>
              </a:rPr>
              <a:t>3. W</a:t>
            </a:r>
            <a:r>
              <a:rPr lang="en-US" dirty="0" smtClean="0">
                <a:latin typeface="Times New Roman" pitchFamily="18" charset="0"/>
                <a:cs typeface="Times New Roman" pitchFamily="18" charset="0"/>
              </a:rPr>
              <a:t>hat do you usually </a:t>
            </a:r>
            <a:r>
              <a:rPr lang="en-US" u="sng" dirty="0" smtClean="0">
                <a:latin typeface="Times New Roman" pitchFamily="18" charset="0"/>
                <a:cs typeface="Times New Roman" pitchFamily="18" charset="0"/>
              </a:rPr>
              <a:t>like</a:t>
            </a:r>
            <a:r>
              <a:rPr lang="en-US" dirty="0" smtClean="0">
                <a:latin typeface="Times New Roman" pitchFamily="18" charset="0"/>
                <a:cs typeface="Times New Roman" pitchFamily="18" charset="0"/>
              </a:rPr>
              <a:t> doing at the weekend?</a:t>
            </a:r>
          </a:p>
          <a:p>
            <a:pPr>
              <a:buNone/>
            </a:pPr>
            <a:r>
              <a:rPr lang="en-US" i="1" dirty="0" smtClean="0">
                <a:solidFill>
                  <a:srgbClr val="0070C0"/>
                </a:solidFill>
                <a:latin typeface="Times New Roman" pitchFamily="18" charset="0"/>
                <a:cs typeface="Times New Roman" pitchFamily="18" charset="0"/>
              </a:rPr>
              <a:t>At the weekend I usually like watching TV.</a:t>
            </a:r>
          </a:p>
          <a:p>
            <a:pPr>
              <a:buNone/>
            </a:pPr>
            <a:endParaRPr lang="ru-RU" dirty="0" smtClean="0">
              <a:latin typeface="Times New Roman" pitchFamily="18" charset="0"/>
              <a:cs typeface="Times New Roman" pitchFamily="18" charset="0"/>
            </a:endParaRPr>
          </a:p>
          <a:p>
            <a:pPr>
              <a:buNone/>
            </a:pPr>
            <a:endParaRPr lang="ru-RU" dirty="0" smtClean="0">
              <a:solidFill>
                <a:srgbClr val="0070C0"/>
              </a:solidFill>
            </a:endParaRPr>
          </a:p>
          <a:p>
            <a:pPr>
              <a:buNone/>
            </a:pPr>
            <a:endParaRPr lang="ru-RU" dirty="0" smtClean="0"/>
          </a:p>
          <a:p>
            <a:pPr>
              <a:buNone/>
            </a:pPr>
            <a:endParaRPr lang="ru-RU"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6429396"/>
          </a:xfrm>
        </p:spPr>
        <p:txBody>
          <a:bodyPr/>
          <a:lstStyle/>
          <a:p>
            <a:r>
              <a:rPr lang="ru-RU" u="sng" dirty="0" smtClean="0">
                <a:hlinkClick r:id="rId2"/>
              </a:rPr>
              <a:t/>
            </a:r>
            <a:br>
              <a:rPr lang="ru-RU" u="sng" dirty="0" smtClean="0">
                <a:hlinkClick r:id="rId2"/>
              </a:rPr>
            </a:br>
            <a:r>
              <a:rPr lang="ru-RU" u="sng" dirty="0" smtClean="0">
                <a:hlinkClick r:id="rId2"/>
              </a:rPr>
              <a:t/>
            </a:r>
            <a:br>
              <a:rPr lang="ru-RU" u="sng" dirty="0" smtClean="0">
                <a:hlinkClick r:id="rId2"/>
              </a:rPr>
            </a:br>
            <a:r>
              <a:rPr lang="ru-RU" u="sng" dirty="0" smtClean="0">
                <a:hlinkClick r:id="rId2"/>
              </a:rPr>
              <a:t/>
            </a:r>
            <a:br>
              <a:rPr lang="ru-RU" u="sng" dirty="0" smtClean="0">
                <a:hlinkClick r:id="rId2"/>
              </a:rPr>
            </a:br>
            <a:r>
              <a:rPr lang="ru-RU" u="sng" dirty="0" smtClean="0">
                <a:hlinkClick r:id="rId2"/>
              </a:rPr>
              <a:t/>
            </a:r>
            <a:br>
              <a:rPr lang="ru-RU" u="sng" dirty="0" smtClean="0">
                <a:hlinkClick r:id="rId2"/>
              </a:rPr>
            </a:br>
            <a:r>
              <a:rPr lang="ru-RU" u="sng" dirty="0" smtClean="0">
                <a:hlinkClick r:id="rId2"/>
              </a:rPr>
              <a:t/>
            </a:r>
            <a:br>
              <a:rPr lang="ru-RU" u="sng" dirty="0" smtClean="0">
                <a:hlinkClick r:id="rId2"/>
              </a:rPr>
            </a:br>
            <a:r>
              <a:rPr lang="ru-RU" u="sng" dirty="0" smtClean="0">
                <a:hlinkClick r:id="rId2"/>
              </a:rPr>
              <a:t/>
            </a:r>
            <a:br>
              <a:rPr lang="ru-RU" u="sng" dirty="0" smtClean="0">
                <a:hlinkClick r:id="rId2"/>
              </a:rPr>
            </a:br>
            <a:r>
              <a:rPr lang="ru-RU" u="sng" dirty="0" smtClean="0">
                <a:hlinkClick r:id="rId2"/>
              </a:rPr>
              <a:t/>
            </a:r>
            <a:br>
              <a:rPr lang="ru-RU" u="sng" dirty="0" smtClean="0">
                <a:hlinkClick r:id="rId2"/>
              </a:rPr>
            </a:br>
            <a:r>
              <a:rPr lang="ru-RU" u="sng" dirty="0" smtClean="0">
                <a:hlinkClick r:id="rId2"/>
              </a:rPr>
              <a:t>https://youtu.be/4zEUgTAoXuI</a:t>
            </a:r>
            <a:endParaRPr lang="ru-RU" dirty="0"/>
          </a:p>
        </p:txBody>
      </p:sp>
      <p:pic>
        <p:nvPicPr>
          <p:cNvPr id="3075" name="Picture 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sp>
        <p:nvSpPr>
          <p:cNvPr id="5" name="Прямоугольник 4"/>
          <p:cNvSpPr/>
          <p:nvPr/>
        </p:nvSpPr>
        <p:spPr>
          <a:xfrm>
            <a:off x="0" y="0"/>
            <a:ext cx="9144000" cy="14287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1" dirty="0" smtClean="0">
                <a:solidFill>
                  <a:srgbClr val="C00000"/>
                </a:solidFill>
                <a:latin typeface="Times New Roman" pitchFamily="18" charset="0"/>
                <a:cs typeface="Times New Roman" pitchFamily="18" charset="0"/>
              </a:rPr>
              <a:t>LET’S  HAVE  A  REST</a:t>
            </a:r>
            <a:endParaRPr lang="ru-RU" sz="3600" b="1" i="1"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200" dirty="0" smtClean="0"/>
              <a:t/>
            </a:r>
            <a:br>
              <a:rPr lang="ru-RU" sz="3200" dirty="0" smtClean="0"/>
            </a:br>
            <a:r>
              <a:rPr lang="ru-RU" sz="3200" dirty="0" smtClean="0">
                <a:latin typeface="Times New Roman" pitchFamily="18" charset="0"/>
                <a:cs typeface="Times New Roman" pitchFamily="18" charset="0"/>
              </a:rPr>
              <a:t/>
            </a:r>
            <a:br>
              <a:rPr lang="ru-RU" sz="3200" dirty="0" smtClean="0">
                <a:latin typeface="Times New Roman" pitchFamily="18" charset="0"/>
                <a:cs typeface="Times New Roman" pitchFamily="18" charset="0"/>
              </a:rPr>
            </a:br>
            <a:endParaRPr lang="ru-RU" sz="3200" dirty="0">
              <a:latin typeface="Times New Roman" pitchFamily="18" charset="0"/>
              <a:cs typeface="Times New Roman" pitchFamily="18" charset="0"/>
            </a:endParaRPr>
          </a:p>
        </p:txBody>
      </p:sp>
      <p:sp>
        <p:nvSpPr>
          <p:cNvPr id="4" name="Текст 3"/>
          <p:cNvSpPr>
            <a:spLocks noGrp="1"/>
          </p:cNvSpPr>
          <p:nvPr>
            <p:ph type="body" idx="1"/>
          </p:nvPr>
        </p:nvSpPr>
        <p:spPr>
          <a:xfrm>
            <a:off x="214282" y="1"/>
            <a:ext cx="8643998" cy="1785925"/>
          </a:xfrm>
        </p:spPr>
        <p:txBody>
          <a:bodyPr>
            <a:normAutofit/>
          </a:bodyPr>
          <a:lstStyle/>
          <a:p>
            <a:pPr algn="ctr"/>
            <a:r>
              <a:rPr lang="en-US" sz="4000" b="1" i="1" dirty="0" smtClean="0">
                <a:solidFill>
                  <a:schemeClr val="tx1"/>
                </a:solidFill>
                <a:latin typeface="Times New Roman" pitchFamily="18" charset="0"/>
                <a:cs typeface="Times New Roman" pitchFamily="18" charset="0"/>
              </a:rPr>
              <a:t>VERB COLLOCATIONS</a:t>
            </a:r>
            <a:endParaRPr lang="ru-RU" sz="4000" b="1" i="1" dirty="0">
              <a:solidFill>
                <a:schemeClr val="tx1"/>
              </a:solidFill>
              <a:latin typeface="Times New Roman" pitchFamily="18" charset="0"/>
              <a:cs typeface="Times New Roman" pitchFamily="18" charset="0"/>
            </a:endParaRPr>
          </a:p>
        </p:txBody>
      </p:sp>
      <p:graphicFrame>
        <p:nvGraphicFramePr>
          <p:cNvPr id="3" name="Таблица 2"/>
          <p:cNvGraphicFramePr>
            <a:graphicFrameLocks noGrp="1"/>
          </p:cNvGraphicFramePr>
          <p:nvPr/>
        </p:nvGraphicFramePr>
        <p:xfrm>
          <a:off x="0" y="3071809"/>
          <a:ext cx="9144000" cy="3004322"/>
        </p:xfrm>
        <a:graphic>
          <a:graphicData uri="http://schemas.openxmlformats.org/drawingml/2006/table">
            <a:tbl>
              <a:tblPr firstRow="1" bandRow="1">
                <a:tableStyleId>{5C22544A-7EE6-4342-B048-85BDC9FD1C3A}</a:tableStyleId>
              </a:tblPr>
              <a:tblGrid>
                <a:gridCol w="2286000"/>
                <a:gridCol w="2286000"/>
                <a:gridCol w="2286000"/>
                <a:gridCol w="2286000"/>
              </a:tblGrid>
              <a:tr h="1357322">
                <a:tc>
                  <a:txBody>
                    <a:bodyPr/>
                    <a:lstStyle/>
                    <a:p>
                      <a:pPr>
                        <a:lnSpc>
                          <a:spcPct val="115000"/>
                        </a:lnSpc>
                        <a:spcAft>
                          <a:spcPts val="750"/>
                        </a:spcAft>
                      </a:pPr>
                      <a:r>
                        <a:rPr lang="ru-RU" sz="3200" dirty="0">
                          <a:solidFill>
                            <a:srgbClr val="333333"/>
                          </a:solidFill>
                          <a:latin typeface="Times New Roman"/>
                          <a:ea typeface="Times New Roman"/>
                          <a:cs typeface="Times New Roman"/>
                        </a:rPr>
                        <a:t>read</a:t>
                      </a:r>
                      <a:endParaRPr lang="ru-RU" sz="3200" dirty="0">
                        <a:latin typeface="Calibri"/>
                        <a:ea typeface="Times New Roman"/>
                        <a:cs typeface="Times New Roman"/>
                      </a:endParaRPr>
                    </a:p>
                  </a:txBody>
                  <a:tcPr marL="73025" marR="73025" marT="0" marB="0">
                    <a:solidFill>
                      <a:schemeClr val="bg2"/>
                    </a:solidFill>
                  </a:tcPr>
                </a:tc>
                <a:tc>
                  <a:txBody>
                    <a:bodyPr/>
                    <a:lstStyle/>
                    <a:p>
                      <a:pPr>
                        <a:lnSpc>
                          <a:spcPct val="115000"/>
                        </a:lnSpc>
                        <a:spcAft>
                          <a:spcPts val="750"/>
                        </a:spcAft>
                      </a:pPr>
                      <a:r>
                        <a:rPr lang="ru-RU" sz="3200" dirty="0">
                          <a:solidFill>
                            <a:srgbClr val="333333"/>
                          </a:solidFill>
                          <a:latin typeface="Times New Roman"/>
                          <a:ea typeface="Times New Roman"/>
                          <a:cs typeface="Times New Roman"/>
                        </a:rPr>
                        <a:t>a comic, magazines</a:t>
                      </a:r>
                      <a:endParaRPr lang="ru-RU" sz="3200" dirty="0">
                        <a:latin typeface="Calibri"/>
                        <a:ea typeface="Times New Roman"/>
                        <a:cs typeface="Times New Roman"/>
                      </a:endParaRPr>
                    </a:p>
                  </a:txBody>
                  <a:tcPr marL="73025" marR="73025" marT="0" marB="0">
                    <a:solidFill>
                      <a:schemeClr val="bg2"/>
                    </a:solidFill>
                  </a:tcPr>
                </a:tc>
                <a:tc>
                  <a:txBody>
                    <a:bodyPr/>
                    <a:lstStyle/>
                    <a:p>
                      <a:pPr>
                        <a:lnSpc>
                          <a:spcPct val="115000"/>
                        </a:lnSpc>
                        <a:spcAft>
                          <a:spcPts val="750"/>
                        </a:spcAft>
                      </a:pPr>
                      <a:r>
                        <a:rPr lang="ru-RU" sz="3200" dirty="0">
                          <a:solidFill>
                            <a:srgbClr val="333333"/>
                          </a:solidFill>
                          <a:latin typeface="Times New Roman"/>
                          <a:ea typeface="Times New Roman"/>
                          <a:cs typeface="Times New Roman"/>
                        </a:rPr>
                        <a:t>listen to</a:t>
                      </a:r>
                      <a:endParaRPr lang="ru-RU" sz="3200" dirty="0">
                        <a:latin typeface="Calibri"/>
                        <a:ea typeface="Times New Roman"/>
                        <a:cs typeface="Times New Roman"/>
                      </a:endParaRPr>
                    </a:p>
                  </a:txBody>
                  <a:tcPr marL="73025" marR="73025" marT="0" marB="0">
                    <a:gradFill>
                      <a:gsLst>
                        <a:gs pos="0">
                          <a:srgbClr val="FBEAC7"/>
                        </a:gs>
                        <a:gs pos="17999">
                          <a:srgbClr val="FEE7F2"/>
                        </a:gs>
                        <a:gs pos="36000">
                          <a:srgbClr val="FAC77D"/>
                        </a:gs>
                        <a:gs pos="61000">
                          <a:srgbClr val="FBA97D"/>
                        </a:gs>
                        <a:gs pos="82001">
                          <a:srgbClr val="FBD49C"/>
                        </a:gs>
                        <a:gs pos="100000">
                          <a:srgbClr val="FEE7F2"/>
                        </a:gs>
                      </a:gsLst>
                      <a:lin ang="5400000" scaled="0"/>
                    </a:gradFill>
                  </a:tcPr>
                </a:tc>
                <a:tc>
                  <a:txBody>
                    <a:bodyPr/>
                    <a:lstStyle/>
                    <a:p>
                      <a:pPr>
                        <a:lnSpc>
                          <a:spcPct val="115000"/>
                        </a:lnSpc>
                        <a:spcAft>
                          <a:spcPts val="750"/>
                        </a:spcAft>
                      </a:pPr>
                      <a:r>
                        <a:rPr lang="en-US" sz="3200" dirty="0">
                          <a:solidFill>
                            <a:srgbClr val="333333"/>
                          </a:solidFill>
                          <a:latin typeface="Times New Roman"/>
                          <a:ea typeface="Times New Roman"/>
                          <a:cs typeface="Times New Roman"/>
                        </a:rPr>
                        <a:t>the radio, </a:t>
                      </a:r>
                      <a:endParaRPr lang="en-US" sz="3200" dirty="0" smtClean="0">
                        <a:solidFill>
                          <a:srgbClr val="333333"/>
                        </a:solidFill>
                        <a:latin typeface="Times New Roman"/>
                        <a:ea typeface="Times New Roman"/>
                        <a:cs typeface="Times New Roman"/>
                      </a:endParaRPr>
                    </a:p>
                    <a:p>
                      <a:pPr>
                        <a:lnSpc>
                          <a:spcPct val="115000"/>
                        </a:lnSpc>
                        <a:spcAft>
                          <a:spcPts val="750"/>
                        </a:spcAft>
                      </a:pPr>
                      <a:r>
                        <a:rPr lang="en-US" sz="3200" dirty="0" smtClean="0">
                          <a:solidFill>
                            <a:srgbClr val="333333"/>
                          </a:solidFill>
                          <a:latin typeface="Times New Roman"/>
                          <a:ea typeface="Times New Roman"/>
                          <a:cs typeface="Times New Roman"/>
                        </a:rPr>
                        <a:t>music</a:t>
                      </a:r>
                      <a:endParaRPr lang="ru-RU" sz="3200" dirty="0">
                        <a:latin typeface="Calibri"/>
                        <a:ea typeface="Times New Roman"/>
                        <a:cs typeface="Times New Roman"/>
                      </a:endParaRPr>
                    </a:p>
                  </a:txBody>
                  <a:tcPr marL="73025" marR="73025" marT="0" marB="0">
                    <a:gradFill>
                      <a:gsLst>
                        <a:gs pos="0">
                          <a:srgbClr val="FBEAC7"/>
                        </a:gs>
                        <a:gs pos="17999">
                          <a:srgbClr val="FEE7F2"/>
                        </a:gs>
                        <a:gs pos="36000">
                          <a:srgbClr val="FAC77D"/>
                        </a:gs>
                        <a:gs pos="61000">
                          <a:srgbClr val="FBA97D"/>
                        </a:gs>
                        <a:gs pos="82001">
                          <a:srgbClr val="FBD49C"/>
                        </a:gs>
                        <a:gs pos="100000">
                          <a:srgbClr val="FEE7F2"/>
                        </a:gs>
                      </a:gsLst>
                      <a:lin ang="5400000" scaled="0"/>
                    </a:gradFill>
                  </a:tcPr>
                </a:tc>
              </a:tr>
              <a:tr h="1357322">
                <a:tc>
                  <a:txBody>
                    <a:bodyPr/>
                    <a:lstStyle/>
                    <a:p>
                      <a:pPr>
                        <a:lnSpc>
                          <a:spcPct val="115000"/>
                        </a:lnSpc>
                        <a:spcAft>
                          <a:spcPts val="750"/>
                        </a:spcAft>
                      </a:pPr>
                      <a:r>
                        <a:rPr lang="en-US" sz="3200" dirty="0">
                          <a:solidFill>
                            <a:srgbClr val="333333"/>
                          </a:solidFill>
                          <a:latin typeface="Times New Roman"/>
                          <a:ea typeface="Times New Roman"/>
                          <a:cs typeface="Times New Roman"/>
                        </a:rPr>
                        <a:t>go to</a:t>
                      </a:r>
                      <a:endParaRPr lang="ru-RU" sz="3200" dirty="0">
                        <a:latin typeface="Calibri"/>
                        <a:ea typeface="Times New Roman"/>
                        <a:cs typeface="Times New Roman"/>
                      </a:endParaRPr>
                    </a:p>
                  </a:txBody>
                  <a:tcPr marL="73025" marR="73025" marT="0" marB="0">
                    <a:solidFill>
                      <a:srgbClr val="92D050"/>
                    </a:solidFill>
                  </a:tcPr>
                </a:tc>
                <a:tc>
                  <a:txBody>
                    <a:bodyPr/>
                    <a:lstStyle/>
                    <a:p>
                      <a:pPr>
                        <a:lnSpc>
                          <a:spcPct val="115000"/>
                        </a:lnSpc>
                        <a:spcAft>
                          <a:spcPts val="750"/>
                        </a:spcAft>
                      </a:pPr>
                      <a:r>
                        <a:rPr lang="en-US" sz="3200" dirty="0">
                          <a:solidFill>
                            <a:srgbClr val="333333"/>
                          </a:solidFill>
                          <a:latin typeface="Times New Roman"/>
                          <a:ea typeface="Times New Roman"/>
                          <a:cs typeface="Times New Roman"/>
                        </a:rPr>
                        <a:t>the beach, the cinema</a:t>
                      </a:r>
                      <a:endParaRPr lang="ru-RU" sz="3200" dirty="0">
                        <a:latin typeface="Calibri"/>
                        <a:ea typeface="Times New Roman"/>
                        <a:cs typeface="Times New Roman"/>
                      </a:endParaRPr>
                    </a:p>
                  </a:txBody>
                  <a:tcPr marL="73025" marR="73025" marT="0" marB="0">
                    <a:solidFill>
                      <a:srgbClr val="92D050"/>
                    </a:solidFill>
                  </a:tcPr>
                </a:tc>
                <a:tc>
                  <a:txBody>
                    <a:bodyPr/>
                    <a:lstStyle/>
                    <a:p>
                      <a:pPr>
                        <a:lnSpc>
                          <a:spcPct val="115000"/>
                        </a:lnSpc>
                        <a:spcAft>
                          <a:spcPts val="750"/>
                        </a:spcAft>
                      </a:pPr>
                      <a:r>
                        <a:rPr lang="en-US" sz="3200" dirty="0">
                          <a:solidFill>
                            <a:srgbClr val="333333"/>
                          </a:solidFill>
                          <a:latin typeface="Times New Roman"/>
                          <a:ea typeface="Times New Roman"/>
                          <a:cs typeface="Times New Roman"/>
                        </a:rPr>
                        <a:t>play</a:t>
                      </a:r>
                      <a:endParaRPr lang="ru-RU" sz="3200" dirty="0">
                        <a:latin typeface="Calibri"/>
                        <a:ea typeface="Times New Roman"/>
                        <a:cs typeface="Times New Roman"/>
                      </a:endParaRPr>
                    </a:p>
                  </a:txBody>
                  <a:tcPr marL="73025" marR="73025" marT="0" marB="0">
                    <a:solidFill>
                      <a:srgbClr val="FED2FB"/>
                    </a:solidFill>
                  </a:tcPr>
                </a:tc>
                <a:tc>
                  <a:txBody>
                    <a:bodyPr/>
                    <a:lstStyle/>
                    <a:p>
                      <a:pPr>
                        <a:lnSpc>
                          <a:spcPct val="115000"/>
                        </a:lnSpc>
                        <a:spcAft>
                          <a:spcPts val="750"/>
                        </a:spcAft>
                      </a:pPr>
                      <a:r>
                        <a:rPr lang="en-US" sz="3200" dirty="0">
                          <a:solidFill>
                            <a:srgbClr val="333333"/>
                          </a:solidFill>
                          <a:latin typeface="Times New Roman"/>
                          <a:ea typeface="Times New Roman"/>
                          <a:cs typeface="Times New Roman"/>
                        </a:rPr>
                        <a:t>basketball, computer games</a:t>
                      </a:r>
                      <a:endParaRPr lang="ru-RU" sz="3200" dirty="0">
                        <a:latin typeface="Calibri"/>
                        <a:ea typeface="Times New Roman"/>
                        <a:cs typeface="Times New Roman"/>
                      </a:endParaRPr>
                    </a:p>
                  </a:txBody>
                  <a:tcPr marL="73025" marR="73025" marT="0" marB="0">
                    <a:solidFill>
                      <a:srgbClr val="FED2FB"/>
                    </a:soli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797436"/>
          </a:xfrm>
        </p:spPr>
        <p:txBody>
          <a:bodyPr>
            <a:normAutofit/>
          </a:bodyPr>
          <a:lstStyle/>
          <a:p>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ru-RU" dirty="0"/>
          </a:p>
        </p:txBody>
      </p:sp>
      <p:sp>
        <p:nvSpPr>
          <p:cNvPr id="3" name="Прямоугольник 2"/>
          <p:cNvSpPr/>
          <p:nvPr/>
        </p:nvSpPr>
        <p:spPr>
          <a:xfrm>
            <a:off x="0" y="357166"/>
            <a:ext cx="8858280" cy="4832092"/>
          </a:xfrm>
          <a:prstGeom prst="rect">
            <a:avLst/>
          </a:prstGeom>
        </p:spPr>
        <p:txBody>
          <a:bodyPr wrap="square">
            <a:spAutoFit/>
          </a:bodyPr>
          <a:lstStyle/>
          <a:p>
            <a:r>
              <a:rPr lang="en-US" sz="4400" b="1" dirty="0" smtClean="0">
                <a:solidFill>
                  <a:srgbClr val="002060"/>
                </a:solidFill>
                <a:latin typeface="Times New Roman" pitchFamily="18" charset="0"/>
                <a:cs typeface="Times New Roman" pitchFamily="18" charset="0"/>
              </a:rPr>
              <a:t>Put marks to your partner. </a:t>
            </a:r>
            <a:endParaRPr lang="en-US" sz="4400" b="1" dirty="0" smtClean="0">
              <a:solidFill>
                <a:srgbClr val="002060"/>
              </a:solidFill>
              <a:latin typeface="Times New Roman" pitchFamily="18" charset="0"/>
              <a:cs typeface="Times New Roman" pitchFamily="18" charset="0"/>
            </a:endParaRPr>
          </a:p>
          <a:p>
            <a:r>
              <a:rPr lang="en-US" sz="4400" dirty="0" smtClean="0">
                <a:solidFill>
                  <a:srgbClr val="002060"/>
                </a:solidFill>
                <a:latin typeface="Times New Roman" pitchFamily="18" charset="0"/>
                <a:cs typeface="Times New Roman" pitchFamily="18" charset="0"/>
              </a:rPr>
              <a:t/>
            </a:r>
            <a:br>
              <a:rPr lang="en-US" sz="4400" dirty="0" smtClean="0">
                <a:solidFill>
                  <a:srgbClr val="002060"/>
                </a:solidFill>
                <a:latin typeface="Times New Roman" pitchFamily="18" charset="0"/>
                <a:cs typeface="Times New Roman" pitchFamily="18" charset="0"/>
              </a:rPr>
            </a:br>
            <a:r>
              <a:rPr lang="en-US" sz="4400" dirty="0" smtClean="0">
                <a:solidFill>
                  <a:srgbClr val="002060"/>
                </a:solidFill>
                <a:latin typeface="Times New Roman" pitchFamily="18" charset="0"/>
                <a:cs typeface="Times New Roman" pitchFamily="18" charset="0"/>
              </a:rPr>
              <a:t>4 </a:t>
            </a:r>
            <a:r>
              <a:rPr lang="en-US" sz="4400" dirty="0" smtClean="0">
                <a:solidFill>
                  <a:srgbClr val="002060"/>
                </a:solidFill>
                <a:latin typeface="Times New Roman" pitchFamily="18" charset="0"/>
                <a:cs typeface="Times New Roman" pitchFamily="18" charset="0"/>
              </a:rPr>
              <a:t>sentences </a:t>
            </a:r>
            <a:r>
              <a:rPr lang="en-US" sz="4400" dirty="0" smtClean="0">
                <a:solidFill>
                  <a:srgbClr val="002060"/>
                </a:solidFill>
                <a:latin typeface="Times New Roman" pitchFamily="18" charset="0"/>
                <a:cs typeface="Times New Roman" pitchFamily="18" charset="0"/>
              </a:rPr>
              <a:t>correct – put “5”, </a:t>
            </a:r>
            <a:br>
              <a:rPr lang="en-US" sz="4400" dirty="0" smtClean="0">
                <a:solidFill>
                  <a:srgbClr val="002060"/>
                </a:solidFill>
                <a:latin typeface="Times New Roman" pitchFamily="18" charset="0"/>
                <a:cs typeface="Times New Roman" pitchFamily="18" charset="0"/>
              </a:rPr>
            </a:br>
            <a:r>
              <a:rPr lang="en-US" sz="4400" dirty="0" smtClean="0">
                <a:solidFill>
                  <a:srgbClr val="002060"/>
                </a:solidFill>
                <a:latin typeface="Times New Roman" pitchFamily="18" charset="0"/>
                <a:cs typeface="Times New Roman" pitchFamily="18" charset="0"/>
              </a:rPr>
              <a:t>3 correct – “4”,</a:t>
            </a:r>
            <a:br>
              <a:rPr lang="en-US" sz="4400" dirty="0" smtClean="0">
                <a:solidFill>
                  <a:srgbClr val="002060"/>
                </a:solidFill>
                <a:latin typeface="Times New Roman" pitchFamily="18" charset="0"/>
                <a:cs typeface="Times New Roman" pitchFamily="18" charset="0"/>
              </a:rPr>
            </a:br>
            <a:r>
              <a:rPr lang="en-US" sz="4400" dirty="0" smtClean="0">
                <a:solidFill>
                  <a:srgbClr val="002060"/>
                </a:solidFill>
                <a:latin typeface="Times New Roman" pitchFamily="18" charset="0"/>
                <a:cs typeface="Times New Roman" pitchFamily="18" charset="0"/>
              </a:rPr>
              <a:t>2 correct – “3”,</a:t>
            </a:r>
            <a:br>
              <a:rPr lang="en-US" sz="4400" dirty="0" smtClean="0">
                <a:solidFill>
                  <a:srgbClr val="002060"/>
                </a:solidFill>
                <a:latin typeface="Times New Roman" pitchFamily="18" charset="0"/>
                <a:cs typeface="Times New Roman" pitchFamily="18" charset="0"/>
              </a:rPr>
            </a:br>
            <a:r>
              <a:rPr lang="en-US" sz="4400" dirty="0" smtClean="0">
                <a:solidFill>
                  <a:srgbClr val="002060"/>
                </a:solidFill>
                <a:latin typeface="Times New Roman" pitchFamily="18" charset="0"/>
                <a:cs typeface="Times New Roman" pitchFamily="18" charset="0"/>
              </a:rPr>
              <a:t>0-1 correct – “2”</a:t>
            </a:r>
            <a:br>
              <a:rPr lang="en-US" sz="4400" dirty="0" smtClean="0">
                <a:solidFill>
                  <a:srgbClr val="002060"/>
                </a:solidFill>
                <a:latin typeface="Times New Roman" pitchFamily="18" charset="0"/>
                <a:cs typeface="Times New Roman" pitchFamily="18" charset="0"/>
              </a:rPr>
            </a:br>
            <a:r>
              <a:rPr lang="en-US" sz="4400" dirty="0" smtClean="0">
                <a:solidFill>
                  <a:srgbClr val="002060"/>
                </a:solidFill>
                <a:latin typeface="Times New Roman" pitchFamily="18" charset="0"/>
                <a:cs typeface="Times New Roman" pitchFamily="18" charset="0"/>
              </a:rPr>
              <a:t> Check!</a:t>
            </a:r>
            <a:endParaRPr lang="ru-RU" sz="4400" dirty="0">
              <a:solidFill>
                <a:srgbClr val="002060"/>
              </a:solidFill>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solidFill>
            <a:srgbClr val="FFFFCC"/>
          </a:solidFill>
        </p:spPr>
        <p:txBody>
          <a:bodyPr>
            <a:normAutofit fontScale="90000"/>
          </a:bodyPr>
          <a:lstStyle/>
          <a:p>
            <a:pPr algn="l"/>
            <a:r>
              <a:rPr lang="ru-RU" sz="3600" i="1" dirty="0" smtClean="0">
                <a:latin typeface="Times New Roman" pitchFamily="18" charset="0"/>
                <a:cs typeface="Times New Roman" pitchFamily="18" charset="0"/>
              </a:rPr>
              <a:t/>
            </a:r>
            <a:br>
              <a:rPr lang="ru-RU" sz="3600" i="1" dirty="0" smtClean="0">
                <a:latin typeface="Times New Roman" pitchFamily="18" charset="0"/>
                <a:cs typeface="Times New Roman" pitchFamily="18" charset="0"/>
              </a:rPr>
            </a:br>
            <a:r>
              <a:rPr lang="en-US" sz="3600" i="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Now divide into 2 groups.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Compare your free time activities in your group.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Then each group comes to the board and every person tells 1 sentence about 1 classmate of your group.</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200" b="1" dirty="0" smtClean="0">
                <a:solidFill>
                  <a:srgbClr val="007434"/>
                </a:solidFill>
              </a:rPr>
              <a:t>Mind the </a:t>
            </a:r>
            <a:r>
              <a:rPr lang="en-US" sz="3200" b="1" dirty="0" smtClean="0">
                <a:solidFill>
                  <a:srgbClr val="FF0000"/>
                </a:solidFill>
              </a:rPr>
              <a:t>ending –s</a:t>
            </a:r>
            <a:r>
              <a:rPr lang="en-US" sz="3200" b="1" dirty="0" smtClean="0">
                <a:solidFill>
                  <a:srgbClr val="007434"/>
                </a:solidFill>
              </a:rPr>
              <a:t> or </a:t>
            </a:r>
            <a:r>
              <a:rPr lang="en-US" sz="3200" b="1" dirty="0" smtClean="0">
                <a:solidFill>
                  <a:srgbClr val="FF0000"/>
                </a:solidFill>
              </a:rPr>
              <a:t>–</a:t>
            </a:r>
            <a:r>
              <a:rPr lang="en-US" sz="3200" b="1" dirty="0" err="1" smtClean="0">
                <a:solidFill>
                  <a:srgbClr val="FF0000"/>
                </a:solidFill>
              </a:rPr>
              <a:t>es</a:t>
            </a:r>
            <a:r>
              <a:rPr lang="en-US" sz="3200" b="1" dirty="0" smtClean="0">
                <a:solidFill>
                  <a:srgbClr val="FF0000"/>
                </a:solidFill>
              </a:rPr>
              <a:t> </a:t>
            </a:r>
            <a:r>
              <a:rPr lang="en-US" sz="3200" b="1" dirty="0" smtClean="0">
                <a:solidFill>
                  <a:srgbClr val="007434"/>
                </a:solidFill>
              </a:rPr>
              <a:t>with the </a:t>
            </a:r>
            <a:r>
              <a:rPr lang="en-US" sz="3200" b="1" dirty="0" smtClean="0">
                <a:solidFill>
                  <a:srgbClr val="FF0000"/>
                </a:solidFill>
              </a:rPr>
              <a:t>verbs</a:t>
            </a:r>
            <a:r>
              <a:rPr lang="en-US" sz="3200" b="1" dirty="0" smtClean="0">
                <a:solidFill>
                  <a:srgbClr val="007434"/>
                </a:solidFill>
              </a:rPr>
              <a:t>, when we use the subjects </a:t>
            </a:r>
            <a:r>
              <a:rPr lang="en-US" sz="3200" b="1" i="1" dirty="0" smtClean="0">
                <a:solidFill>
                  <a:srgbClr val="FF0000"/>
                </a:solidFill>
              </a:rPr>
              <a:t>He, She It. </a:t>
            </a:r>
            <a:r>
              <a:rPr lang="en-US" sz="3200" i="1" dirty="0" smtClean="0"/>
              <a:t/>
            </a:r>
            <a:br>
              <a:rPr lang="en-US" sz="3200" i="1" dirty="0" smtClean="0"/>
            </a:br>
            <a:r>
              <a:rPr lang="en-US" sz="3200" i="1" dirty="0" smtClean="0">
                <a:latin typeface="Times New Roman" pitchFamily="18" charset="0"/>
                <a:cs typeface="Times New Roman" pitchFamily="18" charset="0"/>
              </a:rPr>
              <a:t>For example: </a:t>
            </a:r>
            <a:r>
              <a:rPr lang="en-US" sz="3200" dirty="0" smtClean="0"/>
              <a:t/>
            </a:r>
            <a:br>
              <a:rPr lang="en-US" sz="3200" dirty="0" smtClean="0"/>
            </a:br>
            <a:r>
              <a:rPr lang="en-US" sz="3200" i="1" dirty="0" smtClean="0">
                <a:latin typeface="Times New Roman" pitchFamily="18" charset="0"/>
                <a:cs typeface="Times New Roman" pitchFamily="18" charset="0"/>
              </a:rPr>
              <a:t>On the weekend </a:t>
            </a:r>
            <a:r>
              <a:rPr lang="en-US" sz="3200" i="1" dirty="0" err="1" smtClean="0">
                <a:solidFill>
                  <a:srgbClr val="FF0000"/>
                </a:solidFill>
                <a:latin typeface="Times New Roman" pitchFamily="18" charset="0"/>
                <a:cs typeface="Times New Roman" pitchFamily="18" charset="0"/>
              </a:rPr>
              <a:t>Lera</a:t>
            </a:r>
            <a:r>
              <a:rPr lang="en-US" sz="3200" i="1" dirty="0" smtClean="0">
                <a:latin typeface="Times New Roman" pitchFamily="18" charset="0"/>
                <a:cs typeface="Times New Roman" pitchFamily="18" charset="0"/>
              </a:rPr>
              <a:t> watch</a:t>
            </a:r>
            <a:r>
              <a:rPr lang="en-US" sz="3200" b="1" i="1" dirty="0" smtClean="0">
                <a:solidFill>
                  <a:srgbClr val="FF0000"/>
                </a:solidFill>
                <a:latin typeface="Times New Roman" pitchFamily="18" charset="0"/>
                <a:cs typeface="Times New Roman" pitchFamily="18" charset="0"/>
              </a:rPr>
              <a:t>es</a:t>
            </a:r>
            <a:r>
              <a:rPr lang="en-US" sz="3200" b="1" i="1" dirty="0" smtClean="0">
                <a:latin typeface="Times New Roman" pitchFamily="18" charset="0"/>
                <a:cs typeface="Times New Roman" pitchFamily="18" charset="0"/>
              </a:rPr>
              <a:t> </a:t>
            </a:r>
            <a:r>
              <a:rPr lang="en-US" sz="3200" i="1" dirty="0" smtClean="0">
                <a:latin typeface="Times New Roman" pitchFamily="18" charset="0"/>
                <a:cs typeface="Times New Roman" pitchFamily="18" charset="0"/>
              </a:rPr>
              <a:t>TV and read</a:t>
            </a:r>
            <a:r>
              <a:rPr lang="en-US" sz="3200" b="1" i="1" dirty="0" smtClean="0">
                <a:solidFill>
                  <a:srgbClr val="FF0000"/>
                </a:solidFill>
                <a:latin typeface="Times New Roman" pitchFamily="18" charset="0"/>
                <a:cs typeface="Times New Roman" pitchFamily="18" charset="0"/>
              </a:rPr>
              <a:t>s </a:t>
            </a:r>
            <a:r>
              <a:rPr lang="en-US" sz="3200" i="1" dirty="0" smtClean="0">
                <a:latin typeface="Times New Roman" pitchFamily="18" charset="0"/>
                <a:cs typeface="Times New Roman" pitchFamily="18" charset="0"/>
              </a:rPr>
              <a:t>the book.</a:t>
            </a:r>
            <a:br>
              <a:rPr lang="en-US" sz="3200" i="1" dirty="0" smtClean="0">
                <a:latin typeface="Times New Roman" pitchFamily="18" charset="0"/>
                <a:cs typeface="Times New Roman" pitchFamily="18" charset="0"/>
              </a:rPr>
            </a:br>
            <a:r>
              <a:rPr lang="en-US" sz="3200" i="1" dirty="0" smtClean="0">
                <a:latin typeface="Times New Roman" pitchFamily="18" charset="0"/>
                <a:cs typeface="Times New Roman" pitchFamily="18" charset="0"/>
              </a:rPr>
              <a:t>In his free time, </a:t>
            </a:r>
            <a:r>
              <a:rPr lang="en-US" sz="3200" i="1" dirty="0" smtClean="0">
                <a:solidFill>
                  <a:srgbClr val="FF0000"/>
                </a:solidFill>
                <a:latin typeface="Times New Roman" pitchFamily="18" charset="0"/>
                <a:cs typeface="Times New Roman" pitchFamily="18" charset="0"/>
              </a:rPr>
              <a:t>Sasha</a:t>
            </a:r>
            <a:r>
              <a:rPr lang="en-US" sz="3200" i="1" dirty="0" smtClean="0">
                <a:latin typeface="Times New Roman" pitchFamily="18" charset="0"/>
                <a:cs typeface="Times New Roman" pitchFamily="18" charset="0"/>
              </a:rPr>
              <a:t> watch</a:t>
            </a:r>
            <a:r>
              <a:rPr lang="en-US" sz="3200" b="1" i="1" dirty="0" smtClean="0">
                <a:solidFill>
                  <a:srgbClr val="FF0000"/>
                </a:solidFill>
                <a:latin typeface="Times New Roman" pitchFamily="18" charset="0"/>
                <a:cs typeface="Times New Roman" pitchFamily="18" charset="0"/>
              </a:rPr>
              <a:t>es</a:t>
            </a:r>
            <a:r>
              <a:rPr lang="en-US" sz="3200" i="1" dirty="0" smtClean="0">
                <a:latin typeface="Times New Roman" pitchFamily="18" charset="0"/>
                <a:cs typeface="Times New Roman" pitchFamily="18" charset="0"/>
              </a:rPr>
              <a:t> football match and play</a:t>
            </a:r>
            <a:r>
              <a:rPr lang="en-US" sz="3200" b="1" i="1" dirty="0" smtClean="0">
                <a:solidFill>
                  <a:srgbClr val="FF0000"/>
                </a:solidFill>
                <a:latin typeface="Times New Roman" pitchFamily="18" charset="0"/>
                <a:cs typeface="Times New Roman" pitchFamily="18" charset="0"/>
              </a:rPr>
              <a:t>s</a:t>
            </a:r>
            <a:r>
              <a:rPr lang="en-US" sz="3200" b="1" i="1" dirty="0" smtClean="0">
                <a:latin typeface="Times New Roman" pitchFamily="18" charset="0"/>
                <a:cs typeface="Times New Roman" pitchFamily="18" charset="0"/>
              </a:rPr>
              <a:t> </a:t>
            </a:r>
            <a:r>
              <a:rPr lang="en-US" sz="3200" i="1" dirty="0" smtClean="0">
                <a:latin typeface="Times New Roman" pitchFamily="18" charset="0"/>
                <a:cs typeface="Times New Roman" pitchFamily="18" charset="0"/>
              </a:rPr>
              <a:t>computer games.</a:t>
            </a:r>
            <a:r>
              <a:rPr lang="en-US" sz="3600" i="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   (</a:t>
            </a:r>
            <a:r>
              <a:rPr lang="ru-RU" sz="3600" i="1" dirty="0" err="1" smtClean="0">
                <a:latin typeface="Times New Roman" pitchFamily="18" charset="0"/>
                <a:cs typeface="Times New Roman" pitchFamily="18" charset="0"/>
              </a:rPr>
              <a:t>You</a:t>
            </a:r>
            <a:r>
              <a:rPr lang="ru-RU" sz="3600" i="1" dirty="0" smtClean="0">
                <a:latin typeface="Times New Roman" pitchFamily="18" charset="0"/>
                <a:cs typeface="Times New Roman" pitchFamily="18" charset="0"/>
              </a:rPr>
              <a:t> </a:t>
            </a:r>
            <a:r>
              <a:rPr lang="ru-RU" sz="3600" i="1" dirty="0" err="1" smtClean="0">
                <a:latin typeface="Times New Roman" pitchFamily="18" charset="0"/>
                <a:cs typeface="Times New Roman" pitchFamily="18" charset="0"/>
              </a:rPr>
              <a:t>have</a:t>
            </a:r>
            <a:r>
              <a:rPr lang="ru-RU" sz="3600" i="1" dirty="0" smtClean="0">
                <a:latin typeface="Times New Roman" pitchFamily="18" charset="0"/>
                <a:cs typeface="Times New Roman" pitchFamily="18" charset="0"/>
              </a:rPr>
              <a:t> 2 </a:t>
            </a:r>
            <a:r>
              <a:rPr lang="ru-RU" sz="3600" i="1" dirty="0" err="1" smtClean="0">
                <a:latin typeface="Times New Roman" pitchFamily="18" charset="0"/>
                <a:cs typeface="Times New Roman" pitchFamily="18" charset="0"/>
              </a:rPr>
              <a:t>minutes</a:t>
            </a:r>
            <a:r>
              <a:rPr lang="ru-RU" sz="3600" i="1" dirty="0" smtClean="0">
                <a:latin typeface="Times New Roman" pitchFamily="18" charset="0"/>
                <a:cs typeface="Times New Roman" pitchFamily="18" charset="0"/>
              </a:rPr>
              <a:t>.</a:t>
            </a:r>
            <a:r>
              <a:rPr lang="en-US" sz="3600" i="1" dirty="0" smtClean="0">
                <a:latin typeface="Times New Roman" pitchFamily="18" charset="0"/>
                <a:cs typeface="Times New Roman" pitchFamily="18" charset="0"/>
              </a:rPr>
              <a:t>)</a:t>
            </a:r>
            <a:r>
              <a:rPr lang="ru-RU" sz="3600" i="1" dirty="0" smtClean="0">
                <a:latin typeface="Times New Roman" pitchFamily="18" charset="0"/>
                <a:cs typeface="Times New Roman" pitchFamily="18" charset="0"/>
              </a:rPr>
              <a:t/>
            </a:r>
            <a:br>
              <a:rPr lang="ru-RU" sz="3600" i="1" dirty="0" smtClean="0">
                <a:latin typeface="Times New Roman" pitchFamily="18" charset="0"/>
                <a:cs typeface="Times New Roman" pitchFamily="18" charset="0"/>
              </a:rPr>
            </a:br>
            <a:endParaRPr lang="ru-RU" sz="3600" i="1"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a:solidFill>
            <a:schemeClr val="accent3">
              <a:lumMod val="20000"/>
              <a:lumOff val="80000"/>
            </a:schemeClr>
          </a:solidFill>
        </p:spPr>
        <p:txBody>
          <a:bodyPr>
            <a:noAutofit/>
          </a:bodyPr>
          <a:lstStyle/>
          <a:p>
            <a:pPr algn="l"/>
            <a:r>
              <a:rPr lang="en-US" sz="3200" b="1" dirty="0" smtClean="0">
                <a:solidFill>
                  <a:srgbClr val="C00000"/>
                </a:solidFill>
                <a:latin typeface="Times New Roman" pitchFamily="18" charset="0"/>
                <a:cs typeface="Times New Roman" pitchFamily="18" charset="0"/>
              </a:rPr>
              <a:t>               Let’s make the conclusion. </a:t>
            </a:r>
            <a:r>
              <a:rPr lang="ru-RU" sz="3200" dirty="0" smtClean="0">
                <a:latin typeface="Times New Roman" pitchFamily="18" charset="0"/>
                <a:cs typeface="Times New Roman" pitchFamily="18" charset="0"/>
              </a:rPr>
              <a:t/>
            </a:r>
            <a:br>
              <a:rPr lang="ru-RU" sz="3200"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1.What did we do today?  </a:t>
            </a:r>
            <a:br>
              <a:rPr lang="en-US" sz="3200" dirty="0" smtClean="0">
                <a:latin typeface="Times New Roman" pitchFamily="18" charset="0"/>
                <a:cs typeface="Times New Roman" pitchFamily="18" charset="0"/>
              </a:rPr>
            </a:br>
            <a:r>
              <a:rPr lang="ru-RU" sz="3200" dirty="0" smtClean="0">
                <a:latin typeface="Times New Roman" pitchFamily="18" charset="0"/>
                <a:cs typeface="Times New Roman" pitchFamily="18" charset="0"/>
              </a:rPr>
              <a:t/>
            </a:r>
            <a:br>
              <a:rPr lang="ru-RU" sz="3200"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2. What are the difficulties?</a:t>
            </a:r>
            <a:br>
              <a:rPr lang="en-US" sz="3200"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     </a:t>
            </a:r>
            <a:r>
              <a:rPr lang="en-US" sz="3200" i="1" dirty="0" smtClean="0">
                <a:latin typeface="Times New Roman" pitchFamily="18" charset="0"/>
                <a:cs typeface="Times New Roman" pitchFamily="18" charset="0"/>
              </a:rPr>
              <a:t>- </a:t>
            </a:r>
            <a:r>
              <a:rPr lang="en-US" sz="3200" b="1" i="1" dirty="0" smtClean="0">
                <a:solidFill>
                  <a:srgbClr val="0070C0"/>
                </a:solidFill>
                <a:latin typeface="Times New Roman" pitchFamily="18" charset="0"/>
                <a:cs typeface="Times New Roman" pitchFamily="18" charset="0"/>
              </a:rPr>
              <a:t>As for me, It’s difficult to ….read</a:t>
            </a:r>
            <a:br>
              <a:rPr lang="en-US" sz="3200" b="1" i="1" dirty="0" smtClean="0">
                <a:solidFill>
                  <a:srgbClr val="0070C0"/>
                </a:solidFill>
                <a:latin typeface="Times New Roman" pitchFamily="18" charset="0"/>
                <a:cs typeface="Times New Roman" pitchFamily="18" charset="0"/>
              </a:rPr>
            </a:br>
            <a:r>
              <a:rPr lang="en-US" sz="3200" b="1" i="1" dirty="0" smtClean="0">
                <a:solidFill>
                  <a:srgbClr val="0070C0"/>
                </a:solidFill>
                <a:latin typeface="Times New Roman" pitchFamily="18" charset="0"/>
                <a:cs typeface="Times New Roman" pitchFamily="18" charset="0"/>
              </a:rPr>
              <a:t>                                                      speak</a:t>
            </a:r>
            <a:br>
              <a:rPr lang="en-US" sz="3200" b="1" i="1" dirty="0" smtClean="0">
                <a:solidFill>
                  <a:srgbClr val="0070C0"/>
                </a:solidFill>
                <a:latin typeface="Times New Roman" pitchFamily="18" charset="0"/>
                <a:cs typeface="Times New Roman" pitchFamily="18" charset="0"/>
              </a:rPr>
            </a:br>
            <a:r>
              <a:rPr lang="en-US" sz="3200" b="1" i="1" dirty="0" smtClean="0">
                <a:solidFill>
                  <a:srgbClr val="0070C0"/>
                </a:solidFill>
                <a:latin typeface="Times New Roman" pitchFamily="18" charset="0"/>
                <a:cs typeface="Times New Roman" pitchFamily="18" charset="0"/>
              </a:rPr>
              <a:t>                                                      listen to</a:t>
            </a:r>
            <a:br>
              <a:rPr lang="en-US" sz="3200" b="1" i="1" dirty="0" smtClean="0">
                <a:solidFill>
                  <a:srgbClr val="0070C0"/>
                </a:solidFill>
                <a:latin typeface="Times New Roman" pitchFamily="18" charset="0"/>
                <a:cs typeface="Times New Roman" pitchFamily="18" charset="0"/>
              </a:rPr>
            </a:br>
            <a:r>
              <a:rPr lang="en-US" sz="3200" b="1" i="1" dirty="0" smtClean="0">
                <a:solidFill>
                  <a:srgbClr val="0070C0"/>
                </a:solidFill>
                <a:latin typeface="Times New Roman" pitchFamily="18" charset="0"/>
                <a:cs typeface="Times New Roman" pitchFamily="18" charset="0"/>
              </a:rPr>
              <a:t>                                                      understand</a:t>
            </a:r>
            <a:br>
              <a:rPr lang="en-US" sz="3200" b="1" i="1" dirty="0" smtClean="0">
                <a:solidFill>
                  <a:srgbClr val="0070C0"/>
                </a:solidFill>
                <a:latin typeface="Times New Roman" pitchFamily="18" charset="0"/>
                <a:cs typeface="Times New Roman" pitchFamily="18" charset="0"/>
              </a:rPr>
            </a:br>
            <a:r>
              <a:rPr lang="en-US" sz="3200" b="1" i="1" dirty="0" smtClean="0">
                <a:solidFill>
                  <a:srgbClr val="0070C0"/>
                </a:solidFill>
                <a:latin typeface="Times New Roman" pitchFamily="18" charset="0"/>
                <a:cs typeface="Times New Roman" pitchFamily="18" charset="0"/>
              </a:rPr>
              <a:t>                                                      write fast…</a:t>
            </a:r>
            <a:r>
              <a:rPr lang="ru-RU" sz="3200" dirty="0" smtClean="0">
                <a:latin typeface="Times New Roman" pitchFamily="18" charset="0"/>
                <a:cs typeface="Times New Roman" pitchFamily="18" charset="0"/>
              </a:rPr>
              <a:t/>
            </a:r>
            <a:br>
              <a:rPr lang="ru-RU" sz="3200"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3.Do you like our work today? </a:t>
            </a:r>
            <a:br>
              <a:rPr lang="en-US" sz="3200"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4. How do you think, what mark do you work </a:t>
            </a:r>
            <a:r>
              <a:rPr lang="en-US" sz="3200" dirty="0" smtClean="0">
                <a:latin typeface="Times New Roman" pitchFamily="18" charset="0"/>
                <a:cs typeface="Times New Roman" pitchFamily="18" charset="0"/>
              </a:rPr>
              <a:t>at?      </a:t>
            </a:r>
            <a:br>
              <a:rPr lang="en-US" sz="3200" dirty="0" smtClean="0">
                <a:latin typeface="Times New Roman" pitchFamily="18" charset="0"/>
                <a:cs typeface="Times New Roman" pitchFamily="18" charset="0"/>
              </a:rPr>
            </a:br>
            <a:r>
              <a:rPr lang="en-US" sz="32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Draw </a:t>
            </a:r>
            <a:r>
              <a:rPr lang="en-US" sz="3200" dirty="0" smtClean="0">
                <a:latin typeface="Times New Roman" pitchFamily="18" charset="0"/>
                <a:cs typeface="Times New Roman" pitchFamily="18" charset="0"/>
              </a:rPr>
              <a:t>the smile and </a:t>
            </a:r>
            <a:br>
              <a:rPr lang="en-US" sz="3200" dirty="0" smtClean="0">
                <a:latin typeface="Times New Roman" pitchFamily="18" charset="0"/>
                <a:cs typeface="Times New Roman" pitchFamily="18" charset="0"/>
              </a:rPr>
            </a:br>
            <a:r>
              <a:rPr lang="en-US" sz="3200" b="1" dirty="0" smtClean="0">
                <a:solidFill>
                  <a:srgbClr val="C00000"/>
                </a:solidFill>
                <a:latin typeface="Times New Roman" pitchFamily="18" charset="0"/>
                <a:cs typeface="Times New Roman" pitchFamily="18" charset="0"/>
              </a:rPr>
              <a:t>give yourself  the mark from “bad”  to “excellent”.</a:t>
            </a:r>
            <a:r>
              <a:rPr lang="ru-RU" sz="3200" dirty="0" smtClean="0">
                <a:latin typeface="Times New Roman" pitchFamily="18" charset="0"/>
                <a:cs typeface="Times New Roman" pitchFamily="18" charset="0"/>
              </a:rPr>
              <a:t/>
            </a:r>
            <a:br>
              <a:rPr lang="ru-RU" sz="3200" dirty="0" smtClean="0">
                <a:latin typeface="Times New Roman" pitchFamily="18" charset="0"/>
                <a:cs typeface="Times New Roman" pitchFamily="18" charset="0"/>
              </a:rPr>
            </a:br>
            <a:endParaRPr lang="ru-RU" sz="32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TotalTime>
  <Words>58</Words>
  <PresentationFormat>Экран (4:3)</PresentationFormat>
  <Paragraphs>31</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FREE TIME   ГБОУ СОШ 473 Калининского района Санкт-Петербурга Мироненко В.В.</vt:lpstr>
      <vt:lpstr>Слайд 2</vt:lpstr>
      <vt:lpstr>Слайд 3</vt:lpstr>
      <vt:lpstr>-    What are Emma’s hobbies?  -   What do you do in your free time?     (Ask and answer in pairs)  -   Are Emma’s hobbies similar or         different to yours?      Similar - похожие       different - разные      </vt:lpstr>
      <vt:lpstr>Do you know  what the most  popular activity is? Let’s find it together. </vt:lpstr>
      <vt:lpstr>       https://youtu.be/4zEUgTAoXuI</vt:lpstr>
      <vt:lpstr>  </vt:lpstr>
      <vt:lpstr>    </vt:lpstr>
      <vt:lpstr>  Now divide into 2 groups.   Compare your free time activities in your group.   Then each group comes to the board and every person tells 1 sentence about 1 classmate of your group.  Mind the ending –s or –es with the verbs, when we use the subjects He, She It.  For example:  On the weekend Lera watches TV and reads the book. In his free time, Sasha watches football match and plays computer games.         (You have 2 minutes.) </vt:lpstr>
      <vt:lpstr>               Let’s make the conclusion.  1.What did we do today?    2. What are the difficulties?      - As for me, It’s difficult to ….read                                                       speak                                                       listen to                                                       understand                                                       write fast… 3.Do you like our work today?  4. How do you think, what mark do you work at?            Draw the smile and  give yourself  the mark from “bad”  to “excellent”. </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 Windows</cp:lastModifiedBy>
  <cp:revision>6</cp:revision>
  <dcterms:created xsi:type="dcterms:W3CDTF">2021-10-30T14:31:14Z</dcterms:created>
  <dcterms:modified xsi:type="dcterms:W3CDTF">2021-11-09T21:42:21Z</dcterms:modified>
</cp:coreProperties>
</file>