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6" r:id="rId6"/>
    <p:sldId id="262" r:id="rId7"/>
    <p:sldId id="263" r:id="rId8"/>
    <p:sldId id="268" r:id="rId9"/>
    <p:sldId id="269" r:id="rId10"/>
    <p:sldId id="267" r:id="rId11"/>
    <p:sldId id="265" r:id="rId12"/>
    <p:sldId id="270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1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334B"/>
    <a:srgbClr val="F053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howGuides="1">
      <p:cViewPr varScale="1">
        <p:scale>
          <a:sx n="112" d="100"/>
          <a:sy n="112" d="100"/>
        </p:scale>
        <p:origin x="924" y="96"/>
      </p:cViewPr>
      <p:guideLst>
        <p:guide orient="horz" pos="281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190B00-AF3D-4ACD-ACDE-6303304709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1CFE79D-95E7-45EB-A00E-A13C20653A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7697993-D460-435C-9C74-7AAFDC037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3BA84-997D-4080-B10C-1A0B4B33C577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75B198E-7C7E-4A35-A289-C7D7DCCBC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E55F63B-D0AE-4916-943E-71629096F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C966-9F72-494A-85D6-6E61460B2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741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D882B2-034B-4145-B484-AAA1AE8CC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9D8F6E3-9820-406F-9F7D-BCD3D286F6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CB31CFE-D3EB-4BCC-8C1F-B5DDF7BE7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3BA84-997D-4080-B10C-1A0B4B33C577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4389A23-67AB-42B8-B4A6-CD29D8C4F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1C6045-8D36-40A1-9C6D-DE87FB64A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C966-9F72-494A-85D6-6E61460B2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609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BA733B-B67F-4D0F-8770-03412A880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ADDA85B-AADA-46ED-A5AA-D35A667980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C605E36-6CBE-4FA4-96E5-C97C64198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3BA84-997D-4080-B10C-1A0B4B33C577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D25396-54DE-492D-9359-B5E635749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D3534F-0A7F-483E-8DA7-21E0E2249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C966-9F72-494A-85D6-6E61460B2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2419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EA8576-22B7-495B-9176-BD790D974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B0357B8-EB67-4372-88B4-88FCFF7EF9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DC497D8-0B03-4691-A215-F5362C3642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862F708-3C4F-42A3-B17E-652DA52C1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3BA84-997D-4080-B10C-1A0B4B33C577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757200E-933C-4827-8F9D-FB5E96AEF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67BC222-F9DF-4207-B43E-B479B5367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C966-9F72-494A-85D6-6E61460B2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7952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733213-AAC6-4A1B-8698-2A85AC7A1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C417D5D-6E03-4713-8925-FDCABA4996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FC9B58B-7B36-4EED-BF73-CE412A4098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D84CA64-D965-410A-A22A-95F39E31D6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6169F5F-0DFF-4F48-8341-6A2030A84D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018E87D-5DB1-4212-99CF-FEC09BE81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3BA84-997D-4080-B10C-1A0B4B33C577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E583665-14A3-443C-A678-21B4B04CE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BDED1F4-5815-43E8-8292-D644388C8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C966-9F72-494A-85D6-6E61460B2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489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113576-431C-4B09-BE4C-4EEF3B490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7EDF2B8-07FE-4363-894B-DDC16E10C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3BA84-997D-4080-B10C-1A0B4B33C577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928BB28-F4BD-4C23-9A0A-C8721DEDC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3742E95-FD50-4CB1-8087-8075551AF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C966-9F72-494A-85D6-6E61460B2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154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A5E687E-9290-434A-B9E3-66F44D50F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3BA84-997D-4080-B10C-1A0B4B33C577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57BE17-C727-41FA-9CE8-470F79379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CFFE86D-1A1C-46FE-ABEC-8D0D881AB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C966-9F72-494A-85D6-6E61460B2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0893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376A1A-2738-4B63-8FB7-6FADAE4025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AAE921-524E-4189-B3A7-5676316023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C627E12-8D6F-4DCA-A420-023E353B4C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B86BE03-035D-46A4-8C21-2563A2536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3BA84-997D-4080-B10C-1A0B4B33C577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94DFDB8-B752-4066-9AA7-E4428B911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9BBE450-BDAC-4239-BF11-4AD912A2D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C966-9F72-494A-85D6-6E61460B2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296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51647D-B164-4F72-A5EE-B230808B2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98A3904-E15C-44A8-A376-F79C68BDA6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7B2AC89-146D-484D-BCEE-4426EC570E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D3BA88C-C8EB-41F4-9412-0F32B3933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3BA84-997D-4080-B10C-1A0B4B33C577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18D5E48-2C13-4EE4-ADCD-A1D573E19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18E3DBC-1A08-44C9-84DA-15A2D7CEF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C966-9F72-494A-85D6-6E61460B2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017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A2B172-000B-4AE9-AB6C-5B3A15EC2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597A070-81F1-4920-B6E3-7A700384A2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4AD9D9-7CA8-4507-93AB-D51F261F6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3BA84-997D-4080-B10C-1A0B4B33C577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89BBF06-5175-4DA7-8E90-D0468C3D9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61FA7CD-CEF3-4053-9580-9D24A0805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C966-9F72-494A-85D6-6E61460B2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74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C2463A7-BB92-4317-B3BC-98D90E4C44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15BDB53-8C9E-4BE4-81F4-E3B6D00011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7203253-5F3A-4E78-A48F-32CB6177C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3BA84-997D-4080-B10C-1A0B4B33C577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34384F7-722C-4DAE-B4AD-A52518B0E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5C5AAC-521E-416A-8686-FA305A820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C966-9F72-494A-85D6-6E61460B2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6969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9">
            <a:extLst>
              <a:ext uri="{FF2B5EF4-FFF2-40B4-BE49-F238E27FC236}">
                <a16:creationId xmlns:a16="http://schemas.microsoft.com/office/drawing/2014/main" id="{F1DB2C0F-AAB6-40B8-8680-1871B79DD33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81675" y="0"/>
            <a:ext cx="6410325" cy="6857999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2974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Равнобедренный треугольник 14">
            <a:extLst>
              <a:ext uri="{FF2B5EF4-FFF2-40B4-BE49-F238E27FC236}">
                <a16:creationId xmlns:a16="http://schemas.microsoft.com/office/drawing/2014/main" id="{B0B5ED3D-57DE-42ED-BE5C-F21A7B8CA5C6}"/>
              </a:ext>
            </a:extLst>
          </p:cNvPr>
          <p:cNvSpPr/>
          <p:nvPr userDrawn="1"/>
        </p:nvSpPr>
        <p:spPr>
          <a:xfrm>
            <a:off x="8211000" y="1809000"/>
            <a:ext cx="405000" cy="34989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лилиния: фигура 17">
            <a:extLst>
              <a:ext uri="{FF2B5EF4-FFF2-40B4-BE49-F238E27FC236}">
                <a16:creationId xmlns:a16="http://schemas.microsoft.com/office/drawing/2014/main" id="{B809083B-4451-4809-A466-A78693F9AD34}"/>
              </a:ext>
            </a:extLst>
          </p:cNvPr>
          <p:cNvSpPr/>
          <p:nvPr userDrawn="1"/>
        </p:nvSpPr>
        <p:spPr>
          <a:xfrm>
            <a:off x="6874669" y="4686300"/>
            <a:ext cx="578644" cy="469106"/>
          </a:xfrm>
          <a:custGeom>
            <a:avLst/>
            <a:gdLst>
              <a:gd name="connsiteX0" fmla="*/ 578644 w 578644"/>
              <a:gd name="connsiteY0" fmla="*/ 0 h 469106"/>
              <a:gd name="connsiteX1" fmla="*/ 0 w 578644"/>
              <a:gd name="connsiteY1" fmla="*/ 469106 h 469106"/>
              <a:gd name="connsiteX2" fmla="*/ 207169 w 578644"/>
              <a:gd name="connsiteY2" fmla="*/ 0 h 469106"/>
              <a:gd name="connsiteX3" fmla="*/ 578644 w 578644"/>
              <a:gd name="connsiteY3" fmla="*/ 0 h 469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8644" h="469106">
                <a:moveTo>
                  <a:pt x="578644" y="0"/>
                </a:moveTo>
                <a:lnTo>
                  <a:pt x="0" y="469106"/>
                </a:lnTo>
                <a:lnTo>
                  <a:pt x="207169" y="0"/>
                </a:lnTo>
                <a:lnTo>
                  <a:pt x="57864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исунок 9">
            <a:extLst>
              <a:ext uri="{FF2B5EF4-FFF2-40B4-BE49-F238E27FC236}">
                <a16:creationId xmlns:a16="http://schemas.microsoft.com/office/drawing/2014/main" id="{F1DB2C0F-AAB6-40B8-8680-1871B79DD33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81675" y="0"/>
            <a:ext cx="6410325" cy="6857999"/>
          </a:xfrm>
        </p:spPr>
        <p:txBody>
          <a:bodyPr/>
          <a:lstStyle/>
          <a:p>
            <a:endParaRPr lang="ru-RU"/>
          </a:p>
        </p:txBody>
      </p:sp>
      <p:sp>
        <p:nvSpPr>
          <p:cNvPr id="21" name="Текст 20">
            <a:extLst>
              <a:ext uri="{FF2B5EF4-FFF2-40B4-BE49-F238E27FC236}">
                <a16:creationId xmlns:a16="http://schemas.microsoft.com/office/drawing/2014/main" id="{30BF555C-A518-4231-9DB5-B17F7DC97C8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11238" y="2573338"/>
            <a:ext cx="6442075" cy="1646237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Полилиния: фигура 7">
            <a:extLst>
              <a:ext uri="{FF2B5EF4-FFF2-40B4-BE49-F238E27FC236}">
                <a16:creationId xmlns:a16="http://schemas.microsoft.com/office/drawing/2014/main" id="{A69C7849-E468-4B41-9E10-71060F43909A}"/>
              </a:ext>
            </a:extLst>
          </p:cNvPr>
          <p:cNvSpPr/>
          <p:nvPr userDrawn="1"/>
        </p:nvSpPr>
        <p:spPr>
          <a:xfrm>
            <a:off x="0" y="-10104"/>
            <a:ext cx="9246000" cy="6868103"/>
          </a:xfrm>
          <a:custGeom>
            <a:avLst/>
            <a:gdLst>
              <a:gd name="connsiteX0" fmla="*/ 0 w 9246000"/>
              <a:gd name="connsiteY0" fmla="*/ 0 h 6868103"/>
              <a:gd name="connsiteX1" fmla="*/ 6096000 w 9246000"/>
              <a:gd name="connsiteY1" fmla="*/ 0 h 6868103"/>
              <a:gd name="connsiteX2" fmla="*/ 6096000 w 9246000"/>
              <a:gd name="connsiteY2" fmla="*/ 2032 h 6868103"/>
              <a:gd name="connsiteX3" fmla="*/ 9246000 w 9246000"/>
              <a:gd name="connsiteY3" fmla="*/ 2032 h 6868103"/>
              <a:gd name="connsiteX4" fmla="*/ 6096000 w 9246000"/>
              <a:gd name="connsiteY4" fmla="*/ 6868103 h 6868103"/>
              <a:gd name="connsiteX5" fmla="*/ 0 w 9246000"/>
              <a:gd name="connsiteY5" fmla="*/ 6868103 h 6868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246000" h="6868103">
                <a:moveTo>
                  <a:pt x="0" y="0"/>
                </a:moveTo>
                <a:lnTo>
                  <a:pt x="6096000" y="0"/>
                </a:lnTo>
                <a:lnTo>
                  <a:pt x="6096000" y="2032"/>
                </a:lnTo>
                <a:lnTo>
                  <a:pt x="9246000" y="2032"/>
                </a:lnTo>
                <a:lnTo>
                  <a:pt x="6096000" y="6868103"/>
                </a:lnTo>
                <a:lnTo>
                  <a:pt x="0" y="686810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14" name="Полилиния: фигура 13">
            <a:extLst>
              <a:ext uri="{FF2B5EF4-FFF2-40B4-BE49-F238E27FC236}">
                <a16:creationId xmlns:a16="http://schemas.microsoft.com/office/drawing/2014/main" id="{E258292F-5689-4D79-9096-85D06BA49B7B}"/>
              </a:ext>
            </a:extLst>
          </p:cNvPr>
          <p:cNvSpPr/>
          <p:nvPr userDrawn="1"/>
        </p:nvSpPr>
        <p:spPr>
          <a:xfrm>
            <a:off x="835155" y="2158894"/>
            <a:ext cx="7780845" cy="2530106"/>
          </a:xfrm>
          <a:custGeom>
            <a:avLst/>
            <a:gdLst>
              <a:gd name="connsiteX0" fmla="*/ 0 w 7780845"/>
              <a:gd name="connsiteY0" fmla="*/ 0 h 2530106"/>
              <a:gd name="connsiteX1" fmla="*/ 7780845 w 7780845"/>
              <a:gd name="connsiteY1" fmla="*/ 0 h 2530106"/>
              <a:gd name="connsiteX2" fmla="*/ 6620089 w 7780845"/>
              <a:gd name="connsiteY2" fmla="*/ 2530106 h 2530106"/>
              <a:gd name="connsiteX3" fmla="*/ 0 w 7780845"/>
              <a:gd name="connsiteY3" fmla="*/ 2530106 h 2530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80845" h="2530106">
                <a:moveTo>
                  <a:pt x="0" y="0"/>
                </a:moveTo>
                <a:lnTo>
                  <a:pt x="7780845" y="0"/>
                </a:lnTo>
                <a:lnTo>
                  <a:pt x="6620089" y="2530106"/>
                </a:lnTo>
                <a:lnTo>
                  <a:pt x="0" y="25301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9560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DDFDD1-73D5-463D-B7B9-B39F7B2F6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7" y="370235"/>
            <a:ext cx="5625000" cy="66888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E1EF14B-4156-4532-A398-ABD8355C3859}"/>
              </a:ext>
            </a:extLst>
          </p:cNvPr>
          <p:cNvSpPr/>
          <p:nvPr userDrawn="1"/>
        </p:nvSpPr>
        <p:spPr>
          <a:xfrm>
            <a:off x="0" y="3429000"/>
            <a:ext cx="12192000" cy="34310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D7A1320A-1390-44C8-9D96-457E4E8D51F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26000" y="365125"/>
            <a:ext cx="5220737" cy="6127750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398A2C93-7DAF-47FE-936C-C92361EFF2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46266" y="1309573"/>
            <a:ext cx="5625000" cy="211455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529850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DDFDD1-73D5-463D-B7B9-B39F7B2F6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935" y="375112"/>
            <a:ext cx="5625000" cy="66888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E1EF14B-4156-4532-A398-ABD8355C3859}"/>
              </a:ext>
            </a:extLst>
          </p:cNvPr>
          <p:cNvSpPr/>
          <p:nvPr userDrawn="1"/>
        </p:nvSpPr>
        <p:spPr>
          <a:xfrm>
            <a:off x="0" y="4149000"/>
            <a:ext cx="8976000" cy="27110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D7A1320A-1390-44C8-9D96-457E4E8D51F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365631" y="375112"/>
            <a:ext cx="5220737" cy="6127750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398A2C93-7DAF-47FE-936C-C92361EFF2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414" y="1314450"/>
            <a:ext cx="5625000" cy="211455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437385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7DFAA08-4FC2-45F2-AA2E-AE1BA6DBE2C1}"/>
              </a:ext>
            </a:extLst>
          </p:cNvPr>
          <p:cNvSpPr/>
          <p:nvPr userDrawn="1"/>
        </p:nvSpPr>
        <p:spPr>
          <a:xfrm>
            <a:off x="6861000" y="0"/>
            <a:ext cx="5326567" cy="68600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DDFDD1-73D5-463D-B7B9-B39F7B2F6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935" y="375112"/>
            <a:ext cx="5625000" cy="66888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E1EF14B-4156-4532-A398-ABD8355C3859}"/>
              </a:ext>
            </a:extLst>
          </p:cNvPr>
          <p:cNvSpPr/>
          <p:nvPr userDrawn="1"/>
        </p:nvSpPr>
        <p:spPr>
          <a:xfrm>
            <a:off x="0" y="5184000"/>
            <a:ext cx="3531000" cy="16760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D7A1320A-1390-44C8-9D96-457E4E8D51F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36000" y="3699451"/>
            <a:ext cx="5758414" cy="2578862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398A2C93-7DAF-47FE-936C-C92361EFF2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414" y="1314450"/>
            <a:ext cx="5625000" cy="211455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6987266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DDFDD1-73D5-463D-B7B9-B39F7B2F6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3800" y="3524662"/>
            <a:ext cx="5625000" cy="668887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E1EF14B-4156-4532-A398-ABD8355C3859}"/>
              </a:ext>
            </a:extLst>
          </p:cNvPr>
          <p:cNvSpPr/>
          <p:nvPr userDrawn="1"/>
        </p:nvSpPr>
        <p:spPr>
          <a:xfrm>
            <a:off x="0" y="0"/>
            <a:ext cx="5625000" cy="68600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D7A1320A-1390-44C8-9D96-457E4E8D51F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36000" y="504000"/>
            <a:ext cx="5758414" cy="5774313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398A2C93-7DAF-47FE-936C-C92361EFF2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33800" y="4374000"/>
            <a:ext cx="5625000" cy="211455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Рисунок 3">
            <a:extLst>
              <a:ext uri="{FF2B5EF4-FFF2-40B4-BE49-F238E27FC236}">
                <a16:creationId xmlns:a16="http://schemas.microsoft.com/office/drawing/2014/main" id="{D6452CA5-8E82-4F87-9A80-16C5626D647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215125" y="145449"/>
            <a:ext cx="3640875" cy="2921721"/>
          </a:xfrm>
        </p:spPr>
        <p:txBody>
          <a:bodyPr/>
          <a:lstStyle/>
          <a:p>
            <a:endParaRPr lang="ru-RU"/>
          </a:p>
        </p:txBody>
      </p:sp>
      <p:sp>
        <p:nvSpPr>
          <p:cNvPr id="9" name="Рисунок 3">
            <a:extLst>
              <a:ext uri="{FF2B5EF4-FFF2-40B4-BE49-F238E27FC236}">
                <a16:creationId xmlns:a16="http://schemas.microsoft.com/office/drawing/2014/main" id="{A946F59B-B261-4BD0-B083-6D6BBD9636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80125" y="145450"/>
            <a:ext cx="3640875" cy="2921721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13090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7DFAA08-4FC2-45F2-AA2E-AE1BA6DBE2C1}"/>
              </a:ext>
            </a:extLst>
          </p:cNvPr>
          <p:cNvSpPr/>
          <p:nvPr userDrawn="1"/>
        </p:nvSpPr>
        <p:spPr>
          <a:xfrm>
            <a:off x="0" y="-2032"/>
            <a:ext cx="5326567" cy="68600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DDFDD1-73D5-463D-B7B9-B39F7B2F6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8296" y="3429000"/>
            <a:ext cx="5625000" cy="66888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D7A1320A-1390-44C8-9D96-457E4E8D51F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36000" y="549000"/>
            <a:ext cx="5445000" cy="5729313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398A2C93-7DAF-47FE-936C-C92361EFF2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87775" y="4368338"/>
            <a:ext cx="5625000" cy="211455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Рисунок 3">
            <a:extLst>
              <a:ext uri="{FF2B5EF4-FFF2-40B4-BE49-F238E27FC236}">
                <a16:creationId xmlns:a16="http://schemas.microsoft.com/office/drawing/2014/main" id="{7CD30468-55AD-4246-A300-DB7B0F00172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530600" y="234001"/>
            <a:ext cx="8325400" cy="2790188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6853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9F06B0F-577D-4331-87CF-A0A833AA949D}"/>
              </a:ext>
            </a:extLst>
          </p:cNvPr>
          <p:cNvSpPr/>
          <p:nvPr userDrawn="1"/>
        </p:nvSpPr>
        <p:spPr>
          <a:xfrm>
            <a:off x="6861000" y="0"/>
            <a:ext cx="5326567" cy="68600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DDFDD1-73D5-463D-B7B9-B39F7B2F6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935" y="375112"/>
            <a:ext cx="4681065" cy="66888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398A2C93-7DAF-47FE-936C-C92361EFF2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414" y="1314450"/>
            <a:ext cx="4681065" cy="211455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D7A1320A-1390-44C8-9D96-457E4E8D51F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556000" y="375112"/>
            <a:ext cx="6299999" cy="612775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E1EF14B-4156-4532-A398-ABD8355C3859}"/>
              </a:ext>
            </a:extLst>
          </p:cNvPr>
          <p:cNvSpPr/>
          <p:nvPr userDrawn="1"/>
        </p:nvSpPr>
        <p:spPr>
          <a:xfrm>
            <a:off x="469414" y="4149000"/>
            <a:ext cx="8506586" cy="180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3412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7DFAA08-4FC2-45F2-AA2E-AE1BA6DBE2C1}"/>
              </a:ext>
            </a:extLst>
          </p:cNvPr>
          <p:cNvSpPr/>
          <p:nvPr userDrawn="1"/>
        </p:nvSpPr>
        <p:spPr>
          <a:xfrm>
            <a:off x="0" y="-2032"/>
            <a:ext cx="6096000" cy="6860032"/>
          </a:xfrm>
          <a:prstGeom prst="rect">
            <a:avLst/>
          </a:prstGeom>
          <a:solidFill>
            <a:srgbClr val="1B33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DDFDD1-73D5-463D-B7B9-B39F7B2F6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000" y="323493"/>
            <a:ext cx="5625000" cy="66888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398A2C93-7DAF-47FE-936C-C92361EFF2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45479" y="1262831"/>
            <a:ext cx="5625000" cy="5271676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AE8A562-A25C-4DC8-BAC6-CCC05775792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42063" y="323850"/>
            <a:ext cx="5603875" cy="6389688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31730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9F06B0F-577D-4331-87CF-A0A833AA949D}"/>
              </a:ext>
            </a:extLst>
          </p:cNvPr>
          <p:cNvSpPr/>
          <p:nvPr userDrawn="1"/>
        </p:nvSpPr>
        <p:spPr>
          <a:xfrm>
            <a:off x="9606000" y="0"/>
            <a:ext cx="2806567" cy="68600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DDFDD1-73D5-463D-B7B9-B39F7B2F6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935" y="375112"/>
            <a:ext cx="6706065" cy="66888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398A2C93-7DAF-47FE-936C-C92361EFF2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414" y="1314450"/>
            <a:ext cx="6706065" cy="211455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D7A1320A-1390-44C8-9D96-457E4E8D51F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399958" y="365125"/>
            <a:ext cx="3961042" cy="612775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5733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C3EB23-0574-4CE6-BFEA-CC4DC7FD3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31F8A9A-C586-4CD8-962C-D78C7D7C8C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2D3A135-84B4-404B-AEE2-C6066B294A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3BA84-997D-4080-B10C-1A0B4B33C577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9329958-3F0E-49D3-AB72-A2802AAD7B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087078-49A2-4F1A-832C-0E14981C4B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8C966-9F72-494A-85D6-6E61460B2F4A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23"/>
            <a:extLst>
              <a:ext uri="{FF2B5EF4-FFF2-40B4-BE49-F238E27FC236}">
                <a16:creationId xmlns:a16="http://schemas.microsoft.com/office/drawing/2014/main" id="{FDBE6CBF-8F53-497F-9017-32C565AD5EA7}"/>
              </a:ext>
            </a:extLst>
          </p:cNvPr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804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8" r:id="rId12"/>
    <p:sldLayoutId id="2147483667" r:id="rId13"/>
    <p:sldLayoutId id="2147483660" r:id="rId14"/>
    <p:sldLayoutId id="2147483661" r:id="rId15"/>
    <p:sldLayoutId id="2147483662" r:id="rId16"/>
    <p:sldLayoutId id="2147483670" r:id="rId17"/>
    <p:sldLayoutId id="2147483663" r:id="rId18"/>
    <p:sldLayoutId id="2147483664" r:id="rId19"/>
    <p:sldLayoutId id="2147483665" r:id="rId20"/>
    <p:sldLayoutId id="2147483666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.jpeg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39" b="14339"/>
          <a:stretch>
            <a:fillRect/>
          </a:stretch>
        </p:blipFill>
        <p:spPr>
          <a:xfrm>
            <a:off x="5881837" y="20643"/>
            <a:ext cx="6410325" cy="6857999"/>
          </a:xfrm>
        </p:spPr>
      </p:pic>
      <p:sp>
        <p:nvSpPr>
          <p:cNvPr id="8" name="Текст 20">
            <a:extLst>
              <a:ext uri="{FF2B5EF4-FFF2-40B4-BE49-F238E27FC236}">
                <a16:creationId xmlns:a16="http://schemas.microsoft.com/office/drawing/2014/main" id="{1FBFB381-328C-4790-8FB0-DCF0DC9A03AB}"/>
              </a:ext>
            </a:extLst>
          </p:cNvPr>
          <p:cNvSpPr txBox="1">
            <a:spLocks/>
          </p:cNvSpPr>
          <p:nvPr/>
        </p:nvSpPr>
        <p:spPr>
          <a:xfrm>
            <a:off x="1011238" y="2573338"/>
            <a:ext cx="6442075" cy="16462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indent="0" algn="ctr" defTabSz="914400" rtl="0" eaLnBrk="1" latinLnBrk="0" hangingPunct="1">
              <a:buFontTx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Образец текста</a:t>
            </a:r>
          </a:p>
          <a:p>
            <a:pPr lvl="1"/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уровень</a:t>
            </a:r>
          </a:p>
          <a:p>
            <a:pPr lvl="2"/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уровень</a:t>
            </a:r>
          </a:p>
          <a:p>
            <a:pPr lvl="3"/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Четвертый уровень</a:t>
            </a:r>
          </a:p>
          <a:p>
            <a:pPr lvl="4"/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Пятый уровень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81B021BF-A146-4486-952C-321C2E738A90}"/>
              </a:ext>
            </a:extLst>
          </p:cNvPr>
          <p:cNvSpPr/>
          <p:nvPr/>
        </p:nvSpPr>
        <p:spPr>
          <a:xfrm>
            <a:off x="79217" y="0"/>
            <a:ext cx="8706000" cy="6868104"/>
          </a:xfrm>
          <a:custGeom>
            <a:avLst/>
            <a:gdLst>
              <a:gd name="connsiteX0" fmla="*/ 0 w 9246000"/>
              <a:gd name="connsiteY0" fmla="*/ 0 h 6868103"/>
              <a:gd name="connsiteX1" fmla="*/ 6096000 w 9246000"/>
              <a:gd name="connsiteY1" fmla="*/ 0 h 6868103"/>
              <a:gd name="connsiteX2" fmla="*/ 6096000 w 9246000"/>
              <a:gd name="connsiteY2" fmla="*/ 2032 h 6868103"/>
              <a:gd name="connsiteX3" fmla="*/ 9246000 w 9246000"/>
              <a:gd name="connsiteY3" fmla="*/ 2032 h 6868103"/>
              <a:gd name="connsiteX4" fmla="*/ 6096000 w 9246000"/>
              <a:gd name="connsiteY4" fmla="*/ 6868103 h 6868103"/>
              <a:gd name="connsiteX5" fmla="*/ 0 w 9246000"/>
              <a:gd name="connsiteY5" fmla="*/ 6868103 h 6868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246000" h="6868103">
                <a:moveTo>
                  <a:pt x="0" y="0"/>
                </a:moveTo>
                <a:lnTo>
                  <a:pt x="6096000" y="0"/>
                </a:lnTo>
                <a:lnTo>
                  <a:pt x="6096000" y="2032"/>
                </a:lnTo>
                <a:lnTo>
                  <a:pt x="9246000" y="2032"/>
                </a:lnTo>
                <a:lnTo>
                  <a:pt x="6096000" y="6868103"/>
                </a:lnTo>
                <a:lnTo>
                  <a:pt x="0" y="686810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93430012-BA3A-4636-B839-750794681A1D}"/>
              </a:ext>
            </a:extLst>
          </p:cNvPr>
          <p:cNvSpPr/>
          <p:nvPr/>
        </p:nvSpPr>
        <p:spPr>
          <a:xfrm>
            <a:off x="1001077" y="2270327"/>
            <a:ext cx="6925845" cy="2530106"/>
          </a:xfrm>
          <a:custGeom>
            <a:avLst/>
            <a:gdLst>
              <a:gd name="connsiteX0" fmla="*/ 0 w 7780845"/>
              <a:gd name="connsiteY0" fmla="*/ 0 h 2530106"/>
              <a:gd name="connsiteX1" fmla="*/ 7780845 w 7780845"/>
              <a:gd name="connsiteY1" fmla="*/ 0 h 2530106"/>
              <a:gd name="connsiteX2" fmla="*/ 6620089 w 7780845"/>
              <a:gd name="connsiteY2" fmla="*/ 2530106 h 2530106"/>
              <a:gd name="connsiteX3" fmla="*/ 0 w 7780845"/>
              <a:gd name="connsiteY3" fmla="*/ 2530106 h 2530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80845" h="2530106">
                <a:moveTo>
                  <a:pt x="0" y="0"/>
                </a:moveTo>
                <a:lnTo>
                  <a:pt x="7780845" y="0"/>
                </a:lnTo>
                <a:lnTo>
                  <a:pt x="6620089" y="2530106"/>
                </a:lnTo>
                <a:lnTo>
                  <a:pt x="0" y="25301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лилиния: фигура 6">
            <a:extLst>
              <a:ext uri="{FF2B5EF4-FFF2-40B4-BE49-F238E27FC236}">
                <a16:creationId xmlns:a16="http://schemas.microsoft.com/office/drawing/2014/main" id="{E9811CCE-425E-421D-906F-FDB5FF116926}"/>
              </a:ext>
            </a:extLst>
          </p:cNvPr>
          <p:cNvSpPr/>
          <p:nvPr/>
        </p:nvSpPr>
        <p:spPr>
          <a:xfrm>
            <a:off x="6321000" y="4800433"/>
            <a:ext cx="578644" cy="469106"/>
          </a:xfrm>
          <a:custGeom>
            <a:avLst/>
            <a:gdLst>
              <a:gd name="connsiteX0" fmla="*/ 578644 w 578644"/>
              <a:gd name="connsiteY0" fmla="*/ 0 h 469106"/>
              <a:gd name="connsiteX1" fmla="*/ 0 w 578644"/>
              <a:gd name="connsiteY1" fmla="*/ 469106 h 469106"/>
              <a:gd name="connsiteX2" fmla="*/ 207169 w 578644"/>
              <a:gd name="connsiteY2" fmla="*/ 0 h 469106"/>
              <a:gd name="connsiteX3" fmla="*/ 578644 w 578644"/>
              <a:gd name="connsiteY3" fmla="*/ 0 h 469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8644" h="469106">
                <a:moveTo>
                  <a:pt x="578644" y="0"/>
                </a:moveTo>
                <a:lnTo>
                  <a:pt x="0" y="469106"/>
                </a:lnTo>
                <a:lnTo>
                  <a:pt x="207169" y="0"/>
                </a:lnTo>
                <a:lnTo>
                  <a:pt x="57864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Равнобедренный треугольник 5">
            <a:extLst>
              <a:ext uri="{FF2B5EF4-FFF2-40B4-BE49-F238E27FC236}">
                <a16:creationId xmlns:a16="http://schemas.microsoft.com/office/drawing/2014/main" id="{C3891D6C-164C-4F07-94B0-55B67C0190FD}"/>
              </a:ext>
            </a:extLst>
          </p:cNvPr>
          <p:cNvSpPr/>
          <p:nvPr/>
        </p:nvSpPr>
        <p:spPr>
          <a:xfrm>
            <a:off x="7521922" y="1920433"/>
            <a:ext cx="405000" cy="34989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8DAF865-96F5-4176-9983-A7D572FF73F1}"/>
              </a:ext>
            </a:extLst>
          </p:cNvPr>
          <p:cNvSpPr txBox="1"/>
          <p:nvPr/>
        </p:nvSpPr>
        <p:spPr>
          <a:xfrm>
            <a:off x="-32229" y="3343959"/>
            <a:ext cx="8775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Поиск…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DAF865-96F5-4176-9983-A7D572FF73F1}"/>
              </a:ext>
            </a:extLst>
          </p:cNvPr>
          <p:cNvSpPr txBox="1"/>
          <p:nvPr/>
        </p:nvSpPr>
        <p:spPr>
          <a:xfrm>
            <a:off x="79217" y="83656"/>
            <a:ext cx="877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конкурс педагогического мастерства – 2022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Номинация «Педагогический дебют»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DAF865-96F5-4176-9983-A7D572FF73F1}"/>
              </a:ext>
            </a:extLst>
          </p:cNvPr>
          <p:cNvSpPr txBox="1"/>
          <p:nvPr/>
        </p:nvSpPr>
        <p:spPr>
          <a:xfrm>
            <a:off x="-11198" y="2270327"/>
            <a:ext cx="877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из опыта работы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DAF865-96F5-4176-9983-A7D572FF73F1}"/>
              </a:ext>
            </a:extLst>
          </p:cNvPr>
          <p:cNvSpPr txBox="1"/>
          <p:nvPr/>
        </p:nvSpPr>
        <p:spPr>
          <a:xfrm>
            <a:off x="-204000" y="5001217"/>
            <a:ext cx="8775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Амбарцумян Артур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Михайлович,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едагог дополнительного образования, </a:t>
            </a:r>
            <a:b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 ДО «КЦ ДОД»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37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4BF428D-7BA3-4802-812A-E47FC9D3B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6" y="370235"/>
            <a:ext cx="6045213" cy="668887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СЕБЕ ЛЮБИМОМ </a:t>
            </a:r>
            <a:endParaRPr lang="ru-RU" sz="36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F9764ED-30F0-4029-AFB2-805CDFE9306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46266" y="1309573"/>
            <a:ext cx="5625000" cy="1837393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в Новосибирской области,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Черепановском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районе в рабочем поселке Посевная.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 лет, в полном расцвете сил.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2018 году окончил Новосибирский государственный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едагогический университет, Институт истории гуманитарного и социального образования.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D172F6-5221-420F-8E26-ACC0484778F5}"/>
              </a:ext>
            </a:extLst>
          </p:cNvPr>
          <p:cNvSpPr txBox="1"/>
          <p:nvPr/>
        </p:nvSpPr>
        <p:spPr>
          <a:xfrm>
            <a:off x="6411000" y="3711034"/>
            <a:ext cx="2583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D6734D0-B8C3-4798-A7A1-1A6B0053C46C}"/>
              </a:ext>
            </a:extLst>
          </p:cNvPr>
          <p:cNvSpPr/>
          <p:nvPr/>
        </p:nvSpPr>
        <p:spPr>
          <a:xfrm>
            <a:off x="6411000" y="4085336"/>
            <a:ext cx="25839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Окончил музыкальную и театральную школу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601193-4DEE-43CD-BF61-40FC1BD3BC48}"/>
              </a:ext>
            </a:extLst>
          </p:cNvPr>
          <p:cNvSpPr txBox="1"/>
          <p:nvPr/>
        </p:nvSpPr>
        <p:spPr>
          <a:xfrm>
            <a:off x="9577832" y="3581570"/>
            <a:ext cx="2583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8FF127F-9369-4999-AF4D-4A924E1C2982}"/>
              </a:ext>
            </a:extLst>
          </p:cNvPr>
          <p:cNvSpPr/>
          <p:nvPr/>
        </p:nvSpPr>
        <p:spPr>
          <a:xfrm>
            <a:off x="9532894" y="3885348"/>
            <a:ext cx="258395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Получил квалификацию  учителя обществознания, а так же курсы по </a:t>
            </a:r>
            <a:b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«Финансовой грамотности»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7B24174-3FA6-4E2C-8A8F-C8B4962D393E}"/>
              </a:ext>
            </a:extLst>
          </p:cNvPr>
          <p:cNvSpPr txBox="1"/>
          <p:nvPr/>
        </p:nvSpPr>
        <p:spPr>
          <a:xfrm>
            <a:off x="6456000" y="5077882"/>
            <a:ext cx="2583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AAF4942B-456E-49C2-896E-2D178C6E578E}"/>
              </a:ext>
            </a:extLst>
          </p:cNvPr>
          <p:cNvSpPr/>
          <p:nvPr/>
        </p:nvSpPr>
        <p:spPr>
          <a:xfrm>
            <a:off x="6456000" y="5452184"/>
            <a:ext cx="25839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Состоял в военно-патриотическом клубе «Архангел» г. Новосибирск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A13629-6310-4C5D-8932-83BB51D36665}"/>
              </a:ext>
            </a:extLst>
          </p:cNvPr>
          <p:cNvSpPr txBox="1"/>
          <p:nvPr/>
        </p:nvSpPr>
        <p:spPr>
          <a:xfrm>
            <a:off x="9608041" y="5077882"/>
            <a:ext cx="2583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8F4EB4AF-2B5E-40E7-B149-AF656EDE95A2}"/>
              </a:ext>
            </a:extLst>
          </p:cNvPr>
          <p:cNvSpPr/>
          <p:nvPr/>
        </p:nvSpPr>
        <p:spPr>
          <a:xfrm>
            <a:off x="9336001" y="5452184"/>
            <a:ext cx="285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Ежемесячно во время учебы, учувствовал в военно-полевых сборах на базе подготовке спецназа, с участием сил специальных операций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09A324AC-0710-498D-9B89-070332B665AE}"/>
              </a:ext>
            </a:extLst>
          </p:cNvPr>
          <p:cNvSpPr/>
          <p:nvPr/>
        </p:nvSpPr>
        <p:spPr>
          <a:xfrm rot="2689455">
            <a:off x="5860639" y="3918466"/>
            <a:ext cx="470418" cy="47041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22360E3-5067-4646-B179-0EC3EF2AC25F}"/>
              </a:ext>
            </a:extLst>
          </p:cNvPr>
          <p:cNvSpPr txBox="1"/>
          <p:nvPr/>
        </p:nvSpPr>
        <p:spPr>
          <a:xfrm>
            <a:off x="5875820" y="396900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0B219379-28BC-4F58-A12D-861A2FBD1959}"/>
              </a:ext>
            </a:extLst>
          </p:cNvPr>
          <p:cNvSpPr/>
          <p:nvPr/>
        </p:nvSpPr>
        <p:spPr>
          <a:xfrm rot="2689455">
            <a:off x="5879396" y="5242783"/>
            <a:ext cx="470418" cy="47041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933B4D7-55CD-4317-8FCA-5F2A32EA4550}"/>
              </a:ext>
            </a:extLst>
          </p:cNvPr>
          <p:cNvSpPr txBox="1"/>
          <p:nvPr/>
        </p:nvSpPr>
        <p:spPr>
          <a:xfrm>
            <a:off x="5905253" y="529332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EFDBE8C9-0F90-4C84-BDB1-169E591C9F3F}"/>
              </a:ext>
            </a:extLst>
          </p:cNvPr>
          <p:cNvSpPr/>
          <p:nvPr/>
        </p:nvSpPr>
        <p:spPr>
          <a:xfrm rot="2689455">
            <a:off x="9014100" y="3639142"/>
            <a:ext cx="470418" cy="47041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1A9BA92-4ECA-4F40-8436-0FEC1720D703}"/>
              </a:ext>
            </a:extLst>
          </p:cNvPr>
          <p:cNvSpPr txBox="1"/>
          <p:nvPr/>
        </p:nvSpPr>
        <p:spPr>
          <a:xfrm>
            <a:off x="9039957" y="370384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C5C5E0F3-3DBE-4F3B-80D2-5F5F65911779}"/>
              </a:ext>
            </a:extLst>
          </p:cNvPr>
          <p:cNvSpPr/>
          <p:nvPr/>
        </p:nvSpPr>
        <p:spPr>
          <a:xfrm rot="2689455">
            <a:off x="8886327" y="5242781"/>
            <a:ext cx="470418" cy="47041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1915E54-D37E-45E3-B0B4-569E6A949CB7}"/>
              </a:ext>
            </a:extLst>
          </p:cNvPr>
          <p:cNvSpPr txBox="1"/>
          <p:nvPr/>
        </p:nvSpPr>
        <p:spPr>
          <a:xfrm>
            <a:off x="8917296" y="531837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80" b="10880"/>
          <a:stretch>
            <a:fillRect/>
          </a:stretch>
        </p:blipFill>
        <p:spPr>
          <a:xfrm>
            <a:off x="218582" y="459000"/>
            <a:ext cx="5220737" cy="6127750"/>
          </a:xfrm>
        </p:spPr>
      </p:pic>
    </p:spTree>
    <p:extLst>
      <p:ext uri="{BB962C8B-B14F-4D97-AF65-F5344CB8AC3E}">
        <p14:creationId xmlns:p14="http://schemas.microsoft.com/office/powerpoint/2010/main" val="226452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3DC61E7-D535-4B9F-B451-533E08D8C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934" y="375112"/>
            <a:ext cx="6121065" cy="668887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 моё 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927B441C-7CA3-40D6-B928-421BE67E167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8621" y="1868683"/>
            <a:ext cx="4726586" cy="668887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Крутые специалисты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Текст 6">
            <a:extLst>
              <a:ext uri="{FF2B5EF4-FFF2-40B4-BE49-F238E27FC236}">
                <a16:creationId xmlns:a16="http://schemas.microsoft.com/office/drawing/2014/main" id="{9B5DE742-D163-465F-95DA-53353B48F368}"/>
              </a:ext>
            </a:extLst>
          </p:cNvPr>
          <p:cNvSpPr txBox="1">
            <a:spLocks/>
          </p:cNvSpPr>
          <p:nvPr/>
        </p:nvSpPr>
        <p:spPr>
          <a:xfrm>
            <a:off x="469414" y="4793312"/>
            <a:ext cx="5625000" cy="17095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E63940-1751-46EF-93A2-C27AFA91D1C7}"/>
              </a:ext>
            </a:extLst>
          </p:cNvPr>
          <p:cNvSpPr txBox="1"/>
          <p:nvPr/>
        </p:nvSpPr>
        <p:spPr>
          <a:xfrm>
            <a:off x="246000" y="4784386"/>
            <a:ext cx="6255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патриотическим воспитанием, вступление в 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военно-патриотический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клуб «Архангел» 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9890DD7-4687-4807-9E34-604A90BD13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0689" y="1879346"/>
            <a:ext cx="224103" cy="266700"/>
          </a:xfrm>
          <a:prstGeom prst="rect">
            <a:avLst/>
          </a:prstGeom>
        </p:spPr>
      </p:pic>
      <p:sp>
        <p:nvSpPr>
          <p:cNvPr id="17" name="Текст 6">
            <a:extLst>
              <a:ext uri="{FF2B5EF4-FFF2-40B4-BE49-F238E27FC236}">
                <a16:creationId xmlns:a16="http://schemas.microsoft.com/office/drawing/2014/main" id="{CFA461F9-4779-47FC-B640-F2B54476071F}"/>
              </a:ext>
            </a:extLst>
          </p:cNvPr>
          <p:cNvSpPr txBox="1">
            <a:spLocks/>
          </p:cNvSpPr>
          <p:nvPr/>
        </p:nvSpPr>
        <p:spPr>
          <a:xfrm>
            <a:off x="918621" y="2220485"/>
            <a:ext cx="4726586" cy="668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Самый большой педагогический вуз за Уралом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A792F78-7AA0-4BC8-86F3-8FE2FCA78B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6402" y="2281533"/>
            <a:ext cx="224103" cy="266700"/>
          </a:xfrm>
          <a:prstGeom prst="rect">
            <a:avLst/>
          </a:prstGeom>
        </p:spPr>
      </p:pic>
      <p:sp>
        <p:nvSpPr>
          <p:cNvPr id="19" name="Текст 6">
            <a:extLst>
              <a:ext uri="{FF2B5EF4-FFF2-40B4-BE49-F238E27FC236}">
                <a16:creationId xmlns:a16="http://schemas.microsoft.com/office/drawing/2014/main" id="{D0DDED72-43FD-4C8A-B893-40AADBC9B3C4}"/>
              </a:ext>
            </a:extLst>
          </p:cNvPr>
          <p:cNvSpPr txBox="1">
            <a:spLocks/>
          </p:cNvSpPr>
          <p:nvPr/>
        </p:nvSpPr>
        <p:spPr>
          <a:xfrm>
            <a:off x="410284" y="1249012"/>
            <a:ext cx="5624999" cy="10206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Текст 6">
            <a:extLst>
              <a:ext uri="{FF2B5EF4-FFF2-40B4-BE49-F238E27FC236}">
                <a16:creationId xmlns:a16="http://schemas.microsoft.com/office/drawing/2014/main" id="{927B441C-7CA3-40D6-B928-421BE67E1670}"/>
              </a:ext>
            </a:extLst>
          </p:cNvPr>
          <p:cNvSpPr txBox="1">
            <a:spLocks/>
          </p:cNvSpPr>
          <p:nvPr/>
        </p:nvSpPr>
        <p:spPr>
          <a:xfrm>
            <a:off x="716407" y="1144440"/>
            <a:ext cx="4726586" cy="56483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Поступил в Новосибирский Педагогический Государственный университет в 2014 году.</a:t>
            </a:r>
          </a:p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A792F78-7AA0-4BC8-86F3-8FE2FCA78B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6402" y="2816971"/>
            <a:ext cx="224103" cy="266700"/>
          </a:xfrm>
          <a:prstGeom prst="rect">
            <a:avLst/>
          </a:prstGeom>
        </p:spPr>
      </p:pic>
      <p:sp>
        <p:nvSpPr>
          <p:cNvPr id="14" name="Текст 6">
            <a:extLst>
              <a:ext uri="{FF2B5EF4-FFF2-40B4-BE49-F238E27FC236}">
                <a16:creationId xmlns:a16="http://schemas.microsoft.com/office/drawing/2014/main" id="{927B441C-7CA3-40D6-B928-421BE67E1670}"/>
              </a:ext>
            </a:extLst>
          </p:cNvPr>
          <p:cNvSpPr txBox="1">
            <a:spLocks/>
          </p:cNvSpPr>
          <p:nvPr/>
        </p:nvSpPr>
        <p:spPr>
          <a:xfrm>
            <a:off x="918621" y="2801253"/>
            <a:ext cx="4726586" cy="56483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университете присутствует практика учёбы по обмену. </a:t>
            </a:r>
          </a:p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sz="quarter" idx="10"/>
          </p:nvPr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4" r="21684"/>
          <a:stretch>
            <a:fillRect/>
          </a:stretch>
        </p:blipFill>
        <p:spPr>
          <a:xfrm>
            <a:off x="6543620" y="231658"/>
            <a:ext cx="5358117" cy="6268862"/>
          </a:xfrm>
        </p:spPr>
      </p:pic>
    </p:spTree>
    <p:extLst>
      <p:ext uri="{BB962C8B-B14F-4D97-AF65-F5344CB8AC3E}">
        <p14:creationId xmlns:p14="http://schemas.microsoft.com/office/powerpoint/2010/main" val="348286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7EBAB29-0671-42F3-92CD-CE08D1767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81" y="369000"/>
            <a:ext cx="6346065" cy="668887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Военно-патриотический клуб </a:t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«Архангел»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E17F2976-00D6-461E-9FED-21B9B7A0395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9710" y="1483065"/>
            <a:ext cx="5625000" cy="1569879"/>
          </a:xfrm>
        </p:spPr>
        <p:txBody>
          <a:bodyPr>
            <a:normAutofit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Моделирование территориального и пограничного РОСН УФСБ по Новосибирской области. Период 2012 - 2017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D9A4C0DD-BAAA-4049-9F83-4C70C08B620F}"/>
              </a:ext>
            </a:extLst>
          </p:cNvPr>
          <p:cNvSpPr/>
          <p:nvPr/>
        </p:nvSpPr>
        <p:spPr>
          <a:xfrm rot="2689455">
            <a:off x="6550219" y="1441548"/>
            <a:ext cx="613694" cy="61369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BCE176-3A3A-4219-960B-7E88364E244F}"/>
              </a:ext>
            </a:extLst>
          </p:cNvPr>
          <p:cNvSpPr txBox="1"/>
          <p:nvPr/>
        </p:nvSpPr>
        <p:spPr>
          <a:xfrm>
            <a:off x="6609241" y="1517562"/>
            <a:ext cx="495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E9F2AD0-04E1-4AB9-AC87-3EC9149691A9}"/>
              </a:ext>
            </a:extLst>
          </p:cNvPr>
          <p:cNvSpPr txBox="1"/>
          <p:nvPr/>
        </p:nvSpPr>
        <p:spPr>
          <a:xfrm>
            <a:off x="7491001" y="1232724"/>
            <a:ext cx="2583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667694E-A818-440B-97BB-D2EFCDA1DDD0}"/>
              </a:ext>
            </a:extLst>
          </p:cNvPr>
          <p:cNvSpPr/>
          <p:nvPr/>
        </p:nvSpPr>
        <p:spPr>
          <a:xfrm>
            <a:off x="7491000" y="1539000"/>
            <a:ext cx="4455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Занимались моделированием специального подразделения УФСБ.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FABBE80-B1FE-46A2-AB54-0EF0631581D4}"/>
              </a:ext>
            </a:extLst>
          </p:cNvPr>
          <p:cNvSpPr txBox="1"/>
          <p:nvPr/>
        </p:nvSpPr>
        <p:spPr>
          <a:xfrm>
            <a:off x="7490115" y="2484219"/>
            <a:ext cx="2583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CDDB8A27-0500-444C-9BD0-36FE2B16ACBA}"/>
              </a:ext>
            </a:extLst>
          </p:cNvPr>
          <p:cNvSpPr/>
          <p:nvPr/>
        </p:nvSpPr>
        <p:spPr>
          <a:xfrm>
            <a:off x="7490114" y="2790495"/>
            <a:ext cx="4455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Тактические-полевые выходы 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94C7A0F-5CD0-4293-9DA0-4D59F8E7B97F}"/>
              </a:ext>
            </a:extLst>
          </p:cNvPr>
          <p:cNvSpPr txBox="1"/>
          <p:nvPr/>
        </p:nvSpPr>
        <p:spPr>
          <a:xfrm>
            <a:off x="7497915" y="3735714"/>
            <a:ext cx="2583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9754635B-5C8B-4B52-B0CA-94FAFBFF577A}"/>
              </a:ext>
            </a:extLst>
          </p:cNvPr>
          <p:cNvSpPr/>
          <p:nvPr/>
        </p:nvSpPr>
        <p:spPr>
          <a:xfrm>
            <a:off x="7497914" y="4041990"/>
            <a:ext cx="4455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составе ВПК «Архангел» проводили занятия в школе, детских центрах по патриотическому воспитанию детей.  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9E949B2-985F-481D-BDB6-4E25ED6432B8}"/>
              </a:ext>
            </a:extLst>
          </p:cNvPr>
          <p:cNvSpPr txBox="1"/>
          <p:nvPr/>
        </p:nvSpPr>
        <p:spPr>
          <a:xfrm>
            <a:off x="7503744" y="4987209"/>
            <a:ext cx="2583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CDF3B9B3-D1CF-465F-BAAC-A76D5732D4FF}"/>
              </a:ext>
            </a:extLst>
          </p:cNvPr>
          <p:cNvSpPr/>
          <p:nvPr/>
        </p:nvSpPr>
        <p:spPr>
          <a:xfrm>
            <a:off x="7503743" y="5293485"/>
            <a:ext cx="4455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силовыми структурами  ОМОН, ФСБ в целях обмена опытом и формирование системы патриотического воспитания. 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рямоугольник: скругленные углы 31">
            <a:extLst>
              <a:ext uri="{FF2B5EF4-FFF2-40B4-BE49-F238E27FC236}">
                <a16:creationId xmlns:a16="http://schemas.microsoft.com/office/drawing/2014/main" id="{8CC53EC2-8418-4A1F-B254-1AB8B43FF781}"/>
              </a:ext>
            </a:extLst>
          </p:cNvPr>
          <p:cNvSpPr/>
          <p:nvPr/>
        </p:nvSpPr>
        <p:spPr>
          <a:xfrm rot="2689455">
            <a:off x="6549378" y="2746098"/>
            <a:ext cx="613694" cy="61369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1AE90AF-0C49-4E70-801F-C742A62FEB2D}"/>
              </a:ext>
            </a:extLst>
          </p:cNvPr>
          <p:cNvSpPr txBox="1"/>
          <p:nvPr/>
        </p:nvSpPr>
        <p:spPr>
          <a:xfrm>
            <a:off x="6608400" y="2822112"/>
            <a:ext cx="495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34" name="Прямоугольник: скругленные углы 33">
            <a:extLst>
              <a:ext uri="{FF2B5EF4-FFF2-40B4-BE49-F238E27FC236}">
                <a16:creationId xmlns:a16="http://schemas.microsoft.com/office/drawing/2014/main" id="{5F3D990B-820E-4EAF-82B8-E58645BD3D44}"/>
              </a:ext>
            </a:extLst>
          </p:cNvPr>
          <p:cNvSpPr/>
          <p:nvPr/>
        </p:nvSpPr>
        <p:spPr>
          <a:xfrm rot="2689455">
            <a:off x="6549377" y="4050648"/>
            <a:ext cx="613694" cy="61369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C18981D-1086-4742-A85D-E28A164760EB}"/>
              </a:ext>
            </a:extLst>
          </p:cNvPr>
          <p:cNvSpPr txBox="1"/>
          <p:nvPr/>
        </p:nvSpPr>
        <p:spPr>
          <a:xfrm>
            <a:off x="6608399" y="4126662"/>
            <a:ext cx="495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36" name="Прямоугольник: скругленные углы 35">
            <a:extLst>
              <a:ext uri="{FF2B5EF4-FFF2-40B4-BE49-F238E27FC236}">
                <a16:creationId xmlns:a16="http://schemas.microsoft.com/office/drawing/2014/main" id="{7EC1D7FD-6D7F-4E9C-A243-53BDD89BB57B}"/>
              </a:ext>
            </a:extLst>
          </p:cNvPr>
          <p:cNvSpPr/>
          <p:nvPr/>
        </p:nvSpPr>
        <p:spPr>
          <a:xfrm rot="2689455">
            <a:off x="6549377" y="5349422"/>
            <a:ext cx="613694" cy="61369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153D5C0-35CC-444B-BF8D-E975C163D6B6}"/>
              </a:ext>
            </a:extLst>
          </p:cNvPr>
          <p:cNvSpPr txBox="1"/>
          <p:nvPr/>
        </p:nvSpPr>
        <p:spPr>
          <a:xfrm>
            <a:off x="6608399" y="5425436"/>
            <a:ext cx="495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29" b="23229"/>
          <a:stretch>
            <a:fillRect/>
          </a:stretch>
        </p:blipFill>
        <p:spPr>
          <a:xfrm>
            <a:off x="182141" y="3283777"/>
            <a:ext cx="6272805" cy="2962385"/>
          </a:xfrm>
        </p:spPr>
      </p:pic>
    </p:spTree>
    <p:extLst>
      <p:ext uri="{BB962C8B-B14F-4D97-AF65-F5344CB8AC3E}">
        <p14:creationId xmlns:p14="http://schemas.microsoft.com/office/powerpoint/2010/main" val="405279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41" r="16741"/>
          <a:stretch>
            <a:fillRect/>
          </a:stretch>
        </p:blipFill>
        <p:spPr>
          <a:xfrm>
            <a:off x="336000" y="1138793"/>
            <a:ext cx="5040000" cy="5053915"/>
          </a:xfrm>
        </p:spPr>
      </p:pic>
      <p:pic>
        <p:nvPicPr>
          <p:cNvPr id="6" name="Рисунок 5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10" r="8410"/>
          <a:stretch>
            <a:fillRect/>
          </a:stretch>
        </p:blipFill>
        <p:spPr>
          <a:xfrm>
            <a:off x="5916000" y="1269000"/>
            <a:ext cx="6124758" cy="4793503"/>
          </a:xfrm>
        </p:spPr>
      </p:pic>
    </p:spTree>
    <p:extLst>
      <p:ext uri="{BB962C8B-B14F-4D97-AF65-F5344CB8AC3E}">
        <p14:creationId xmlns:p14="http://schemas.microsoft.com/office/powerpoint/2010/main" val="206841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12" b="28112"/>
          <a:stretch>
            <a:fillRect/>
          </a:stretch>
        </p:blipFill>
        <p:spPr>
          <a:xfrm>
            <a:off x="5664462" y="189000"/>
            <a:ext cx="6299999" cy="6127750"/>
          </a:xfrm>
        </p:spPr>
      </p:pic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D6576CC0-B6A1-41BD-81ED-0811BF057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в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 ДО «КЦ ДОД»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77042425-9E3B-4718-AD63-24D5DDABA3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2021 года пополнил ряды педагогов дополнительного образования в Красноселькупском центре дополнительного образования детей.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F1DA1F3B-1D8A-4C29-BE26-73DBFD55B578}"/>
              </a:ext>
            </a:extLst>
          </p:cNvPr>
          <p:cNvSpPr/>
          <p:nvPr/>
        </p:nvSpPr>
        <p:spPr>
          <a:xfrm>
            <a:off x="469414" y="4145961"/>
            <a:ext cx="8866586" cy="184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AA9AD49-8342-4919-828F-4D5E947B52AB}"/>
              </a:ext>
            </a:extLst>
          </p:cNvPr>
          <p:cNvSpPr txBox="1"/>
          <p:nvPr/>
        </p:nvSpPr>
        <p:spPr>
          <a:xfrm>
            <a:off x="5556000" y="4174092"/>
            <a:ext cx="2583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B1BF7DB2-2168-4FC6-AB04-E359A63C5092}"/>
              </a:ext>
            </a:extLst>
          </p:cNvPr>
          <p:cNvSpPr/>
          <p:nvPr/>
        </p:nvSpPr>
        <p:spPr>
          <a:xfrm>
            <a:off x="5478082" y="4486552"/>
            <a:ext cx="328500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ДТО «Поиск» приняло участие в «Вахте Памяти 2021» г. Волгоград.</a:t>
            </a:r>
          </a:p>
          <a:p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Международная-военно-историческая экспедиция «Западный фронт. Варшавское шоссе».</a:t>
            </a:r>
            <a:endParaRPr lang="en-US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57FA018-7607-43AD-BDFB-278F86E6C7B1}"/>
              </a:ext>
            </a:extLst>
          </p:cNvPr>
          <p:cNvSpPr txBox="1"/>
          <p:nvPr/>
        </p:nvSpPr>
        <p:spPr>
          <a:xfrm>
            <a:off x="1234946" y="4286497"/>
            <a:ext cx="2583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00488218-E861-4144-A3F8-1EADB0F8DEB7}"/>
              </a:ext>
            </a:extLst>
          </p:cNvPr>
          <p:cNvSpPr/>
          <p:nvPr/>
        </p:nvSpPr>
        <p:spPr>
          <a:xfrm>
            <a:off x="1234946" y="4761881"/>
            <a:ext cx="3150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2021 года являюсь командиром поискового отряда им. Л.Ф. </a:t>
            </a:r>
            <a:r>
              <a:rPr lang="ru-RU" sz="1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Речкиной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AC4B3C8-346F-458A-8B49-7EF2604C9252}"/>
              </a:ext>
            </a:extLst>
          </p:cNvPr>
          <p:cNvSpPr txBox="1"/>
          <p:nvPr/>
        </p:nvSpPr>
        <p:spPr>
          <a:xfrm>
            <a:off x="514928" y="4699614"/>
            <a:ext cx="674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1E68704-645E-47B3-B726-393C18C1C597}"/>
              </a:ext>
            </a:extLst>
          </p:cNvPr>
          <p:cNvSpPr txBox="1"/>
          <p:nvPr/>
        </p:nvSpPr>
        <p:spPr>
          <a:xfrm>
            <a:off x="4854956" y="4713689"/>
            <a:ext cx="674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6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4D2DFA90-1C90-4140-BC6D-B7EC613FE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перед экспедицией</a:t>
            </a:r>
            <a:endParaRPr lang="ru-RU" sz="32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FBE37D6-6A52-46D2-AAC0-28BAE928CE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1000" y="1039175"/>
            <a:ext cx="5895000" cy="1208673"/>
          </a:xfrm>
        </p:spPr>
        <p:txBody>
          <a:bodyPr>
            <a:normAutofit fontScale="92500" lnSpcReduction="10000"/>
          </a:bodyPr>
          <a:lstStyle/>
          <a:p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состоит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развитии, функциональной и познавательной активности обучающихся, в укреплении их интереса к истории Великой Отечественной войны в контексте Второй Мировой войны в процессе поисковой деятельности.</a:t>
            </a:r>
          </a:p>
        </p:txBody>
      </p:sp>
      <p:sp>
        <p:nvSpPr>
          <p:cNvPr id="23" name="Полилиния: фигура 22">
            <a:extLst>
              <a:ext uri="{FF2B5EF4-FFF2-40B4-BE49-F238E27FC236}">
                <a16:creationId xmlns:a16="http://schemas.microsoft.com/office/drawing/2014/main" id="{863F771B-7E2D-4ECA-95B4-D61D44B88705}"/>
              </a:ext>
            </a:extLst>
          </p:cNvPr>
          <p:cNvSpPr/>
          <p:nvPr/>
        </p:nvSpPr>
        <p:spPr>
          <a:xfrm>
            <a:off x="344944" y="3939477"/>
            <a:ext cx="1260000" cy="1260000"/>
          </a:xfrm>
          <a:custGeom>
            <a:avLst/>
            <a:gdLst>
              <a:gd name="connsiteX0" fmla="*/ 630000 w 1260000"/>
              <a:gd name="connsiteY0" fmla="*/ 95508 h 1260000"/>
              <a:gd name="connsiteX1" fmla="*/ 90000 w 1260000"/>
              <a:gd name="connsiteY1" fmla="*/ 632754 h 1260000"/>
              <a:gd name="connsiteX2" fmla="*/ 630000 w 1260000"/>
              <a:gd name="connsiteY2" fmla="*/ 1170000 h 1260000"/>
              <a:gd name="connsiteX3" fmla="*/ 1170000 w 1260000"/>
              <a:gd name="connsiteY3" fmla="*/ 632754 h 1260000"/>
              <a:gd name="connsiteX4" fmla="*/ 630000 w 1260000"/>
              <a:gd name="connsiteY4" fmla="*/ 95508 h 1260000"/>
              <a:gd name="connsiteX5" fmla="*/ 630000 w 1260000"/>
              <a:gd name="connsiteY5" fmla="*/ 0 h 1260000"/>
              <a:gd name="connsiteX6" fmla="*/ 1260000 w 1260000"/>
              <a:gd name="connsiteY6" fmla="*/ 630000 h 1260000"/>
              <a:gd name="connsiteX7" fmla="*/ 630000 w 1260000"/>
              <a:gd name="connsiteY7" fmla="*/ 1260000 h 1260000"/>
              <a:gd name="connsiteX8" fmla="*/ 0 w 1260000"/>
              <a:gd name="connsiteY8" fmla="*/ 630000 h 1260000"/>
              <a:gd name="connsiteX9" fmla="*/ 630000 w 1260000"/>
              <a:gd name="connsiteY9" fmla="*/ 0 h 12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60000" h="1260000">
                <a:moveTo>
                  <a:pt x="630000" y="95508"/>
                </a:moveTo>
                <a:cubicBezTo>
                  <a:pt x="331766" y="95508"/>
                  <a:pt x="90000" y="336041"/>
                  <a:pt x="90000" y="632754"/>
                </a:cubicBezTo>
                <a:cubicBezTo>
                  <a:pt x="90000" y="929467"/>
                  <a:pt x="331766" y="1170000"/>
                  <a:pt x="630000" y="1170000"/>
                </a:cubicBezTo>
                <a:cubicBezTo>
                  <a:pt x="928234" y="1170000"/>
                  <a:pt x="1170000" y="929467"/>
                  <a:pt x="1170000" y="632754"/>
                </a:cubicBezTo>
                <a:cubicBezTo>
                  <a:pt x="1170000" y="336041"/>
                  <a:pt x="928234" y="95508"/>
                  <a:pt x="630000" y="95508"/>
                </a:cubicBezTo>
                <a:close/>
                <a:moveTo>
                  <a:pt x="630000" y="0"/>
                </a:moveTo>
                <a:cubicBezTo>
                  <a:pt x="977939" y="0"/>
                  <a:pt x="1260000" y="282061"/>
                  <a:pt x="1260000" y="630000"/>
                </a:cubicBezTo>
                <a:cubicBezTo>
                  <a:pt x="1260000" y="977939"/>
                  <a:pt x="977939" y="1260000"/>
                  <a:pt x="630000" y="1260000"/>
                </a:cubicBezTo>
                <a:cubicBezTo>
                  <a:pt x="282061" y="1260000"/>
                  <a:pt x="0" y="977939"/>
                  <a:pt x="0" y="630000"/>
                </a:cubicBezTo>
                <a:cubicBezTo>
                  <a:pt x="0" y="282061"/>
                  <a:pt x="282061" y="0"/>
                  <a:pt x="63000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Арка 23">
            <a:extLst>
              <a:ext uri="{FF2B5EF4-FFF2-40B4-BE49-F238E27FC236}">
                <a16:creationId xmlns:a16="http://schemas.microsoft.com/office/drawing/2014/main" id="{78439D90-653F-4C7B-B6DF-29572F6688D2}"/>
              </a:ext>
            </a:extLst>
          </p:cNvPr>
          <p:cNvSpPr/>
          <p:nvPr/>
        </p:nvSpPr>
        <p:spPr>
          <a:xfrm>
            <a:off x="344944" y="3939477"/>
            <a:ext cx="1260000" cy="1260000"/>
          </a:xfrm>
          <a:prstGeom prst="blockArc">
            <a:avLst>
              <a:gd name="adj1" fmla="val 5406162"/>
              <a:gd name="adj2" fmla="val 16195566"/>
              <a:gd name="adj3" fmla="val 766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олилиния: фигура 24">
            <a:extLst>
              <a:ext uri="{FF2B5EF4-FFF2-40B4-BE49-F238E27FC236}">
                <a16:creationId xmlns:a16="http://schemas.microsoft.com/office/drawing/2014/main" id="{D2A4E2AE-1B2C-4AA3-86DE-C7A1CB64AE1F}"/>
              </a:ext>
            </a:extLst>
          </p:cNvPr>
          <p:cNvSpPr/>
          <p:nvPr/>
        </p:nvSpPr>
        <p:spPr>
          <a:xfrm>
            <a:off x="336000" y="2394000"/>
            <a:ext cx="1260000" cy="1260000"/>
          </a:xfrm>
          <a:custGeom>
            <a:avLst/>
            <a:gdLst>
              <a:gd name="connsiteX0" fmla="*/ 630000 w 1260000"/>
              <a:gd name="connsiteY0" fmla="*/ 95508 h 1260000"/>
              <a:gd name="connsiteX1" fmla="*/ 90000 w 1260000"/>
              <a:gd name="connsiteY1" fmla="*/ 632754 h 1260000"/>
              <a:gd name="connsiteX2" fmla="*/ 630000 w 1260000"/>
              <a:gd name="connsiteY2" fmla="*/ 1170000 h 1260000"/>
              <a:gd name="connsiteX3" fmla="*/ 1170000 w 1260000"/>
              <a:gd name="connsiteY3" fmla="*/ 632754 h 1260000"/>
              <a:gd name="connsiteX4" fmla="*/ 630000 w 1260000"/>
              <a:gd name="connsiteY4" fmla="*/ 95508 h 1260000"/>
              <a:gd name="connsiteX5" fmla="*/ 630000 w 1260000"/>
              <a:gd name="connsiteY5" fmla="*/ 0 h 1260000"/>
              <a:gd name="connsiteX6" fmla="*/ 1260000 w 1260000"/>
              <a:gd name="connsiteY6" fmla="*/ 630000 h 1260000"/>
              <a:gd name="connsiteX7" fmla="*/ 630000 w 1260000"/>
              <a:gd name="connsiteY7" fmla="*/ 1260000 h 1260000"/>
              <a:gd name="connsiteX8" fmla="*/ 0 w 1260000"/>
              <a:gd name="connsiteY8" fmla="*/ 630000 h 1260000"/>
              <a:gd name="connsiteX9" fmla="*/ 630000 w 1260000"/>
              <a:gd name="connsiteY9" fmla="*/ 0 h 12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60000" h="1260000">
                <a:moveTo>
                  <a:pt x="630000" y="95508"/>
                </a:moveTo>
                <a:cubicBezTo>
                  <a:pt x="331766" y="95508"/>
                  <a:pt x="90000" y="336041"/>
                  <a:pt x="90000" y="632754"/>
                </a:cubicBezTo>
                <a:cubicBezTo>
                  <a:pt x="90000" y="929467"/>
                  <a:pt x="331766" y="1170000"/>
                  <a:pt x="630000" y="1170000"/>
                </a:cubicBezTo>
                <a:cubicBezTo>
                  <a:pt x="928234" y="1170000"/>
                  <a:pt x="1170000" y="929467"/>
                  <a:pt x="1170000" y="632754"/>
                </a:cubicBezTo>
                <a:cubicBezTo>
                  <a:pt x="1170000" y="336041"/>
                  <a:pt x="928234" y="95508"/>
                  <a:pt x="630000" y="95508"/>
                </a:cubicBezTo>
                <a:close/>
                <a:moveTo>
                  <a:pt x="630000" y="0"/>
                </a:moveTo>
                <a:cubicBezTo>
                  <a:pt x="977939" y="0"/>
                  <a:pt x="1260000" y="282061"/>
                  <a:pt x="1260000" y="630000"/>
                </a:cubicBezTo>
                <a:cubicBezTo>
                  <a:pt x="1260000" y="977939"/>
                  <a:pt x="977939" y="1260000"/>
                  <a:pt x="630000" y="1260000"/>
                </a:cubicBezTo>
                <a:cubicBezTo>
                  <a:pt x="282061" y="1260000"/>
                  <a:pt x="0" y="977939"/>
                  <a:pt x="0" y="630000"/>
                </a:cubicBezTo>
                <a:cubicBezTo>
                  <a:pt x="0" y="282061"/>
                  <a:pt x="282061" y="0"/>
                  <a:pt x="63000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>
              <a:solidFill>
                <a:srgbClr val="F0532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Арка 25">
            <a:extLst>
              <a:ext uri="{FF2B5EF4-FFF2-40B4-BE49-F238E27FC236}">
                <a16:creationId xmlns:a16="http://schemas.microsoft.com/office/drawing/2014/main" id="{EF82366E-E8A1-48E0-9EE6-EBA448E122B9}"/>
              </a:ext>
            </a:extLst>
          </p:cNvPr>
          <p:cNvSpPr/>
          <p:nvPr/>
        </p:nvSpPr>
        <p:spPr>
          <a:xfrm>
            <a:off x="336000" y="2394000"/>
            <a:ext cx="1260000" cy="1260000"/>
          </a:xfrm>
          <a:prstGeom prst="blockArc">
            <a:avLst>
              <a:gd name="adj1" fmla="val 21498754"/>
              <a:gd name="adj2" fmla="val 16195566"/>
              <a:gd name="adj3" fmla="val 766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D61F300-EC05-4C4C-AE96-A6BE1FDA3FAE}"/>
              </a:ext>
            </a:extLst>
          </p:cNvPr>
          <p:cNvSpPr txBox="1"/>
          <p:nvPr/>
        </p:nvSpPr>
        <p:spPr>
          <a:xfrm>
            <a:off x="618006" y="4336337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25%</a:t>
            </a:r>
            <a:endParaRPr lang="ru-RU" sz="24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75A6A1C-D4C8-4F2C-8250-AE849CF5DE5E}"/>
              </a:ext>
            </a:extLst>
          </p:cNvPr>
          <p:cNvSpPr txBox="1"/>
          <p:nvPr/>
        </p:nvSpPr>
        <p:spPr>
          <a:xfrm>
            <a:off x="605965" y="2790859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25%</a:t>
            </a:r>
          </a:p>
        </p:txBody>
      </p:sp>
      <p:sp>
        <p:nvSpPr>
          <p:cNvPr id="29" name="Полилиния: фигура 28">
            <a:extLst>
              <a:ext uri="{FF2B5EF4-FFF2-40B4-BE49-F238E27FC236}">
                <a16:creationId xmlns:a16="http://schemas.microsoft.com/office/drawing/2014/main" id="{14E4F710-7E38-405C-9728-F93EF9A88E16}"/>
              </a:ext>
            </a:extLst>
          </p:cNvPr>
          <p:cNvSpPr/>
          <p:nvPr/>
        </p:nvSpPr>
        <p:spPr>
          <a:xfrm>
            <a:off x="336000" y="5504718"/>
            <a:ext cx="1260000" cy="1260000"/>
          </a:xfrm>
          <a:custGeom>
            <a:avLst/>
            <a:gdLst>
              <a:gd name="connsiteX0" fmla="*/ 630000 w 1260000"/>
              <a:gd name="connsiteY0" fmla="*/ 95508 h 1260000"/>
              <a:gd name="connsiteX1" fmla="*/ 90000 w 1260000"/>
              <a:gd name="connsiteY1" fmla="*/ 632754 h 1260000"/>
              <a:gd name="connsiteX2" fmla="*/ 630000 w 1260000"/>
              <a:gd name="connsiteY2" fmla="*/ 1170000 h 1260000"/>
              <a:gd name="connsiteX3" fmla="*/ 1170000 w 1260000"/>
              <a:gd name="connsiteY3" fmla="*/ 632754 h 1260000"/>
              <a:gd name="connsiteX4" fmla="*/ 630000 w 1260000"/>
              <a:gd name="connsiteY4" fmla="*/ 95508 h 1260000"/>
              <a:gd name="connsiteX5" fmla="*/ 630000 w 1260000"/>
              <a:gd name="connsiteY5" fmla="*/ 0 h 1260000"/>
              <a:gd name="connsiteX6" fmla="*/ 1260000 w 1260000"/>
              <a:gd name="connsiteY6" fmla="*/ 630000 h 1260000"/>
              <a:gd name="connsiteX7" fmla="*/ 630000 w 1260000"/>
              <a:gd name="connsiteY7" fmla="*/ 1260000 h 1260000"/>
              <a:gd name="connsiteX8" fmla="*/ 0 w 1260000"/>
              <a:gd name="connsiteY8" fmla="*/ 630000 h 1260000"/>
              <a:gd name="connsiteX9" fmla="*/ 630000 w 1260000"/>
              <a:gd name="connsiteY9" fmla="*/ 0 h 12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60000" h="1260000">
                <a:moveTo>
                  <a:pt x="630000" y="95508"/>
                </a:moveTo>
                <a:cubicBezTo>
                  <a:pt x="331766" y="95508"/>
                  <a:pt x="90000" y="336041"/>
                  <a:pt x="90000" y="632754"/>
                </a:cubicBezTo>
                <a:cubicBezTo>
                  <a:pt x="90000" y="929467"/>
                  <a:pt x="331766" y="1170000"/>
                  <a:pt x="630000" y="1170000"/>
                </a:cubicBezTo>
                <a:cubicBezTo>
                  <a:pt x="928234" y="1170000"/>
                  <a:pt x="1170000" y="929467"/>
                  <a:pt x="1170000" y="632754"/>
                </a:cubicBezTo>
                <a:cubicBezTo>
                  <a:pt x="1170000" y="336041"/>
                  <a:pt x="928234" y="95508"/>
                  <a:pt x="630000" y="95508"/>
                </a:cubicBezTo>
                <a:close/>
                <a:moveTo>
                  <a:pt x="630000" y="0"/>
                </a:moveTo>
                <a:cubicBezTo>
                  <a:pt x="977939" y="0"/>
                  <a:pt x="1260000" y="282061"/>
                  <a:pt x="1260000" y="630000"/>
                </a:cubicBezTo>
                <a:cubicBezTo>
                  <a:pt x="1260000" y="977939"/>
                  <a:pt x="977939" y="1260000"/>
                  <a:pt x="630000" y="1260000"/>
                </a:cubicBezTo>
                <a:cubicBezTo>
                  <a:pt x="282061" y="1260000"/>
                  <a:pt x="0" y="977939"/>
                  <a:pt x="0" y="630000"/>
                </a:cubicBezTo>
                <a:cubicBezTo>
                  <a:pt x="0" y="282061"/>
                  <a:pt x="282061" y="0"/>
                  <a:pt x="630000" y="0"/>
                </a:cubicBezTo>
                <a:close/>
              </a:path>
            </a:pathLst>
          </a:custGeom>
          <a:solidFill>
            <a:srgbClr val="F05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Арка 29">
            <a:extLst>
              <a:ext uri="{FF2B5EF4-FFF2-40B4-BE49-F238E27FC236}">
                <a16:creationId xmlns:a16="http://schemas.microsoft.com/office/drawing/2014/main" id="{4995313F-EC3F-409C-ABEA-A55F18A8E5DA}"/>
              </a:ext>
            </a:extLst>
          </p:cNvPr>
          <p:cNvSpPr/>
          <p:nvPr/>
        </p:nvSpPr>
        <p:spPr>
          <a:xfrm>
            <a:off x="336000" y="5504718"/>
            <a:ext cx="1260000" cy="1260000"/>
          </a:xfrm>
          <a:prstGeom prst="blockArc">
            <a:avLst>
              <a:gd name="adj1" fmla="val 10857266"/>
              <a:gd name="adj2" fmla="val 16195566"/>
              <a:gd name="adj3" fmla="val 766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DD62DD5-020E-45A2-8253-AD3A0EE3BBD8}"/>
              </a:ext>
            </a:extLst>
          </p:cNvPr>
          <p:cNvSpPr txBox="1"/>
          <p:nvPr/>
        </p:nvSpPr>
        <p:spPr>
          <a:xfrm>
            <a:off x="605964" y="5903885"/>
            <a:ext cx="7200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  <a:endParaRPr lang="ru-RU" sz="24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749876F-6A99-4A48-8FDE-35BA36416F7E}"/>
              </a:ext>
            </a:extLst>
          </p:cNvPr>
          <p:cNvSpPr txBox="1"/>
          <p:nvPr/>
        </p:nvSpPr>
        <p:spPr>
          <a:xfrm>
            <a:off x="1877420" y="2114895"/>
            <a:ext cx="44444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Военно-историческое моделирование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D097CE4B-AFFD-4E92-9218-5A324ED50FBB}"/>
              </a:ext>
            </a:extLst>
          </p:cNvPr>
          <p:cNvSpPr/>
          <p:nvPr/>
        </p:nvSpPr>
        <p:spPr>
          <a:xfrm>
            <a:off x="1865965" y="2719549"/>
            <a:ext cx="372357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моделей военной техники времен Великой Отечественной войны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C5CDE6-7D5B-4F61-B924-E49DCB94368C}"/>
              </a:ext>
            </a:extLst>
          </p:cNvPr>
          <p:cNvSpPr txBox="1"/>
          <p:nvPr/>
        </p:nvSpPr>
        <p:spPr>
          <a:xfrm>
            <a:off x="1877420" y="3812917"/>
            <a:ext cx="41285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экспедиции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755AE3B5-E7F3-4FC9-8537-E410932874E7}"/>
              </a:ext>
            </a:extLst>
          </p:cNvPr>
          <p:cNvSpPr/>
          <p:nvPr/>
        </p:nvSpPr>
        <p:spPr>
          <a:xfrm>
            <a:off x="1877420" y="4197152"/>
            <a:ext cx="372357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мест сражения, подготовка снаряжения, разработка планов, изучение методов поиска.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F3AB6A1-7F0E-447B-AB28-80C68C9A062A}"/>
              </a:ext>
            </a:extLst>
          </p:cNvPr>
          <p:cNvSpPr txBox="1"/>
          <p:nvPr/>
        </p:nvSpPr>
        <p:spPr>
          <a:xfrm>
            <a:off x="1879110" y="5371193"/>
            <a:ext cx="3811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деятельность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647ABA9B-5B62-4750-80F6-1FB49939294A}"/>
              </a:ext>
            </a:extLst>
          </p:cNvPr>
          <p:cNvSpPr/>
          <p:nvPr/>
        </p:nvSpPr>
        <p:spPr>
          <a:xfrm>
            <a:off x="1877420" y="5729140"/>
            <a:ext cx="37235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Выезды в экспедиции, участие в общественных патриотических акциях,  нравственная работа с детьми.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348" y="179134"/>
            <a:ext cx="5639413" cy="376034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2728" y="4022850"/>
            <a:ext cx="5613034" cy="2525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298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32" b="27432"/>
          <a:stretch>
            <a:fillRect/>
          </a:stretch>
        </p:blipFill>
        <p:spPr>
          <a:xfrm>
            <a:off x="201000" y="1298805"/>
            <a:ext cx="5310000" cy="5324661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000" y="99000"/>
            <a:ext cx="6141301" cy="4095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760317" y="2431674"/>
            <a:ext cx="2272667" cy="614130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80134" y="279000"/>
            <a:ext cx="5151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Поисковая экспедиция «Вахта Памяти 2021» </a:t>
            </a:r>
            <a:br>
              <a:rPr lang="ru-RU" sz="2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Волгоград </a:t>
            </a:r>
            <a:endParaRPr lang="ru-RU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91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71000" y="0"/>
            <a:ext cx="53208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Международная поисковая историческая экспедиция «Западный фронт. Варшавское шоссе»</a:t>
            </a:r>
            <a:endParaRPr lang="ru-RU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13" r="12613"/>
          <a:stretch>
            <a:fillRect/>
          </a:stretch>
        </p:blipFill>
        <p:spPr>
          <a:xfrm>
            <a:off x="154531" y="985414"/>
            <a:ext cx="5759883" cy="5775786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000" y="144000"/>
            <a:ext cx="4812000" cy="3609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000" y="3609000"/>
            <a:ext cx="5400000" cy="304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50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BB356703-6718-4096-979E-75C8910B5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Вектор развития</a:t>
            </a:r>
            <a:endParaRPr lang="ru-RU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AF9E557-6DB4-4D75-A7F3-7C22DD2BB921}"/>
              </a:ext>
            </a:extLst>
          </p:cNvPr>
          <p:cNvSpPr txBox="1"/>
          <p:nvPr/>
        </p:nvSpPr>
        <p:spPr>
          <a:xfrm>
            <a:off x="4539217" y="1253073"/>
            <a:ext cx="25839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Полевой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Team Bu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lding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765D055-23FB-418D-A56C-899B5E29CC44}"/>
              </a:ext>
            </a:extLst>
          </p:cNvPr>
          <p:cNvSpPr/>
          <p:nvPr/>
        </p:nvSpPr>
        <p:spPr>
          <a:xfrm>
            <a:off x="4536593" y="1691625"/>
            <a:ext cx="30367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походно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туристических навыков у детей, прививание культуры походов, морально нравственное воспитание.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FF915-C8A5-4583-8183-5F355A51380B}"/>
              </a:ext>
            </a:extLst>
          </p:cNvPr>
          <p:cNvSpPr txBox="1"/>
          <p:nvPr/>
        </p:nvSpPr>
        <p:spPr>
          <a:xfrm>
            <a:off x="983847" y="1245073"/>
            <a:ext cx="2611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квалификации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BD82080C-ACB7-47D5-A3A7-F93480980FAB}"/>
              </a:ext>
            </a:extLst>
          </p:cNvPr>
          <p:cNvSpPr/>
          <p:nvPr/>
        </p:nvSpPr>
        <p:spPr>
          <a:xfrm>
            <a:off x="1011000" y="1719075"/>
            <a:ext cx="30367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дополнительного образования, повышение квалификации, изучение новых методик.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F20FA84D-2D85-48FC-8112-CE1A01B3A4DC}"/>
              </a:ext>
            </a:extLst>
          </p:cNvPr>
          <p:cNvSpPr/>
          <p:nvPr/>
        </p:nvSpPr>
        <p:spPr>
          <a:xfrm rot="2689455">
            <a:off x="231021" y="1663520"/>
            <a:ext cx="613694" cy="613694"/>
          </a:xfrm>
          <a:prstGeom prst="roundRect">
            <a:avLst/>
          </a:prstGeom>
          <a:solidFill>
            <a:srgbClr val="F05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41B6907-BFD2-4D10-94E7-BD13B53449F3}"/>
              </a:ext>
            </a:extLst>
          </p:cNvPr>
          <p:cNvSpPr txBox="1"/>
          <p:nvPr/>
        </p:nvSpPr>
        <p:spPr>
          <a:xfrm>
            <a:off x="290043" y="1739534"/>
            <a:ext cx="495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F8D4F419-C985-4128-A704-3C52C365C35A}"/>
              </a:ext>
            </a:extLst>
          </p:cNvPr>
          <p:cNvSpPr/>
          <p:nvPr/>
        </p:nvSpPr>
        <p:spPr>
          <a:xfrm rot="2689455">
            <a:off x="3739641" y="1663519"/>
            <a:ext cx="613694" cy="613694"/>
          </a:xfrm>
          <a:prstGeom prst="roundRect">
            <a:avLst/>
          </a:prstGeom>
          <a:solidFill>
            <a:srgbClr val="F05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62831F4-2FD4-4876-BA0C-2C24EA34A8CF}"/>
              </a:ext>
            </a:extLst>
          </p:cNvPr>
          <p:cNvSpPr txBox="1"/>
          <p:nvPr/>
        </p:nvSpPr>
        <p:spPr>
          <a:xfrm>
            <a:off x="3798663" y="1739533"/>
            <a:ext cx="495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543D9D9-9E4D-41D5-B45B-1D50FE53F641}"/>
              </a:ext>
            </a:extLst>
          </p:cNvPr>
          <p:cNvSpPr txBox="1"/>
          <p:nvPr/>
        </p:nvSpPr>
        <p:spPr>
          <a:xfrm>
            <a:off x="4522726" y="2793458"/>
            <a:ext cx="25839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Сменяемое лидерство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B0D6DE32-3CCE-4149-ABB8-85397A1BACD0}"/>
              </a:ext>
            </a:extLst>
          </p:cNvPr>
          <p:cNvSpPr/>
          <p:nvPr/>
        </p:nvSpPr>
        <p:spPr>
          <a:xfrm>
            <a:off x="4530734" y="3062970"/>
            <a:ext cx="30367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принимать ответственность, принимать решения, разбираться в предмете поиска и не только.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277428C-C8E3-4F13-9B07-D952BAE0A625}"/>
              </a:ext>
            </a:extLst>
          </p:cNvPr>
          <p:cNvSpPr txBox="1"/>
          <p:nvPr/>
        </p:nvSpPr>
        <p:spPr>
          <a:xfrm>
            <a:off x="1021143" y="2618439"/>
            <a:ext cx="277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Информационное поле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5FC1FD99-9FFC-465B-A81E-9A6CFC3EB75C}"/>
              </a:ext>
            </a:extLst>
          </p:cNvPr>
          <p:cNvSpPr/>
          <p:nvPr/>
        </p:nvSpPr>
        <p:spPr>
          <a:xfrm>
            <a:off x="1021143" y="3011481"/>
            <a:ext cx="30367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информационных технологий, привлечение детей к изучению истории в виртуальном пространстве.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F5F87BF2-0E8C-464F-83CE-C51FC1C29FBF}"/>
              </a:ext>
            </a:extLst>
          </p:cNvPr>
          <p:cNvSpPr/>
          <p:nvPr/>
        </p:nvSpPr>
        <p:spPr>
          <a:xfrm rot="2689455">
            <a:off x="241164" y="3027324"/>
            <a:ext cx="613694" cy="613694"/>
          </a:xfrm>
          <a:prstGeom prst="roundRect">
            <a:avLst/>
          </a:prstGeom>
          <a:solidFill>
            <a:srgbClr val="F05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3F9A0B0-321F-4F30-810F-91242B5866DA}"/>
              </a:ext>
            </a:extLst>
          </p:cNvPr>
          <p:cNvSpPr txBox="1"/>
          <p:nvPr/>
        </p:nvSpPr>
        <p:spPr>
          <a:xfrm>
            <a:off x="300186" y="3103338"/>
            <a:ext cx="495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BE62978E-6718-466A-A7ED-6ED7E3E382A8}"/>
              </a:ext>
            </a:extLst>
          </p:cNvPr>
          <p:cNvSpPr/>
          <p:nvPr/>
        </p:nvSpPr>
        <p:spPr>
          <a:xfrm rot="2689455">
            <a:off x="3749784" y="3027323"/>
            <a:ext cx="613694" cy="613694"/>
          </a:xfrm>
          <a:prstGeom prst="roundRect">
            <a:avLst/>
          </a:prstGeom>
          <a:solidFill>
            <a:srgbClr val="F05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A6965E1-1479-4AB8-84E3-78DE6CC0D84E}"/>
              </a:ext>
            </a:extLst>
          </p:cNvPr>
          <p:cNvSpPr txBox="1"/>
          <p:nvPr/>
        </p:nvSpPr>
        <p:spPr>
          <a:xfrm>
            <a:off x="3808806" y="3103337"/>
            <a:ext cx="495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893CAC0-47EB-4D3B-B7D4-7CA88D453910}"/>
              </a:ext>
            </a:extLst>
          </p:cNvPr>
          <p:cNvSpPr txBox="1"/>
          <p:nvPr/>
        </p:nvSpPr>
        <p:spPr>
          <a:xfrm>
            <a:off x="4522726" y="3949807"/>
            <a:ext cx="29232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Популяризация поискового движения в районе.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2112987C-F4F4-49CB-B446-1987C8B8A6F2}"/>
              </a:ext>
            </a:extLst>
          </p:cNvPr>
          <p:cNvSpPr/>
          <p:nvPr/>
        </p:nvSpPr>
        <p:spPr>
          <a:xfrm>
            <a:off x="4506434" y="4497435"/>
            <a:ext cx="303672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поискового движения в районе, привлечение новых рекрутов, взаимодействие с другими образовательными учреждениями района.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F2C177D-69FA-4FF9-92B0-AC79992235DD}"/>
              </a:ext>
            </a:extLst>
          </p:cNvPr>
          <p:cNvSpPr txBox="1"/>
          <p:nvPr/>
        </p:nvSpPr>
        <p:spPr>
          <a:xfrm>
            <a:off x="1011000" y="3949807"/>
            <a:ext cx="2583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исторической реконструкции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6EC50026-1BE9-4B2F-B0F8-964921EA3B6E}"/>
              </a:ext>
            </a:extLst>
          </p:cNvPr>
          <p:cNvSpPr/>
          <p:nvPr/>
        </p:nvSpPr>
        <p:spPr>
          <a:xfrm>
            <a:off x="1001354" y="4503328"/>
            <a:ext cx="30367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Популяризация исторических событий на примере 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реконструкции образа советских солдат периода Великой Отечественной войны силами воспитанников «ДТО»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рямоугольник: скругленные углы 31">
            <a:extLst>
              <a:ext uri="{FF2B5EF4-FFF2-40B4-BE49-F238E27FC236}">
                <a16:creationId xmlns:a16="http://schemas.microsoft.com/office/drawing/2014/main" id="{9E4AA8DB-6AB7-47C5-8D1E-1BCCC6DA9EF6}"/>
              </a:ext>
            </a:extLst>
          </p:cNvPr>
          <p:cNvSpPr/>
          <p:nvPr/>
        </p:nvSpPr>
        <p:spPr>
          <a:xfrm rot="2689455">
            <a:off x="231021" y="4434327"/>
            <a:ext cx="613694" cy="613694"/>
          </a:xfrm>
          <a:prstGeom prst="roundRect">
            <a:avLst/>
          </a:prstGeom>
          <a:solidFill>
            <a:srgbClr val="F05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DF82650-4443-49C2-87EE-1DDA0213A348}"/>
              </a:ext>
            </a:extLst>
          </p:cNvPr>
          <p:cNvSpPr txBox="1"/>
          <p:nvPr/>
        </p:nvSpPr>
        <p:spPr>
          <a:xfrm>
            <a:off x="290043" y="4510341"/>
            <a:ext cx="495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Прямоугольник: скругленные углы 33">
            <a:extLst>
              <a:ext uri="{FF2B5EF4-FFF2-40B4-BE49-F238E27FC236}">
                <a16:creationId xmlns:a16="http://schemas.microsoft.com/office/drawing/2014/main" id="{87089419-7EA6-47EC-86E9-7A8B61AAE3BE}"/>
              </a:ext>
            </a:extLst>
          </p:cNvPr>
          <p:cNvSpPr/>
          <p:nvPr/>
        </p:nvSpPr>
        <p:spPr>
          <a:xfrm rot="2689455">
            <a:off x="3739641" y="4434326"/>
            <a:ext cx="613694" cy="613694"/>
          </a:xfrm>
          <a:prstGeom prst="roundRect">
            <a:avLst/>
          </a:prstGeom>
          <a:solidFill>
            <a:srgbClr val="F05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EF18210-1F93-4AD4-9726-C90BD41866F1}"/>
              </a:ext>
            </a:extLst>
          </p:cNvPr>
          <p:cNvSpPr txBox="1"/>
          <p:nvPr/>
        </p:nvSpPr>
        <p:spPr>
          <a:xfrm>
            <a:off x="3798663" y="4510340"/>
            <a:ext cx="495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" t="1021" r="26" b="33631"/>
          <a:stretch/>
        </p:blipFill>
        <p:spPr>
          <a:xfrm>
            <a:off x="7740506" y="189000"/>
            <a:ext cx="4456171" cy="6480000"/>
          </a:xfrm>
        </p:spPr>
      </p:pic>
    </p:spTree>
    <p:extLst>
      <p:ext uri="{BB962C8B-B14F-4D97-AF65-F5344CB8AC3E}">
        <p14:creationId xmlns:p14="http://schemas.microsoft.com/office/powerpoint/2010/main" val="295240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9" b="25879"/>
          <a:stretch>
            <a:fillRect/>
          </a:stretch>
        </p:blipFill>
        <p:spPr>
          <a:xfrm>
            <a:off x="6927968" y="1"/>
            <a:ext cx="6410325" cy="6857999"/>
          </a:xfrm>
        </p:spPr>
      </p:pic>
      <p:sp>
        <p:nvSpPr>
          <p:cNvPr id="8" name="Текст 20">
            <a:extLst>
              <a:ext uri="{FF2B5EF4-FFF2-40B4-BE49-F238E27FC236}">
                <a16:creationId xmlns:a16="http://schemas.microsoft.com/office/drawing/2014/main" id="{1FBFB381-328C-4790-8FB0-DCF0DC9A03AB}"/>
              </a:ext>
            </a:extLst>
          </p:cNvPr>
          <p:cNvSpPr txBox="1">
            <a:spLocks/>
          </p:cNvSpPr>
          <p:nvPr/>
        </p:nvSpPr>
        <p:spPr>
          <a:xfrm>
            <a:off x="1011238" y="2573338"/>
            <a:ext cx="6442075" cy="16462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indent="0" algn="ctr" defTabSz="914400" rtl="0" eaLnBrk="1" latinLnBrk="0" hangingPunct="1">
              <a:buFontTx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Образец текста</a:t>
            </a:r>
          </a:p>
          <a:p>
            <a:pPr lvl="1"/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уровень</a:t>
            </a:r>
          </a:p>
          <a:p>
            <a:pPr lvl="2"/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уровень</a:t>
            </a:r>
          </a:p>
          <a:p>
            <a:pPr lvl="3"/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Четвертый уровень</a:t>
            </a:r>
          </a:p>
          <a:p>
            <a:pPr lvl="4"/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Пятый уровень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81B021BF-A146-4486-952C-321C2E738A90}"/>
              </a:ext>
            </a:extLst>
          </p:cNvPr>
          <p:cNvSpPr/>
          <p:nvPr/>
        </p:nvSpPr>
        <p:spPr>
          <a:xfrm>
            <a:off x="0" y="-10104"/>
            <a:ext cx="10596000" cy="6868104"/>
          </a:xfrm>
          <a:custGeom>
            <a:avLst/>
            <a:gdLst>
              <a:gd name="connsiteX0" fmla="*/ 0 w 9246000"/>
              <a:gd name="connsiteY0" fmla="*/ 0 h 6868103"/>
              <a:gd name="connsiteX1" fmla="*/ 6096000 w 9246000"/>
              <a:gd name="connsiteY1" fmla="*/ 0 h 6868103"/>
              <a:gd name="connsiteX2" fmla="*/ 6096000 w 9246000"/>
              <a:gd name="connsiteY2" fmla="*/ 2032 h 6868103"/>
              <a:gd name="connsiteX3" fmla="*/ 9246000 w 9246000"/>
              <a:gd name="connsiteY3" fmla="*/ 2032 h 6868103"/>
              <a:gd name="connsiteX4" fmla="*/ 6096000 w 9246000"/>
              <a:gd name="connsiteY4" fmla="*/ 6868103 h 6868103"/>
              <a:gd name="connsiteX5" fmla="*/ 0 w 9246000"/>
              <a:gd name="connsiteY5" fmla="*/ 6868103 h 6868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246000" h="6868103">
                <a:moveTo>
                  <a:pt x="0" y="0"/>
                </a:moveTo>
                <a:lnTo>
                  <a:pt x="6096000" y="0"/>
                </a:lnTo>
                <a:lnTo>
                  <a:pt x="6096000" y="2032"/>
                </a:lnTo>
                <a:lnTo>
                  <a:pt x="9246000" y="2032"/>
                </a:lnTo>
                <a:lnTo>
                  <a:pt x="6096000" y="6868103"/>
                </a:lnTo>
                <a:lnTo>
                  <a:pt x="0" y="686810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93430012-BA3A-4636-B839-750794681A1D}"/>
              </a:ext>
            </a:extLst>
          </p:cNvPr>
          <p:cNvSpPr/>
          <p:nvPr/>
        </p:nvSpPr>
        <p:spPr>
          <a:xfrm>
            <a:off x="1686001" y="2573338"/>
            <a:ext cx="7560000" cy="2125767"/>
          </a:xfrm>
          <a:custGeom>
            <a:avLst/>
            <a:gdLst>
              <a:gd name="connsiteX0" fmla="*/ 0 w 7780845"/>
              <a:gd name="connsiteY0" fmla="*/ 0 h 2530106"/>
              <a:gd name="connsiteX1" fmla="*/ 7780845 w 7780845"/>
              <a:gd name="connsiteY1" fmla="*/ 0 h 2530106"/>
              <a:gd name="connsiteX2" fmla="*/ 6620089 w 7780845"/>
              <a:gd name="connsiteY2" fmla="*/ 2530106 h 2530106"/>
              <a:gd name="connsiteX3" fmla="*/ 0 w 7780845"/>
              <a:gd name="connsiteY3" fmla="*/ 2530106 h 2530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80845" h="2530106">
                <a:moveTo>
                  <a:pt x="0" y="0"/>
                </a:moveTo>
                <a:lnTo>
                  <a:pt x="7780845" y="0"/>
                </a:lnTo>
                <a:lnTo>
                  <a:pt x="6620089" y="2530106"/>
                </a:lnTo>
                <a:lnTo>
                  <a:pt x="0" y="25301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лилиния: фигура 6">
            <a:extLst>
              <a:ext uri="{FF2B5EF4-FFF2-40B4-BE49-F238E27FC236}">
                <a16:creationId xmlns:a16="http://schemas.microsoft.com/office/drawing/2014/main" id="{E9811CCE-425E-421D-906F-FDB5FF116926}"/>
              </a:ext>
            </a:extLst>
          </p:cNvPr>
          <p:cNvSpPr/>
          <p:nvPr/>
        </p:nvSpPr>
        <p:spPr>
          <a:xfrm>
            <a:off x="7501396" y="4699105"/>
            <a:ext cx="578644" cy="469106"/>
          </a:xfrm>
          <a:custGeom>
            <a:avLst/>
            <a:gdLst>
              <a:gd name="connsiteX0" fmla="*/ 578644 w 578644"/>
              <a:gd name="connsiteY0" fmla="*/ 0 h 469106"/>
              <a:gd name="connsiteX1" fmla="*/ 0 w 578644"/>
              <a:gd name="connsiteY1" fmla="*/ 469106 h 469106"/>
              <a:gd name="connsiteX2" fmla="*/ 207169 w 578644"/>
              <a:gd name="connsiteY2" fmla="*/ 0 h 469106"/>
              <a:gd name="connsiteX3" fmla="*/ 578644 w 578644"/>
              <a:gd name="connsiteY3" fmla="*/ 0 h 469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8644" h="469106">
                <a:moveTo>
                  <a:pt x="578644" y="0"/>
                </a:moveTo>
                <a:lnTo>
                  <a:pt x="0" y="469106"/>
                </a:lnTo>
                <a:lnTo>
                  <a:pt x="207169" y="0"/>
                </a:lnTo>
                <a:lnTo>
                  <a:pt x="578644" y="0"/>
                </a:lnTo>
                <a:close/>
              </a:path>
            </a:pathLst>
          </a:custGeom>
          <a:solidFill>
            <a:srgbClr val="F05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Равнобедренный треугольник 5">
            <a:extLst>
              <a:ext uri="{FF2B5EF4-FFF2-40B4-BE49-F238E27FC236}">
                <a16:creationId xmlns:a16="http://schemas.microsoft.com/office/drawing/2014/main" id="{C3891D6C-164C-4F07-94B0-55B67C0190FD}"/>
              </a:ext>
            </a:extLst>
          </p:cNvPr>
          <p:cNvSpPr/>
          <p:nvPr/>
        </p:nvSpPr>
        <p:spPr>
          <a:xfrm>
            <a:off x="8842722" y="2218392"/>
            <a:ext cx="405000" cy="349894"/>
          </a:xfrm>
          <a:prstGeom prst="triangle">
            <a:avLst/>
          </a:prstGeom>
          <a:solidFill>
            <a:srgbClr val="F05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8DAF865-96F5-4176-9983-A7D572FF73F1}"/>
              </a:ext>
            </a:extLst>
          </p:cNvPr>
          <p:cNvSpPr txBox="1"/>
          <p:nvPr/>
        </p:nvSpPr>
        <p:spPr>
          <a:xfrm>
            <a:off x="2239239" y="2482059"/>
            <a:ext cx="52534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  <a:br>
              <a:rPr lang="ru-RU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br>
              <a:rPr lang="ru-RU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</a:t>
            </a:r>
            <a:endParaRPr lang="ru-RU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24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39" b="14339"/>
          <a:stretch>
            <a:fillRect/>
          </a:stretch>
        </p:blipFill>
        <p:spPr>
          <a:xfrm>
            <a:off x="5881837" y="20643"/>
            <a:ext cx="6410325" cy="6857999"/>
          </a:xfrm>
        </p:spPr>
      </p:pic>
      <p:sp>
        <p:nvSpPr>
          <p:cNvPr id="8" name="Текст 20">
            <a:extLst>
              <a:ext uri="{FF2B5EF4-FFF2-40B4-BE49-F238E27FC236}">
                <a16:creationId xmlns:a16="http://schemas.microsoft.com/office/drawing/2014/main" id="{1FBFB381-328C-4790-8FB0-DCF0DC9A03AB}"/>
              </a:ext>
            </a:extLst>
          </p:cNvPr>
          <p:cNvSpPr txBox="1">
            <a:spLocks/>
          </p:cNvSpPr>
          <p:nvPr/>
        </p:nvSpPr>
        <p:spPr>
          <a:xfrm>
            <a:off x="1011238" y="2573338"/>
            <a:ext cx="6442075" cy="16462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indent="0" algn="ctr" defTabSz="914400" rtl="0" eaLnBrk="1" latinLnBrk="0" hangingPunct="1">
              <a:buFontTx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Образец текста</a:t>
            </a:r>
          </a:p>
          <a:p>
            <a:pPr lvl="1"/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уровень</a:t>
            </a:r>
          </a:p>
          <a:p>
            <a:pPr lvl="2"/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уровень</a:t>
            </a:r>
          </a:p>
          <a:p>
            <a:pPr lvl="3"/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Четвертый уровень</a:t>
            </a:r>
          </a:p>
          <a:p>
            <a:pPr lvl="4"/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Пятый уровень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81B021BF-A146-4486-952C-321C2E738A90}"/>
              </a:ext>
            </a:extLst>
          </p:cNvPr>
          <p:cNvSpPr/>
          <p:nvPr/>
        </p:nvSpPr>
        <p:spPr>
          <a:xfrm>
            <a:off x="79217" y="0"/>
            <a:ext cx="8706000" cy="6868104"/>
          </a:xfrm>
          <a:custGeom>
            <a:avLst/>
            <a:gdLst>
              <a:gd name="connsiteX0" fmla="*/ 0 w 9246000"/>
              <a:gd name="connsiteY0" fmla="*/ 0 h 6868103"/>
              <a:gd name="connsiteX1" fmla="*/ 6096000 w 9246000"/>
              <a:gd name="connsiteY1" fmla="*/ 0 h 6868103"/>
              <a:gd name="connsiteX2" fmla="*/ 6096000 w 9246000"/>
              <a:gd name="connsiteY2" fmla="*/ 2032 h 6868103"/>
              <a:gd name="connsiteX3" fmla="*/ 9246000 w 9246000"/>
              <a:gd name="connsiteY3" fmla="*/ 2032 h 6868103"/>
              <a:gd name="connsiteX4" fmla="*/ 6096000 w 9246000"/>
              <a:gd name="connsiteY4" fmla="*/ 6868103 h 6868103"/>
              <a:gd name="connsiteX5" fmla="*/ 0 w 9246000"/>
              <a:gd name="connsiteY5" fmla="*/ 6868103 h 6868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246000" h="6868103">
                <a:moveTo>
                  <a:pt x="0" y="0"/>
                </a:moveTo>
                <a:lnTo>
                  <a:pt x="6096000" y="0"/>
                </a:lnTo>
                <a:lnTo>
                  <a:pt x="6096000" y="2032"/>
                </a:lnTo>
                <a:lnTo>
                  <a:pt x="9246000" y="2032"/>
                </a:lnTo>
                <a:lnTo>
                  <a:pt x="6096000" y="6868103"/>
                </a:lnTo>
                <a:lnTo>
                  <a:pt x="0" y="686810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93430012-BA3A-4636-B839-750794681A1D}"/>
              </a:ext>
            </a:extLst>
          </p:cNvPr>
          <p:cNvSpPr/>
          <p:nvPr/>
        </p:nvSpPr>
        <p:spPr>
          <a:xfrm>
            <a:off x="1001077" y="2270327"/>
            <a:ext cx="6925845" cy="2530106"/>
          </a:xfrm>
          <a:custGeom>
            <a:avLst/>
            <a:gdLst>
              <a:gd name="connsiteX0" fmla="*/ 0 w 7780845"/>
              <a:gd name="connsiteY0" fmla="*/ 0 h 2530106"/>
              <a:gd name="connsiteX1" fmla="*/ 7780845 w 7780845"/>
              <a:gd name="connsiteY1" fmla="*/ 0 h 2530106"/>
              <a:gd name="connsiteX2" fmla="*/ 6620089 w 7780845"/>
              <a:gd name="connsiteY2" fmla="*/ 2530106 h 2530106"/>
              <a:gd name="connsiteX3" fmla="*/ 0 w 7780845"/>
              <a:gd name="connsiteY3" fmla="*/ 2530106 h 2530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80845" h="2530106">
                <a:moveTo>
                  <a:pt x="0" y="0"/>
                </a:moveTo>
                <a:lnTo>
                  <a:pt x="7780845" y="0"/>
                </a:lnTo>
                <a:lnTo>
                  <a:pt x="6620089" y="2530106"/>
                </a:lnTo>
                <a:lnTo>
                  <a:pt x="0" y="25301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лилиния: фигура 6">
            <a:extLst>
              <a:ext uri="{FF2B5EF4-FFF2-40B4-BE49-F238E27FC236}">
                <a16:creationId xmlns:a16="http://schemas.microsoft.com/office/drawing/2014/main" id="{E9811CCE-425E-421D-906F-FDB5FF116926}"/>
              </a:ext>
            </a:extLst>
          </p:cNvPr>
          <p:cNvSpPr/>
          <p:nvPr/>
        </p:nvSpPr>
        <p:spPr>
          <a:xfrm>
            <a:off x="6321000" y="4800433"/>
            <a:ext cx="578644" cy="469106"/>
          </a:xfrm>
          <a:custGeom>
            <a:avLst/>
            <a:gdLst>
              <a:gd name="connsiteX0" fmla="*/ 578644 w 578644"/>
              <a:gd name="connsiteY0" fmla="*/ 0 h 469106"/>
              <a:gd name="connsiteX1" fmla="*/ 0 w 578644"/>
              <a:gd name="connsiteY1" fmla="*/ 469106 h 469106"/>
              <a:gd name="connsiteX2" fmla="*/ 207169 w 578644"/>
              <a:gd name="connsiteY2" fmla="*/ 0 h 469106"/>
              <a:gd name="connsiteX3" fmla="*/ 578644 w 578644"/>
              <a:gd name="connsiteY3" fmla="*/ 0 h 469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8644" h="469106">
                <a:moveTo>
                  <a:pt x="578644" y="0"/>
                </a:moveTo>
                <a:lnTo>
                  <a:pt x="0" y="469106"/>
                </a:lnTo>
                <a:lnTo>
                  <a:pt x="207169" y="0"/>
                </a:lnTo>
                <a:lnTo>
                  <a:pt x="57864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Равнобедренный треугольник 5">
            <a:extLst>
              <a:ext uri="{FF2B5EF4-FFF2-40B4-BE49-F238E27FC236}">
                <a16:creationId xmlns:a16="http://schemas.microsoft.com/office/drawing/2014/main" id="{C3891D6C-164C-4F07-94B0-55B67C0190FD}"/>
              </a:ext>
            </a:extLst>
          </p:cNvPr>
          <p:cNvSpPr/>
          <p:nvPr/>
        </p:nvSpPr>
        <p:spPr>
          <a:xfrm>
            <a:off x="7521922" y="1920433"/>
            <a:ext cx="405000" cy="34989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8DAF865-96F5-4176-9983-A7D572FF73F1}"/>
              </a:ext>
            </a:extLst>
          </p:cNvPr>
          <p:cNvSpPr txBox="1"/>
          <p:nvPr/>
        </p:nvSpPr>
        <p:spPr>
          <a:xfrm>
            <a:off x="-32229" y="3343959"/>
            <a:ext cx="8775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Поиск…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DAF865-96F5-4176-9983-A7D572FF73F1}"/>
              </a:ext>
            </a:extLst>
          </p:cNvPr>
          <p:cNvSpPr txBox="1"/>
          <p:nvPr/>
        </p:nvSpPr>
        <p:spPr>
          <a:xfrm>
            <a:off x="79217" y="83656"/>
            <a:ext cx="877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конкурс педагогического мастерства – 2022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Номинация «Педагогический дебют»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DAF865-96F5-4176-9983-A7D572FF73F1}"/>
              </a:ext>
            </a:extLst>
          </p:cNvPr>
          <p:cNvSpPr txBox="1"/>
          <p:nvPr/>
        </p:nvSpPr>
        <p:spPr>
          <a:xfrm>
            <a:off x="-11198" y="2270327"/>
            <a:ext cx="877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из опыта работы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DAF865-96F5-4176-9983-A7D572FF73F1}"/>
              </a:ext>
            </a:extLst>
          </p:cNvPr>
          <p:cNvSpPr txBox="1"/>
          <p:nvPr/>
        </p:nvSpPr>
        <p:spPr>
          <a:xfrm>
            <a:off x="-204000" y="5001217"/>
            <a:ext cx="8775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Амбарцумян Артур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Михайлович,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едагог дополнительного образования, </a:t>
            </a:r>
            <a:b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 ДО «КЦ ДОД»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39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Глубокий оранжевый синий">
      <a:dk1>
        <a:sysClr val="windowText" lastClr="000000"/>
      </a:dk1>
      <a:lt1>
        <a:sysClr val="window" lastClr="FFFFFF"/>
      </a:lt1>
      <a:dk2>
        <a:srgbClr val="182D40"/>
      </a:dk2>
      <a:lt2>
        <a:srgbClr val="E7E6E6"/>
      </a:lt2>
      <a:accent1>
        <a:srgbClr val="4472C4"/>
      </a:accent1>
      <a:accent2>
        <a:srgbClr val="F24C27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603</Words>
  <Application>Microsoft Office PowerPoint</Application>
  <PresentationFormat>Широкоэкранный</PresentationFormat>
  <Paragraphs>106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О СЕБЕ ЛЮБИМОМ </vt:lpstr>
      <vt:lpstr>Про моё образование</vt:lpstr>
      <vt:lpstr>Военно-патриотический клуб  «Архангел»</vt:lpstr>
      <vt:lpstr>Презентация PowerPoint</vt:lpstr>
      <vt:lpstr>Работа в МУ ДО «КЦ ДОД»</vt:lpstr>
      <vt:lpstr>Работа перед экспедицией</vt:lpstr>
      <vt:lpstr>Презентация PowerPoint</vt:lpstr>
      <vt:lpstr>Презентация PowerPoint</vt:lpstr>
      <vt:lpstr>Вектор развития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 Козырев</dc:creator>
  <cp:lastModifiedBy>Артур Амбарцумян</cp:lastModifiedBy>
  <cp:revision>52</cp:revision>
  <dcterms:created xsi:type="dcterms:W3CDTF">2020-06-15T10:11:26Z</dcterms:created>
  <dcterms:modified xsi:type="dcterms:W3CDTF">2022-03-23T08:27:09Z</dcterms:modified>
</cp:coreProperties>
</file>