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notesMasterIdLst>
    <p:notesMasterId r:id="rId14"/>
  </p:notesMasterIdLst>
  <p:sldIdLst>
    <p:sldId id="256" r:id="rId2"/>
    <p:sldId id="281" r:id="rId3"/>
    <p:sldId id="280" r:id="rId4"/>
    <p:sldId id="276" r:id="rId5"/>
    <p:sldId id="278" r:id="rId6"/>
    <p:sldId id="257" r:id="rId7"/>
    <p:sldId id="277" r:id="rId8"/>
    <p:sldId id="260" r:id="rId9"/>
    <p:sldId id="258" r:id="rId10"/>
    <p:sldId id="279" r:id="rId11"/>
    <p:sldId id="261" r:id="rId12"/>
    <p:sldId id="275" r:id="rId13"/>
  </p:sldIdLst>
  <p:sldSz cx="12192000" cy="6858000"/>
  <p:notesSz cx="12192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B8B3"/>
    <a:srgbClr val="2932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48" y="894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23176-3217-4864-90BF-5FE316DF6728}" type="datetimeFigureOut">
              <a:rPr lang="ru-RU" smtClean="0"/>
              <a:t>05.10.2024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25AE37-AF6A-4888-941E-39EDE9A372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173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25AE37-AF6A-4888-941E-39EDE9A3727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719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25AE37-AF6A-4888-941E-39EDE9A3727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0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25AE37-AF6A-4888-941E-39EDE9A3727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656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25AE37-AF6A-4888-941E-39EDE9A3727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2252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25AE37-AF6A-4888-941E-39EDE9A37271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454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959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56346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82593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58285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89207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5641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36612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69576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31827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81880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2885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37393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4685844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21185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17509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596218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7498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19050"/>
            <a:ext cx="12206817" cy="686752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2063751" y="1701800"/>
            <a:ext cx="9211733" cy="1082675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063751" y="2927350"/>
            <a:ext cx="9218083" cy="1752599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>
              <a:defRPr/>
            </a:pPr>
            <a:r>
              <a:rPr lang="en-US"/>
              <a:t>Click to edit Master subtitle style</a:t>
            </a:r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609600" y="1174750"/>
            <a:ext cx="5384800" cy="4953000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97600" y="1174750"/>
            <a:ext cx="5384800" cy="4953000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40317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40317" y="2505074"/>
            <a:ext cx="5158316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71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400" b="0" i="0" u="none" strike="noStrike" cap="none" spc="0">
              <a:ln>
                <a:noFill/>
              </a:ln>
              <a:solidFill>
                <a:schemeClr val="tx1"/>
              </a:solidFill>
              <a:latin typeface="Arial"/>
              <a:ea typeface="SimSun"/>
              <a:cs typeface="+mn-cs"/>
            </a:endParaRPr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400" b="0" i="0" u="none" strike="noStrike" cap="none" spc="0">
              <a:ln>
                <a:noFill/>
              </a:ln>
              <a:solidFill>
                <a:schemeClr val="tx1"/>
              </a:solidFill>
              <a:latin typeface="Arial"/>
              <a:ea typeface="SimSun"/>
              <a:cs typeface="+mn-cs"/>
            </a:endParaRPr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 marL="0" marR="0" lvl="0" indent="0" algn="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544C22-EC13-4D2B-BB53-07ACC9C2DCDB}" type="slidenum">
              <a:rPr lang="en-US" sz="1400" b="0" i="0" u="none" strike="noStrike" cap="none" spc="0">
                <a:ln>
                  <a:noFill/>
                </a:ln>
                <a:solidFill>
                  <a:schemeClr val="tx1"/>
                </a:solidFill>
                <a:latin typeface="Arial"/>
                <a:ea typeface="SimSun"/>
                <a:cs typeface="Arial"/>
              </a:rPr>
              <a:t>‹#›</a:t>
            </a:fld>
            <a:endParaRPr lang="en-US" sz="1400" b="0" i="0" u="none" strike="noStrike" cap="none" spc="0">
              <a:ln>
                <a:noFill/>
              </a:ln>
              <a:solidFill>
                <a:schemeClr val="tx1"/>
              </a:solidFill>
              <a:latin typeface="Arial"/>
              <a:ea typeface="SimSun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3200" b="0" i="0" u="none" strike="noStrike" cap="none" spc="0">
              <a:ln>
                <a:noFill/>
              </a:ln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EFD9D74-47D9-4702-A33C-335B63B48DBF}" type="datetimeFigureOut">
              <a:rPr lang="en-US"/>
              <a:t>10/5/2024</a:t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ABC47A4-756D-490B-A52F-7D9E2C9FC05F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400" b="0" i="0" u="none" strike="noStrike" cap="none" spc="0">
              <a:ln>
                <a:noFill/>
              </a:ln>
              <a:solidFill>
                <a:schemeClr val="tx1"/>
              </a:solidFill>
              <a:latin typeface="Arial"/>
              <a:ea typeface="SimSun"/>
              <a:cs typeface="+mn-cs"/>
            </a:endParaRPr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400" b="0" i="0" u="none" strike="noStrike" cap="none" spc="0">
              <a:ln>
                <a:noFill/>
              </a:ln>
              <a:solidFill>
                <a:schemeClr val="tx1"/>
              </a:solidFill>
              <a:latin typeface="Arial"/>
              <a:ea typeface="SimSun"/>
              <a:cs typeface="+mn-cs"/>
            </a:endParaRPr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 marL="0" marR="0" lvl="0" indent="0" algn="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38544C22-EC13-4D2B-BB53-07ACC9C2DCDB}" type="slidenum">
              <a:rPr lang="en-US" sz="1400" b="0" i="0" u="none" strike="noStrike" cap="none" spc="0">
                <a:ln>
                  <a:noFill/>
                </a:ln>
                <a:solidFill>
                  <a:schemeClr val="tx1"/>
                </a:solidFill>
                <a:latin typeface="Arial"/>
                <a:ea typeface="SimSun"/>
                <a:cs typeface="Arial"/>
              </a:rPr>
              <a:t>‹#›</a:t>
            </a:fld>
            <a:endParaRPr lang="en-US" sz="1400" b="0" i="0" u="none" strike="noStrike" cap="none" spc="0">
              <a:ln>
                <a:noFill/>
              </a:ln>
              <a:solidFill>
                <a:schemeClr val="tx1"/>
              </a:solidFill>
              <a:latin typeface="Arial"/>
              <a:ea typeface="SimSun"/>
              <a:cs typeface="+mn-cs"/>
            </a:endParaRPr>
          </a:p>
        </p:txBody>
      </p:sp>
    </p:spTree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839200" y="190500"/>
            <a:ext cx="2743200" cy="5937250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190500"/>
            <a:ext cx="8026400" cy="5937250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60FBDFE-C587-4B4C-A407-44438C67B59E}" type="datetimeFigureOut">
              <a:rPr lang="en-US"/>
              <a:t>10/5/2024</a:t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9AE70B2-8BF9-45C0-BB95-33D1B9D3A85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760FBDFE-C587-4B4C-A407-44438C67B59E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49AE70B2-8BF9-45C0-BB95-33D1B9D3A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325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49" r:id="rId18"/>
    <p:sldLayoutId id="2147483650" r:id="rId19"/>
    <p:sldLayoutId id="2147483651" r:id="rId20"/>
    <p:sldLayoutId id="2147483652" r:id="rId21"/>
    <p:sldLayoutId id="2147483653" r:id="rId22"/>
    <p:sldLayoutId id="2147483654" r:id="rId23"/>
    <p:sldLayoutId id="2147483655" r:id="rId24"/>
    <p:sldLayoutId id="2147483656" r:id="rId25"/>
    <p:sldLayoutId id="2147483657" r:id="rId26"/>
    <p:sldLayoutId id="2147483658" r:id="rId27"/>
    <p:sldLayoutId id="2147483659" r:id="rId2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pn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852551" y="2208033"/>
            <a:ext cx="10517579" cy="261335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ru-RU" sz="3200" dirty="0">
                <a:latin typeface="Times New Roman"/>
                <a:cs typeface="Times New Roman"/>
              </a:rPr>
              <a:t>Тема: «Программа воспитания как условие нравственно-эстетического воспитания </a:t>
            </a:r>
            <a:r>
              <a:rPr lang="ru-RU" sz="3200">
                <a:latin typeface="Times New Roman"/>
                <a:cs typeface="Times New Roman"/>
              </a:rPr>
              <a:t>студентов колледжа»</a:t>
            </a:r>
            <a:endParaRPr lang="ru-RU" sz="3200" dirty="0">
              <a:latin typeface="Times New Roman"/>
              <a:cs typeface="Times New Roman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8633362" y="5402977"/>
            <a:ext cx="3277920" cy="1098004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Выполнила : 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И.В. Цыплакова, </a:t>
            </a:r>
          </a:p>
          <a:p>
            <a:pPr>
              <a:defRPr/>
            </a:pPr>
            <a:r>
              <a:rPr lang="ru-RU" sz="2000" dirty="0">
                <a:solidFill>
                  <a:schemeClr val="tx1"/>
                </a:solidFill>
                <a:latin typeface="Times New Roman"/>
                <a:cs typeface="Times New Roman"/>
              </a:rPr>
              <a:t>преподаватель ЦМК СРПП</a:t>
            </a:r>
          </a:p>
        </p:txBody>
      </p:sp>
      <p:sp>
        <p:nvSpPr>
          <p:cNvPr id="4" name="Текстовое поле 3"/>
          <p:cNvSpPr txBox="1"/>
          <p:nvPr/>
        </p:nvSpPr>
        <p:spPr bwMode="auto">
          <a:xfrm>
            <a:off x="2607412" y="134075"/>
            <a:ext cx="8800465" cy="2031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defRPr/>
            </a:pPr>
            <a:r>
              <a:rPr lang="ru-RU" sz="2400" dirty="0">
                <a:latin typeface="Times New Roman"/>
                <a:cs typeface="Times New Roman"/>
              </a:rPr>
              <a:t>Министерство образования Воронежской области</a:t>
            </a:r>
          </a:p>
          <a:p>
            <a:pPr algn="ctr">
              <a:spcAft>
                <a:spcPts val="0"/>
              </a:spcAft>
            </a:pPr>
            <a:r>
              <a:rPr lang="ru-RU" sz="2000" dirty="0"/>
              <a:t>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государственное  бюджетное  профессиональное</a:t>
            </a:r>
            <a:r>
              <a:rPr lang="ru-RU" sz="20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образовательное учреждение  Воронежской  области</a:t>
            </a:r>
          </a:p>
          <a:p>
            <a:pPr algn="ctr"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«Воронежский  государственный  промышленно-гуманитарный  колледж имени Василия Михайловича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Пескова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432E275-E94C-4C06-8B6B-57C5F8CF4E0E}"/>
              </a:ext>
            </a:extLst>
          </p:cNvPr>
          <p:cNvSpPr/>
          <p:nvPr/>
        </p:nvSpPr>
        <p:spPr>
          <a:xfrm>
            <a:off x="3033582" y="1949321"/>
            <a:ext cx="7948127" cy="1200329"/>
          </a:xfrm>
          <a:prstGeom prst="rect">
            <a:avLst/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IV </a:t>
            </a:r>
            <a:r>
              <a:rPr lang="ru-RU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Всероссийский педагогический конкурс </a:t>
            </a:r>
          </a:p>
          <a:p>
            <a:pPr algn="ctr"/>
            <a:r>
              <a:rPr lang="ru-RU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«Воспитание патриота и гражданина России 21 века»</a:t>
            </a:r>
          </a:p>
          <a:p>
            <a:pPr algn="ctr"/>
            <a:endParaRPr lang="ru-RU" sz="2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570AC3E-BA6D-4779-B589-31EA5C038041}"/>
              </a:ext>
            </a:extLst>
          </p:cNvPr>
          <p:cNvPicPr/>
          <p:nvPr/>
        </p:nvPicPr>
        <p:blipFill rotWithShape="1">
          <a:blip r:embed="rId3"/>
          <a:srcRect l="374" t="15254" r="89914" b="79454"/>
          <a:stretch/>
        </p:blipFill>
        <p:spPr bwMode="auto">
          <a:xfrm>
            <a:off x="0" y="11245"/>
            <a:ext cx="2641697" cy="13907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1F6467B-B3B9-4E0C-822A-2C9FEB6A460D}"/>
              </a:ext>
            </a:extLst>
          </p:cNvPr>
          <p:cNvPicPr/>
          <p:nvPr/>
        </p:nvPicPr>
        <p:blipFill rotWithShape="1">
          <a:blip r:embed="rId3"/>
          <a:srcRect l="124" t="43738" r="1502" b="23887"/>
          <a:stretch/>
        </p:blipFill>
        <p:spPr bwMode="auto">
          <a:xfrm>
            <a:off x="1042627" y="5215269"/>
            <a:ext cx="7607278" cy="15654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proxy.imgsmail.ru/?e=1728138790&amp;email=irina.cyplakova.66%40mail.ru&amp;flags=0&amp;h=D5Cwe47xF060DdL2ed8RbQ&amp;is_https=1&amp;url173=bWFzc2RlbGl2ZXJ5LnJ1L3VzZXIvZmlsZXMvMzU5MzYvNDk5OTM2ODQxL0Q5SFplV3VTSVRrLmpwZw~~">
            <a:extLst>
              <a:ext uri="{FF2B5EF4-FFF2-40B4-BE49-F238E27FC236}">
                <a16:creationId xmlns:a16="http://schemas.microsoft.com/office/drawing/2014/main" id="{2D958B30-8D19-42D6-BF7D-E858C981F030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8" t="12322" r="-354" b="43760"/>
          <a:stretch/>
        </p:blipFill>
        <p:spPr bwMode="auto">
          <a:xfrm>
            <a:off x="1433635" y="1874871"/>
            <a:ext cx="1599070" cy="14337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285008" y="285205"/>
            <a:ext cx="11738320" cy="55553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100" b="1" dirty="0"/>
              <a:t>Актуальность</a:t>
            </a:r>
            <a:r>
              <a:rPr lang="ru-RU" sz="3200" b="1" dirty="0"/>
              <a:t> проблемы нравственно-эстетического воспитания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9614028" y="2149069"/>
            <a:ext cx="2076948" cy="3673968"/>
          </a:xfrm>
        </p:spPr>
        <p:txBody>
          <a:bodyPr/>
          <a:lstStyle/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3305154C-F90B-4717-A152-1B682DDEA095}"/>
              </a:ext>
            </a:extLst>
          </p:cNvPr>
          <p:cNvSpPr/>
          <p:nvPr/>
        </p:nvSpPr>
        <p:spPr bwMode="auto">
          <a:xfrm>
            <a:off x="3701144" y="1034963"/>
            <a:ext cx="8322184" cy="5656675"/>
          </a:xfrm>
          <a:prstGeom prst="round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bg2">
                    <a:lumMod val="20000"/>
                    <a:lumOff val="80000"/>
                  </a:schemeClr>
                </a:solidFill>
              </a:rPr>
              <a:t>Проблема нравственно-эстетического воспитания в настоящее время затрагивается на разных уровнях и является одной из актуальных в современной педагогической науке. Это связано с тем, что в конце XX - начале XXI в. в обществе произошли существенные изменения. Это глобальные процессы, связанные с темпами научного и технического прогресса, социальной трансформации общества, локальные процессы, происходящие в России в период социального и экономического кризиса. Распад прежней ценностно-нормативной системы и несформированность новой привели к росту удельного веса деструктивных тенденций в обществе, что отразилось, в первую очередь на подрастающем поколении.</a:t>
            </a:r>
          </a:p>
        </p:txBody>
      </p:sp>
      <p:pic>
        <p:nvPicPr>
          <p:cNvPr id="1030" name="Picture 6" descr="Молодежный фон - картинки и фото (61 шт)">
            <a:extLst>
              <a:ext uri="{FF2B5EF4-FFF2-40B4-BE49-F238E27FC236}">
                <a16:creationId xmlns:a16="http://schemas.microsoft.com/office/drawing/2014/main" id="{A4B7BE8E-B96C-453C-8F22-5E55199C4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72" y="2149069"/>
            <a:ext cx="3963941" cy="296913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6080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BB11173-128D-491E-9279-1A0CC9DA6E9C}"/>
              </a:ext>
            </a:extLst>
          </p:cNvPr>
          <p:cNvSpPr/>
          <p:nvPr/>
        </p:nvSpPr>
        <p:spPr>
          <a:xfrm>
            <a:off x="421757" y="95765"/>
            <a:ext cx="11566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Воспитание гармонично-развитой и социально-ответственной личности</a:t>
            </a:r>
          </a:p>
        </p:txBody>
      </p:sp>
      <p:pic>
        <p:nvPicPr>
          <p:cNvPr id="10" name="Picture 2" descr="https://i.vuzopedia.ru/storage/app/uploads/public/5fc/28f/aca/5fc28faca8d90269439503.jpg">
            <a:extLst>
              <a:ext uri="{FF2B5EF4-FFF2-40B4-BE49-F238E27FC236}">
                <a16:creationId xmlns:a16="http://schemas.microsoft.com/office/drawing/2014/main" id="{BDE7568A-A3A7-4BDC-A871-567DA76B5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7735" y="1415084"/>
            <a:ext cx="2569844" cy="19273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Бланк указа Президента Российской Федерации лежит на столе">
            <a:extLst>
              <a:ext uri="{FF2B5EF4-FFF2-40B4-BE49-F238E27FC236}">
                <a16:creationId xmlns:a16="http://schemas.microsoft.com/office/drawing/2014/main" id="{5F13C8C4-2A60-4610-8E26-FF58E7BE7E8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10" y="1593097"/>
            <a:ext cx="2626426" cy="1749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85C87A5-1CA3-401C-9824-609D11DF1420}"/>
              </a:ext>
            </a:extLst>
          </p:cNvPr>
          <p:cNvSpPr/>
          <p:nvPr/>
        </p:nvSpPr>
        <p:spPr bwMode="auto">
          <a:xfrm>
            <a:off x="3016497" y="697955"/>
            <a:ext cx="6159006" cy="354705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В Указе Президента Российской Федерации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№ 204 «О национальных ценностях и 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стратегических задачах развития Российской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Федерации на период до 2024 года» В.В. Путин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отметил, что в числе других, перед российским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образованием стоят задача: «… воспитание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гармонично-развитой и социально-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ответственной личности на основе духовно-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нравственных ценностей народов Российской 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Федерации, исторических и национально-</a:t>
            </a:r>
          </a:p>
          <a:p>
            <a:r>
              <a:rPr lang="ru-RU" sz="2000" dirty="0">
                <a:solidFill>
                  <a:schemeClr val="bg2">
                    <a:lumMod val="75000"/>
                  </a:schemeClr>
                </a:solidFill>
              </a:rPr>
              <a:t>      культурных традиций».</a:t>
            </a:r>
          </a:p>
        </p:txBody>
      </p:sp>
      <p:pic>
        <p:nvPicPr>
          <p:cNvPr id="1028" name="Picture 4" descr="https://vgpgk.obrvrn.ru/upload/iblock/225/v3iy322xe7x1wx2uujl1ryutpim71hjz/_DSC0405.jpg">
            <a:extLst>
              <a:ext uri="{FF2B5EF4-FFF2-40B4-BE49-F238E27FC236}">
                <a16:creationId xmlns:a16="http://schemas.microsoft.com/office/drawing/2014/main" id="{DF8A400C-3393-422F-A90B-F85344088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9" y="4245013"/>
            <a:ext cx="3178885" cy="23111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vgpgk.obrvrn.ru/upload/iblock/fc6/ox5mkrccnw95kqyialm8dv4cycrlzrk4/_DSC0371.jpg">
            <a:extLst>
              <a:ext uri="{FF2B5EF4-FFF2-40B4-BE49-F238E27FC236}">
                <a16:creationId xmlns:a16="http://schemas.microsoft.com/office/drawing/2014/main" id="{4D82D577-4B5A-4D63-9B72-7F9279F4F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492" y="4490492"/>
            <a:ext cx="3409926" cy="20971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vgpgk.obrvrn.ru/upload/iblock/60d/jpcvwgjmlx5hz3d2zowownjdmpqq1yip/_DSC0524.jpg">
            <a:extLst>
              <a:ext uri="{FF2B5EF4-FFF2-40B4-BE49-F238E27FC236}">
                <a16:creationId xmlns:a16="http://schemas.microsoft.com/office/drawing/2014/main" id="{B461A9E6-B987-4B75-9F11-C75F0543D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138" y="4532944"/>
            <a:ext cx="3030420" cy="2012199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vgpgk.obrvrn.ru/upload/resize_cache/iblock/266/oltdv81i4d0jrc924pio1yksgndw54q8/1200_1200_0/_DSC0596.JPG">
            <a:extLst>
              <a:ext uri="{FF2B5EF4-FFF2-40B4-BE49-F238E27FC236}">
                <a16:creationId xmlns:a16="http://schemas.microsoft.com/office/drawing/2014/main" id="{E97CAC52-6911-44DE-8E0A-DF396037AD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79" y="4235100"/>
            <a:ext cx="3124700" cy="2075447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38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224853" y="71864"/>
            <a:ext cx="11726838" cy="84356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2800" b="1" dirty="0"/>
              <a:t>90-летие Воронежского  государственного  промышленно-гуманитарного  колледжа имени Василия Михайловича </a:t>
            </a:r>
            <a:r>
              <a:rPr lang="ru-RU" sz="2800" b="1" dirty="0" err="1"/>
              <a:t>Пескова</a:t>
            </a:r>
            <a:endParaRPr lang="ru-RU" sz="2800" b="1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6329546" y="938763"/>
            <a:ext cx="3011013" cy="4980474"/>
          </a:xfrm>
        </p:spPr>
        <p:txBody>
          <a:bodyPr/>
          <a:lstStyle/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</p:txBody>
      </p:sp>
      <p:pic>
        <p:nvPicPr>
          <p:cNvPr id="2054" name="Picture 6" descr="https://sun9-45.userapi.com/impg/rY8C821sWYl3nojUzOV-gg-adUIEVaQXmB_Tzw/zPbzdQUyHtA.jpg?size=1280x853&amp;quality=95&amp;sign=4e9ed15e346c39452d38b34711f65620&amp;type=album">
            <a:extLst>
              <a:ext uri="{FF2B5EF4-FFF2-40B4-BE49-F238E27FC236}">
                <a16:creationId xmlns:a16="http://schemas.microsoft.com/office/drawing/2014/main" id="{82041270-2B91-4117-86B8-CE91449C87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698" y="1548294"/>
            <a:ext cx="5061993" cy="33731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019B474-359F-46FD-9F0F-7D37050BE9A4}"/>
              </a:ext>
            </a:extLst>
          </p:cNvPr>
          <p:cNvSpPr/>
          <p:nvPr/>
        </p:nvSpPr>
        <p:spPr>
          <a:xfrm>
            <a:off x="6842459" y="5287906"/>
            <a:ext cx="516101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2024 год – юбилейный год для ВГПГК </a:t>
            </a:r>
            <a:endParaRPr lang="ru-RU" sz="28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24FA9BA0-723C-4A25-BB7A-D5C1428D751B}"/>
              </a:ext>
            </a:extLst>
          </p:cNvPr>
          <p:cNvSpPr/>
          <p:nvPr/>
        </p:nvSpPr>
        <p:spPr bwMode="auto">
          <a:xfrm>
            <a:off x="72817" y="915430"/>
            <a:ext cx="6612991" cy="5942569"/>
          </a:xfrm>
          <a:prstGeom prst="ellipse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Wingdings" panose="05000000000000000000" pitchFamily="2" charset="2"/>
              <a:buChar char="q"/>
              <a:defRPr/>
            </a:pPr>
            <a:r>
              <a:rPr lang="ru-RU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Воронежский  государственный  </a:t>
            </a:r>
          </a:p>
          <a:p>
            <a:pPr lvl="0">
              <a:defRPr/>
            </a:pPr>
            <a:r>
              <a:rPr lang="ru-RU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промышленно-гуманитарный  колледж имени Василия Михайловича </a:t>
            </a:r>
            <a:r>
              <a:rPr lang="ru-RU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Пескова</a:t>
            </a:r>
            <a:r>
              <a:rPr lang="ru-RU" sz="20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, </a:t>
            </a: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который в этом году отмечает свое 90-летие, обладает богатейшим опытом подготовки высококвалифицированных специалистов среднего профессионального образования. Однако социально-экономические и политические перемены </a:t>
            </a:r>
          </a:p>
          <a:p>
            <a:pPr lvl="0">
              <a:defRPr/>
            </a:pPr>
            <a:r>
              <a:rPr lang="ru-RU" sz="2000" dirty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/>
                <a:cs typeface="Times New Roman"/>
              </a:rPr>
              <a:t>в стране вносят существенные коррективы в систему образования и прежде всего в ее воспитательные функции.</a:t>
            </a:r>
          </a:p>
        </p:txBody>
      </p:sp>
    </p:spTree>
    <p:extLst>
      <p:ext uri="{BB962C8B-B14F-4D97-AF65-F5344CB8AC3E}">
        <p14:creationId xmlns:p14="http://schemas.microsoft.com/office/powerpoint/2010/main" val="3461371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67088" y="166362"/>
            <a:ext cx="11844186" cy="56339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3200" b="1" dirty="0"/>
              <a:t>Знаменитый выпускник – Василий Михайлович Песков 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9614028" y="2149069"/>
            <a:ext cx="2076948" cy="3673968"/>
          </a:xfrm>
        </p:spPr>
        <p:txBody>
          <a:bodyPr/>
          <a:lstStyle/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7503FC-C897-4800-8517-9C470093C595}"/>
              </a:ext>
            </a:extLst>
          </p:cNvPr>
          <p:cNvSpPr txBox="1"/>
          <p:nvPr/>
        </p:nvSpPr>
        <p:spPr>
          <a:xfrm>
            <a:off x="4132730" y="856357"/>
            <a:ext cx="787854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cs typeface="Times New Roman"/>
              </a:rPr>
              <a:t>Воронежский  государственный  промышленно-гуманитарный  колледж, основанный в 1934 году как Воронежские курсы техников и механиков звукового кино, в 1947 г. окончил самый знаменитый ее выпускник – Василий Михайлович Песков (1930 - 2013 гг.), впоследствии ставший известным фотокорреспондентом, журналистом, писателем и путешественником.</a:t>
            </a:r>
          </a:p>
          <a:p>
            <a:pPr marL="342900" lvl="0" indent="-342900"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cs typeface="Times New Roman"/>
              </a:rPr>
              <a:t>Еще в конце прошлого века выпускник школы киномехаников (ныне ВГПГК), один из лучших журналистов России, бессменный ведущий рубрики «Окно в природу» В.М. Песков писал: </a:t>
            </a:r>
            <a:r>
              <a:rPr lang="ru-RU" sz="2400" i="1" dirty="0">
                <a:solidFill>
                  <a:schemeClr val="accent6">
                    <a:lumMod val="40000"/>
                    <a:lumOff val="60000"/>
                  </a:schemeClr>
                </a:solidFill>
                <a:latin typeface="+mj-lt"/>
                <a:cs typeface="Times New Roman"/>
              </a:rPr>
              <a:t>«Нелегко идти человеку, если ни одного следа не оставили до него на трудной дороге. Вернее, дороги еще нет. Ее приходится прокладывать. Но трудный путь сулит очень заманчивую цель».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ED4636-35B7-43B5-A824-7C2196CC34E5}"/>
              </a:ext>
            </a:extLst>
          </p:cNvPr>
          <p:cNvSpPr txBox="1"/>
          <p:nvPr/>
        </p:nvSpPr>
        <p:spPr>
          <a:xfrm>
            <a:off x="167088" y="6099230"/>
            <a:ext cx="40286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Песков В.М. (1930 – 2013)</a:t>
            </a:r>
          </a:p>
          <a:p>
            <a:pPr algn="ctr"/>
            <a:r>
              <a:rPr lang="ru-RU" b="1" dirty="0"/>
              <a:t>Мемориальная доска в колледже</a:t>
            </a:r>
          </a:p>
        </p:txBody>
      </p:sp>
      <p:pic>
        <p:nvPicPr>
          <p:cNvPr id="2054" name="Picture 6" descr="undefined">
            <a:extLst>
              <a:ext uri="{FF2B5EF4-FFF2-40B4-BE49-F238E27FC236}">
                <a16:creationId xmlns:a16="http://schemas.microsoft.com/office/drawing/2014/main" id="{225120FD-1171-45DA-8527-239354E19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24" y="1040551"/>
            <a:ext cx="3194462" cy="505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541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53348" y="169819"/>
            <a:ext cx="10616540" cy="582613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800" b="1" dirty="0">
                <a:latin typeface="+mn-lt"/>
                <a:cs typeface="Times New Roman"/>
              </a:rPr>
              <a:t>Социализации личности студентов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137234" y="773113"/>
            <a:ext cx="11904345" cy="3560949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latin typeface="Times New Roman"/>
                <a:cs typeface="Times New Roman"/>
              </a:rPr>
              <a:t>Высококвалифицированные преподаватели колледжа в своей работе уделяют большое внимание социализации личности студентов. Она осуществляется через  гуманизацию быта и досуга, обеспечения условий для физического, культурного и духовного совершенствования, развитие студенческого самоуправления. Особое значение придается общекультурному воспитанию.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sz="2800" dirty="0">
              <a:latin typeface="Times New Roman"/>
              <a:cs typeface="Times New Roman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ru-RU" sz="2800" dirty="0">
              <a:latin typeface="Times New Roman"/>
              <a:cs typeface="Times New Roman"/>
            </a:endParaRPr>
          </a:p>
          <a:p>
            <a:pPr marL="0" indent="0">
              <a:buNone/>
              <a:defRPr/>
            </a:pPr>
            <a:endParaRPr lang="ru-RU" sz="3600" dirty="0">
              <a:latin typeface="Times New Roman"/>
              <a:cs typeface="Times New Roman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B808B7-7483-4A1C-B5D2-78C499592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6596" y="2622687"/>
            <a:ext cx="2571750" cy="3429000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29A081-F2C7-4ADD-BE92-9D307E49E1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6624" y="2622687"/>
            <a:ext cx="2670711" cy="356094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D04F752-B89F-4CE7-8BDB-7D69CBA008B9}"/>
              </a:ext>
            </a:extLst>
          </p:cNvPr>
          <p:cNvSpPr txBox="1"/>
          <p:nvPr/>
        </p:nvSpPr>
        <p:spPr>
          <a:xfrm>
            <a:off x="7285492" y="6224997"/>
            <a:ext cx="4560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День студенческого самоуправления </a:t>
            </a:r>
          </a:p>
          <a:p>
            <a:pPr algn="ctr"/>
            <a:r>
              <a:rPr lang="ru-RU" b="1" dirty="0"/>
              <a:t>в колледже 02.10.2023 г.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0EBE41-357B-46A6-BC03-7915C9B32E8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-531" b="9653"/>
          <a:stretch/>
        </p:blipFill>
        <p:spPr>
          <a:xfrm>
            <a:off x="3279595" y="2850078"/>
            <a:ext cx="2782023" cy="3333558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E27A5BB-80BC-4564-ABE8-3AE7AD907C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83" y="2672515"/>
            <a:ext cx="2670711" cy="3560948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336CA9D-43E0-4CB0-88BF-E6CD53F19E7F}"/>
              </a:ext>
            </a:extLst>
          </p:cNvPr>
          <p:cNvSpPr txBox="1"/>
          <p:nvPr/>
        </p:nvSpPr>
        <p:spPr>
          <a:xfrm>
            <a:off x="1597717" y="6239199"/>
            <a:ext cx="42273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/>
              <a:t>Экскурсия 04.06.2024 г. в ГБПОУ ВО </a:t>
            </a:r>
          </a:p>
          <a:p>
            <a:pPr algn="ctr"/>
            <a:r>
              <a:rPr lang="ru-RU" b="1" dirty="0"/>
              <a:t>«Губернский педагогический колледж»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144406" y="299745"/>
            <a:ext cx="10331116" cy="58261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2800" b="1" dirty="0"/>
              <a:t>Создание оптимальных условий для воспитания посредством программ воспитания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166464" y="1991961"/>
            <a:ext cx="4108654" cy="4515717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000" dirty="0">
                <a:latin typeface="+mj-lt"/>
                <a:cs typeface="Times New Roman"/>
              </a:rPr>
              <a:t>Программы </a:t>
            </a:r>
            <a:r>
              <a:rPr lang="ru-RU" sz="2000" dirty="0"/>
              <a:t>призваны</a:t>
            </a:r>
          </a:p>
          <a:p>
            <a:pPr marL="0" indent="0">
              <a:buNone/>
              <a:defRPr/>
            </a:pPr>
            <a:r>
              <a:rPr lang="ru-RU" sz="2000" dirty="0"/>
              <a:t>обеспечить интересы и запросы обучающихся в сфере образования на уровне СПО: создание оптимальных условий для обучения, воспитания, развития каждого обучающегося в соответствии с их индивидуальными задатками, способностями, склонностями, образовательными потребностями, особенностями сформированности сущностных сфер; </a:t>
            </a:r>
            <a:endParaRPr lang="ru-RU" sz="2000" dirty="0">
              <a:latin typeface="Times New Roman"/>
              <a:cs typeface="Times New Roman"/>
            </a:endParaRPr>
          </a:p>
        </p:txBody>
      </p:sp>
      <p:pic>
        <p:nvPicPr>
          <p:cNvPr id="2050" name="Picture 2" descr="Фото Группа людей, держащих плакаты с надписью ">
            <a:extLst>
              <a:ext uri="{FF2B5EF4-FFF2-40B4-BE49-F238E27FC236}">
                <a16:creationId xmlns:a16="http://schemas.microsoft.com/office/drawing/2014/main" id="{0D6FDBE9-D598-4D49-9AC1-A610E53F2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3047">
            <a:off x="3673858" y="2607348"/>
            <a:ext cx="5464573" cy="3064002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isometricOffAxis2Left"/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B41B74-28D9-4F67-B24C-C964093C322E}"/>
              </a:ext>
            </a:extLst>
          </p:cNvPr>
          <p:cNvSpPr txBox="1"/>
          <p:nvPr/>
        </p:nvSpPr>
        <p:spPr>
          <a:xfrm>
            <a:off x="9163585" y="1991961"/>
            <a:ext cx="31588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формирование у </a:t>
            </a:r>
          </a:p>
          <a:p>
            <a:r>
              <a:rPr lang="ru-RU" sz="2000" dirty="0"/>
              <a:t>обучающихся активной гражданской позиции, социальной ответственности, </a:t>
            </a:r>
          </a:p>
          <a:p>
            <a:r>
              <a:rPr lang="ru-RU" sz="2000" dirty="0"/>
              <a:t>чувства патриотизма, высоких нравственных </a:t>
            </a:r>
          </a:p>
          <a:p>
            <a:r>
              <a:rPr lang="ru-RU" sz="2000" dirty="0"/>
              <a:t>и лидерских качеств; совершенствование </a:t>
            </a:r>
          </a:p>
          <a:p>
            <a:r>
              <a:rPr lang="ru-RU" sz="2000" dirty="0"/>
              <a:t>современных моделей социализации, саморазвития </a:t>
            </a:r>
          </a:p>
          <a:p>
            <a:r>
              <a:rPr lang="ru-RU" sz="2000" dirty="0"/>
              <a:t>и самореализации обучающихся;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7B38C9-DDE0-4AA9-8E9F-21637821DD95}"/>
              </a:ext>
            </a:extLst>
          </p:cNvPr>
          <p:cNvSpPr txBox="1"/>
          <p:nvPr/>
        </p:nvSpPr>
        <p:spPr>
          <a:xfrm>
            <a:off x="305405" y="1009384"/>
            <a:ext cx="11720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400" dirty="0">
                <a:cs typeface="Times New Roman"/>
              </a:rPr>
              <a:t>Программы воспитания помогают реализовать воспитательный потенциал нашего образовательного учреждения с учетом кадровых и материальных ресурсов.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567173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1523" y="-49114"/>
            <a:ext cx="11839074" cy="1128927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Гуманизация культурно-досуговой деятельности</a:t>
            </a: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176463" y="773113"/>
            <a:ext cx="11871158" cy="265588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  <a:defRPr/>
            </a:pPr>
            <a:r>
              <a:rPr lang="ru-RU" sz="2400" dirty="0">
                <a:latin typeface="+mj-lt"/>
                <a:cs typeface="Times New Roman"/>
              </a:rPr>
              <a:t>За годы обучения в колледже студенты вовлекаются в процесс непрерывного просвещения, приобщаются ко многим формам культурно-досуговой деятельности, а также ко многим сокровищам мировой и отечественной духовной культуры. В их распоряжении находится библиотека с читальным залом, музей «Стоп-кадр», различные творческие студии, спортивные секции, мастерские и лаборатории, оснащенные </a:t>
            </a:r>
            <a:r>
              <a:rPr lang="ru-RU" sz="2400" dirty="0"/>
              <a:t>оборудованием, техническими средствами обучения и материалами, учитывающими профессиональную направленность образовательной программы.</a:t>
            </a:r>
            <a:endParaRPr lang="ru-RU" sz="2400" dirty="0">
              <a:latin typeface="Times New Roman"/>
              <a:cs typeface="Times New Roman"/>
            </a:endParaRPr>
          </a:p>
        </p:txBody>
      </p:sp>
      <p:pic>
        <p:nvPicPr>
          <p:cNvPr id="1026" name="Picture 2" descr="https://vgpgk.obrvrn.ru/upload/medialibrary/4d5/b48twqx2mha1h0ucvajal7w9kirshi54/ig9cG9m9Reg.jpg">
            <a:extLst>
              <a:ext uri="{FF2B5EF4-FFF2-40B4-BE49-F238E27FC236}">
                <a16:creationId xmlns:a16="http://schemas.microsoft.com/office/drawing/2014/main" id="{44B73269-62FA-4248-BEAC-18E603480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60" y="3686763"/>
            <a:ext cx="5034140" cy="296935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vgpgk.obrvrn.ru/upload/medialibrary/7f5/aujjxcw8jgran922k45xt0i3qnl6aq5x/iGnLQcIvMsk.jpg">
            <a:extLst>
              <a:ext uri="{FF2B5EF4-FFF2-40B4-BE49-F238E27FC236}">
                <a16:creationId xmlns:a16="http://schemas.microsoft.com/office/drawing/2014/main" id="{9BA9CB08-F691-40E8-9E88-D8F972C409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20" y="3686763"/>
            <a:ext cx="5034140" cy="296935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Ударная установка">
            <a:extLst>
              <a:ext uri="{FF2B5EF4-FFF2-40B4-BE49-F238E27FC236}">
                <a16:creationId xmlns:a16="http://schemas.microsoft.com/office/drawing/2014/main" id="{5C56A8A0-B869-4347-8BD3-B04D962E55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633860" y="5061857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77762" y="641777"/>
            <a:ext cx="12191155" cy="5456920"/>
          </a:xfrm>
        </p:spPr>
        <p:txBody>
          <a:bodyPr/>
          <a:lstStyle/>
          <a:p>
            <a:pPr marL="0" indent="0">
              <a:buNone/>
              <a:defRPr/>
            </a:pPr>
            <a:endParaRPr lang="ru-RU" sz="2000" dirty="0">
              <a:latin typeface="Times New Roman"/>
              <a:cs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4DE232-45D0-442C-ACE9-4840216F9FD5}"/>
              </a:ext>
            </a:extLst>
          </p:cNvPr>
          <p:cNvSpPr txBox="1"/>
          <p:nvPr/>
        </p:nvSpPr>
        <p:spPr>
          <a:xfrm>
            <a:off x="792501" y="92034"/>
            <a:ext cx="112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Воспитательные модули: содержание воспитательной деятельности</a:t>
            </a:r>
          </a:p>
        </p:txBody>
      </p:sp>
      <p:pic>
        <p:nvPicPr>
          <p:cNvPr id="3074" name="Picture 2" descr="Современная мода молодежи (50 фото)">
            <a:extLst>
              <a:ext uri="{FF2B5EF4-FFF2-40B4-BE49-F238E27FC236}">
                <a16:creationId xmlns:a16="http://schemas.microsoft.com/office/drawing/2014/main" id="{156D9824-4E4B-476E-83D4-1AD2F77FD5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385" y="3140555"/>
            <a:ext cx="1499627" cy="14237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Источник фото: https://ru.freepik.com/">
            <a:extLst>
              <a:ext uri="{FF2B5EF4-FFF2-40B4-BE49-F238E27FC236}">
                <a16:creationId xmlns:a16="http://schemas.microsoft.com/office/drawing/2014/main" id="{077B70BE-4068-42A3-94B3-AAD19193C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232" y="781894"/>
            <a:ext cx="1455875" cy="14164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Фото Студент колледжа, парень-подросток, встречается с учителем-наставником в классе">
            <a:extLst>
              <a:ext uri="{FF2B5EF4-FFF2-40B4-BE49-F238E27FC236}">
                <a16:creationId xmlns:a16="http://schemas.microsoft.com/office/drawing/2014/main" id="{8BD86F5E-065F-45F6-B6D1-21D026504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456" y="4564331"/>
            <a:ext cx="1565433" cy="13997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phvcollege.ru/sites/default/files/resize/gallery/1_novosti/%D0%98%D0%B7%D0%BE%D0%B1%D1%80%D0%B0%D0%B6%D0%B5%D0%BD%D0%B8%D1%8F/logo1-150x150.png">
            <a:extLst>
              <a:ext uri="{FF2B5EF4-FFF2-40B4-BE49-F238E27FC236}">
                <a16:creationId xmlns:a16="http://schemas.microsoft.com/office/drawing/2014/main" id="{AAA44E68-F656-4461-9FC1-226BA24C19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950" y="1624722"/>
            <a:ext cx="1416445" cy="14893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img.infourok.ru/is04/img/10a7-0001d1de-d4377404-243x243.jpg">
            <a:extLst>
              <a:ext uri="{FF2B5EF4-FFF2-40B4-BE49-F238E27FC236}">
                <a16:creationId xmlns:a16="http://schemas.microsoft.com/office/drawing/2014/main" id="{0799BBE0-A04C-407E-BD20-F07235CF2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743" y="1687229"/>
            <a:ext cx="1433617" cy="14359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5E04D0B-4A2E-45BD-B635-08213ECE68A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112" b="20528"/>
          <a:stretch/>
        </p:blipFill>
        <p:spPr bwMode="auto">
          <a:xfrm>
            <a:off x="4479816" y="5435307"/>
            <a:ext cx="1510352" cy="13997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2" name="Picture 4" descr="Интернет-поиск интересных фактов о химии. Самообразование, подготовка к экзаменам, Интернет-серфинг. Мужчина и женщина персонажей просматривают научный веб-сайт">
            <a:extLst>
              <a:ext uri="{FF2B5EF4-FFF2-40B4-BE49-F238E27FC236}">
                <a16:creationId xmlns:a16="http://schemas.microsoft.com/office/drawing/2014/main" id="{FF65EB3E-FDE0-4C50-B7BA-113A2D841A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5" t="13527" r="9835" b="9789"/>
          <a:stretch/>
        </p:blipFill>
        <p:spPr bwMode="auto">
          <a:xfrm>
            <a:off x="7731049" y="3064115"/>
            <a:ext cx="1473181" cy="14359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2A37EFF0-4184-495A-B062-FA0491515A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5835225" y="716260"/>
            <a:ext cx="1455019" cy="132797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6" name="Picture 8" descr="https://vnovtk.ru/file/2020/02/cp.jpg">
            <a:extLst>
              <a:ext uri="{FF2B5EF4-FFF2-40B4-BE49-F238E27FC236}">
                <a16:creationId xmlns:a16="http://schemas.microsoft.com/office/drawing/2014/main" id="{A1DFF46E-9D4B-485A-B48F-04F2230FE9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5" t="1880" r="12026"/>
          <a:stretch/>
        </p:blipFill>
        <p:spPr bwMode="auto">
          <a:xfrm>
            <a:off x="7543141" y="4542081"/>
            <a:ext cx="1476419" cy="14243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Нарисованная рукой иллюстрация mba плоского дизайна">
            <a:extLst>
              <a:ext uri="{FF2B5EF4-FFF2-40B4-BE49-F238E27FC236}">
                <a16:creationId xmlns:a16="http://schemas.microsoft.com/office/drawing/2014/main" id="{B7A1B9BC-6C71-468A-AF87-9A663291E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751" y="5360488"/>
            <a:ext cx="1476418" cy="147641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0FA19E23-FF47-4268-9002-EC0D0B162A0D}"/>
              </a:ext>
            </a:extLst>
          </p:cNvPr>
          <p:cNvCxnSpPr>
            <a:cxnSpLocks/>
          </p:cNvCxnSpPr>
          <p:nvPr/>
        </p:nvCxnSpPr>
        <p:spPr bwMode="auto">
          <a:xfrm>
            <a:off x="5744985" y="1834607"/>
            <a:ext cx="47717" cy="3711170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7361AF8F-4BAB-4F9C-84C4-89BFBFFB8F5A}"/>
              </a:ext>
            </a:extLst>
          </p:cNvPr>
          <p:cNvCxnSpPr>
            <a:cxnSpLocks/>
          </p:cNvCxnSpPr>
          <p:nvPr/>
        </p:nvCxnSpPr>
        <p:spPr bwMode="auto">
          <a:xfrm flipH="1">
            <a:off x="4027740" y="2923361"/>
            <a:ext cx="3201763" cy="1266405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329FB949-6D75-4EA3-A183-F0CF8FE4B273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4393939" y="2265325"/>
            <a:ext cx="3003944" cy="2829379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0EB45548-F8CA-4A5B-A6D3-37C8AB360C79}"/>
              </a:ext>
            </a:extLst>
          </p:cNvPr>
          <p:cNvCxnSpPr>
            <a:cxnSpLocks/>
          </p:cNvCxnSpPr>
          <p:nvPr/>
        </p:nvCxnSpPr>
        <p:spPr bwMode="auto">
          <a:xfrm flipH="1">
            <a:off x="4652733" y="2039522"/>
            <a:ext cx="2300772" cy="2958444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7620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5F10105E-3BF7-46B2-9D30-A21E1DE45DDD}"/>
              </a:ext>
            </a:extLst>
          </p:cNvPr>
          <p:cNvSpPr/>
          <p:nvPr/>
        </p:nvSpPr>
        <p:spPr bwMode="auto">
          <a:xfrm>
            <a:off x="580037" y="1712273"/>
            <a:ext cx="2271318" cy="108038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Модуль</a:t>
            </a:r>
          </a:p>
          <a:p>
            <a:pPr algn="ctr"/>
            <a:r>
              <a:rPr lang="ru-RU" dirty="0"/>
              <a:t>«Основные воспитательные мероприятия»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A02DFB74-24D1-4A68-821F-887830B46929}"/>
              </a:ext>
            </a:extLst>
          </p:cNvPr>
          <p:cNvSpPr/>
          <p:nvPr/>
        </p:nvSpPr>
        <p:spPr bwMode="auto">
          <a:xfrm>
            <a:off x="2240165" y="732370"/>
            <a:ext cx="1962949" cy="7005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Модуль</a:t>
            </a:r>
          </a:p>
          <a:p>
            <a:pPr algn="ctr"/>
            <a:r>
              <a:rPr lang="ru-RU" dirty="0"/>
              <a:t>«Кураторство»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49AAD0B7-6C41-4454-8961-4E298CB0A1D3}"/>
              </a:ext>
            </a:extLst>
          </p:cNvPr>
          <p:cNvSpPr/>
          <p:nvPr/>
        </p:nvSpPr>
        <p:spPr bwMode="auto">
          <a:xfrm>
            <a:off x="159939" y="3315082"/>
            <a:ext cx="2279955" cy="9144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/>
              <a:t>Модуль «Образовательная деятельность»</a:t>
            </a:r>
          </a:p>
        </p:txBody>
      </p:sp>
      <p:sp>
        <p:nvSpPr>
          <p:cNvPr id="31" name="Прямоугольник: скругленные углы 30">
            <a:extLst>
              <a:ext uri="{FF2B5EF4-FFF2-40B4-BE49-F238E27FC236}">
                <a16:creationId xmlns:a16="http://schemas.microsoft.com/office/drawing/2014/main" id="{0D8EDC02-C3B8-4F93-BE03-20ECEF076D08}"/>
              </a:ext>
            </a:extLst>
          </p:cNvPr>
          <p:cNvSpPr/>
          <p:nvPr/>
        </p:nvSpPr>
        <p:spPr bwMode="auto">
          <a:xfrm>
            <a:off x="566673" y="4773040"/>
            <a:ext cx="2271318" cy="9144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Модуль</a:t>
            </a:r>
          </a:p>
          <a:p>
            <a:pPr algn="ctr"/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«Наставничество»</a:t>
            </a:r>
          </a:p>
        </p:txBody>
      </p:sp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555FD746-C7CD-4E22-A143-696BFDF90FC9}"/>
              </a:ext>
            </a:extLst>
          </p:cNvPr>
          <p:cNvSpPr/>
          <p:nvPr/>
        </p:nvSpPr>
        <p:spPr bwMode="auto">
          <a:xfrm>
            <a:off x="1759389" y="6012472"/>
            <a:ext cx="2471395" cy="77365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Модуль «Взаимодействие </a:t>
            </a:r>
          </a:p>
          <a:p>
            <a:pPr algn="ctr"/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с родителями»</a:t>
            </a:r>
          </a:p>
        </p:txBody>
      </p:sp>
      <p:sp>
        <p:nvSpPr>
          <p:cNvPr id="33" name="Прямоугольник: скругленные углы 32">
            <a:extLst>
              <a:ext uri="{FF2B5EF4-FFF2-40B4-BE49-F238E27FC236}">
                <a16:creationId xmlns:a16="http://schemas.microsoft.com/office/drawing/2014/main" id="{191DF777-A134-45A0-AD3B-8ADC64B1F8F6}"/>
              </a:ext>
            </a:extLst>
          </p:cNvPr>
          <p:cNvSpPr/>
          <p:nvPr/>
        </p:nvSpPr>
        <p:spPr bwMode="auto">
          <a:xfrm>
            <a:off x="7467698" y="791910"/>
            <a:ext cx="2540667" cy="840827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/>
              <a:t>Модуль</a:t>
            </a:r>
          </a:p>
          <a:p>
            <a:pPr algn="ctr"/>
            <a:r>
              <a:rPr lang="ru-RU" dirty="0"/>
              <a:t>«Профилактика и безопасность»</a:t>
            </a:r>
          </a:p>
        </p:txBody>
      </p:sp>
      <p:sp>
        <p:nvSpPr>
          <p:cNvPr id="36" name="Прямоугольник: скругленные углы 35">
            <a:extLst>
              <a:ext uri="{FF2B5EF4-FFF2-40B4-BE49-F238E27FC236}">
                <a16:creationId xmlns:a16="http://schemas.microsoft.com/office/drawing/2014/main" id="{5CA61689-BB93-4077-B52C-29500DE6BDEC}"/>
              </a:ext>
            </a:extLst>
          </p:cNvPr>
          <p:cNvSpPr/>
          <p:nvPr/>
        </p:nvSpPr>
        <p:spPr bwMode="auto">
          <a:xfrm>
            <a:off x="8757301" y="1834607"/>
            <a:ext cx="3172582" cy="10533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chemeClr val="bg1">
                    <a:lumMod val="85000"/>
                    <a:lumOff val="15000"/>
                  </a:schemeClr>
                </a:solidFill>
              </a:rPr>
              <a:t>Модуль</a:t>
            </a:r>
          </a:p>
          <a:p>
            <a:pPr algn="ctr"/>
            <a:r>
              <a:rPr lang="ru-RU" dirty="0">
                <a:solidFill>
                  <a:schemeClr val="bg1">
                    <a:lumMod val="85000"/>
                    <a:lumOff val="15000"/>
                  </a:schemeClr>
                </a:solidFill>
              </a:rPr>
              <a:t>«Организация предметно-пространственной</a:t>
            </a:r>
          </a:p>
        </p:txBody>
      </p:sp>
      <p:sp>
        <p:nvSpPr>
          <p:cNvPr id="37" name="Прямоугольник: скругленные углы 36">
            <a:extLst>
              <a:ext uri="{FF2B5EF4-FFF2-40B4-BE49-F238E27FC236}">
                <a16:creationId xmlns:a16="http://schemas.microsoft.com/office/drawing/2014/main" id="{6BA7F54E-4B13-4909-A9A4-8A757F3BF97C}"/>
              </a:ext>
            </a:extLst>
          </p:cNvPr>
          <p:cNvSpPr/>
          <p:nvPr/>
        </p:nvSpPr>
        <p:spPr bwMode="auto">
          <a:xfrm>
            <a:off x="9278927" y="3259701"/>
            <a:ext cx="2801281" cy="88758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/>
              <a:t>Модуль</a:t>
            </a:r>
          </a:p>
          <a:p>
            <a:pPr algn="ctr"/>
            <a:r>
              <a:rPr lang="ru-RU" dirty="0"/>
              <a:t>«Самоуправление»</a:t>
            </a:r>
          </a:p>
        </p:txBody>
      </p:sp>
      <p:sp>
        <p:nvSpPr>
          <p:cNvPr id="39" name="Прямоугольник: скругленные углы 38">
            <a:extLst>
              <a:ext uri="{FF2B5EF4-FFF2-40B4-BE49-F238E27FC236}">
                <a16:creationId xmlns:a16="http://schemas.microsoft.com/office/drawing/2014/main" id="{4B2A1697-32D3-49FD-A610-F553B7E6CBD9}"/>
              </a:ext>
            </a:extLst>
          </p:cNvPr>
          <p:cNvSpPr/>
          <p:nvPr/>
        </p:nvSpPr>
        <p:spPr bwMode="auto">
          <a:xfrm>
            <a:off x="9192799" y="4642935"/>
            <a:ext cx="3036967" cy="1094425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/>
              <a:t>Модуль</a:t>
            </a:r>
          </a:p>
          <a:p>
            <a:pPr algn="ctr"/>
            <a:r>
              <a:rPr lang="ru-RU" dirty="0"/>
              <a:t>«Социальное партнёрство и  участие работодателей»</a:t>
            </a:r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36C5DA28-A117-4A26-8EC6-31121C0FBBAA}"/>
              </a:ext>
            </a:extLst>
          </p:cNvPr>
          <p:cNvSpPr/>
          <p:nvPr/>
        </p:nvSpPr>
        <p:spPr bwMode="auto">
          <a:xfrm>
            <a:off x="7843551" y="5992976"/>
            <a:ext cx="3681795" cy="83454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/>
              <a:t>Модуль</a:t>
            </a:r>
          </a:p>
          <a:p>
            <a:pPr algn="ctr"/>
            <a:r>
              <a:rPr lang="ru-RU" dirty="0"/>
              <a:t>«Профессиональное развитие, адаптация и трудоустройство»</a:t>
            </a:r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BB51891A-341F-404D-B8DD-1B3C2648D2BC}"/>
              </a:ext>
            </a:extLst>
          </p:cNvPr>
          <p:cNvSpPr/>
          <p:nvPr/>
        </p:nvSpPr>
        <p:spPr bwMode="auto">
          <a:xfrm>
            <a:off x="4281166" y="2375787"/>
            <a:ext cx="3082757" cy="2763610"/>
          </a:xfrm>
          <a:prstGeom prst="flowChartConnector">
            <a:avLst/>
          </a:prstGeom>
          <a:solidFill>
            <a:srgbClr val="FFC000"/>
          </a:solidFill>
          <a:ln w="57150"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75000"/>
                  </a:schemeClr>
                </a:solidFill>
              </a:rPr>
              <a:t>Воспитательный модуль — это структурный элемент, включающий виды, формы и содержание воспитательной работы в рамках заданных направлений воспитания.</a:t>
            </a:r>
          </a:p>
        </p:txBody>
      </p: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id="{774C4D57-3C86-4F12-848C-D1B3FA168CEC}"/>
              </a:ext>
            </a:extLst>
          </p:cNvPr>
          <p:cNvCxnSpPr>
            <a:cxnSpLocks/>
          </p:cNvCxnSpPr>
          <p:nvPr/>
        </p:nvCxnSpPr>
        <p:spPr bwMode="auto">
          <a:xfrm>
            <a:off x="3723683" y="3181442"/>
            <a:ext cx="606124" cy="112253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1" name="Прямая соединительная линия 70">
            <a:extLst>
              <a:ext uri="{FF2B5EF4-FFF2-40B4-BE49-F238E27FC236}">
                <a16:creationId xmlns:a16="http://schemas.microsoft.com/office/drawing/2014/main" id="{AA0C2943-6B23-49E5-9D7B-79D7582C0B1B}"/>
              </a:ext>
            </a:extLst>
          </p:cNvPr>
          <p:cNvCxnSpPr>
            <a:cxnSpLocks/>
          </p:cNvCxnSpPr>
          <p:nvPr/>
        </p:nvCxnSpPr>
        <p:spPr bwMode="auto">
          <a:xfrm>
            <a:off x="7415340" y="3734779"/>
            <a:ext cx="241012" cy="22813"/>
          </a:xfrm>
          <a:prstGeom prst="line">
            <a:avLst/>
          </a:prstGeom>
          <a:gradFill rotWithShape="0">
            <a:gsLst>
              <a:gs pos="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571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 bwMode="auto">
          <a:xfrm>
            <a:off x="121497" y="4855561"/>
            <a:ext cx="11785916" cy="1294776"/>
          </a:xfrm>
        </p:spPr>
        <p:txBody>
          <a:bodyPr/>
          <a:lstStyle/>
          <a:p>
            <a:pPr marL="0" indent="0">
              <a:buNone/>
              <a:defRPr/>
            </a:pPr>
            <a:endParaRPr lang="ru-RU" sz="2400" dirty="0">
              <a:latin typeface="Times New Roman"/>
              <a:cs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4DE232-45D0-442C-ACE9-4840216F9FD5}"/>
              </a:ext>
            </a:extLst>
          </p:cNvPr>
          <p:cNvSpPr txBox="1"/>
          <p:nvPr/>
        </p:nvSpPr>
        <p:spPr>
          <a:xfrm>
            <a:off x="270871" y="9425"/>
            <a:ext cx="11610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alibri" panose="020F0502020204030204" pitchFamily="34" charset="0"/>
                <a:cs typeface="Calibri" panose="020F0502020204030204" pitchFamily="34" charset="0"/>
              </a:rPr>
              <a:t>Воспитательные модули: содержание воспитательной деятельности</a:t>
            </a:r>
          </a:p>
        </p:txBody>
      </p:sp>
      <p:pic>
        <p:nvPicPr>
          <p:cNvPr id="1028" name="Picture 4" descr="https://sun9-7.userapi.com/impg/xaf87dAaM1NH4ZbQbRjgDiDP2mPF1ePiAtarkw/NGhswhl4iKQ.jpg?size=659x1080&amp;quality=95&amp;sign=991d7e1c5f04a8ad0b1201fcd53b0204&amp;type=album">
            <a:extLst>
              <a:ext uri="{FF2B5EF4-FFF2-40B4-BE49-F238E27FC236}">
                <a16:creationId xmlns:a16="http://schemas.microsoft.com/office/drawing/2014/main" id="{ABA2AC20-EAB7-41F7-8174-24ADEA8843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54" r="1700"/>
          <a:stretch/>
        </p:blipFill>
        <p:spPr bwMode="auto">
          <a:xfrm>
            <a:off x="10312533" y="2709327"/>
            <a:ext cx="1684817" cy="209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79.userapi.com/impg/NIzgxUdxzF4tM-zIH3lJ50O94vpVkjoHtb8Mxg/PPoyv0ZVfMs.jpg?size=1280x1280&amp;quality=96&amp;sign=19a0964ef10538e7cf4f72796405bf23&amp;type=album">
            <a:extLst>
              <a:ext uri="{FF2B5EF4-FFF2-40B4-BE49-F238E27FC236}">
                <a16:creationId xmlns:a16="http://schemas.microsoft.com/office/drawing/2014/main" id="{5F9ACA01-6466-417B-A986-0A5F4B3875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30" t="33395"/>
          <a:stretch/>
        </p:blipFill>
        <p:spPr bwMode="auto">
          <a:xfrm>
            <a:off x="2303080" y="2657006"/>
            <a:ext cx="1587340" cy="242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sun9-4.userapi.com/impg/iWWVxCU_UR41yH-uA1PiaN4GsgAROfe4__zYmA/1igFHItjFEE.jpg?size=1099x834&amp;quality=95&amp;sign=48eaf871b996efd6ff0f7a9366ffc2c4&amp;type=album">
            <a:extLst>
              <a:ext uri="{FF2B5EF4-FFF2-40B4-BE49-F238E27FC236}">
                <a16:creationId xmlns:a16="http://schemas.microsoft.com/office/drawing/2014/main" id="{CB79F932-1803-43AD-95E9-F77E6683AE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99" t="3969" r="8585" b="3389"/>
          <a:stretch/>
        </p:blipFill>
        <p:spPr bwMode="auto">
          <a:xfrm>
            <a:off x="6156018" y="3000321"/>
            <a:ext cx="1910536" cy="206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sun9-74.userapi.com/impg/BIDVipZpWiBmZOgjj5j_l_AzFn0NlCSjAiMFtA/Q9U7wQhVRPY.jpg?size=1280x960&amp;quality=95&amp;sign=d511c2df09e9e748d4ed00a7d29787d4&amp;type=album">
            <a:extLst>
              <a:ext uri="{FF2B5EF4-FFF2-40B4-BE49-F238E27FC236}">
                <a16:creationId xmlns:a16="http://schemas.microsoft.com/office/drawing/2014/main" id="{2306ECB0-6D94-4D56-9487-F39E2174D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675" y="3207854"/>
            <a:ext cx="2093322" cy="156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vgpgk.obrvrn.ru/upload/medialibrary/f19/q25m3fc9abhxzfe85z58cyh94t2do964/2-5.jpg">
            <a:extLst>
              <a:ext uri="{FF2B5EF4-FFF2-40B4-BE49-F238E27FC236}">
                <a16:creationId xmlns:a16="http://schemas.microsoft.com/office/drawing/2014/main" id="{A425906F-E086-4BFE-8E4E-ED0887E8EE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9" t="4449" r="14610"/>
          <a:stretch/>
        </p:blipFill>
        <p:spPr bwMode="auto">
          <a:xfrm>
            <a:off x="8125396" y="3882378"/>
            <a:ext cx="2128294" cy="129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2A6829D2-F823-4350-B7A5-B3723DA846DF}"/>
              </a:ext>
            </a:extLst>
          </p:cNvPr>
          <p:cNvSpPr/>
          <p:nvPr/>
        </p:nvSpPr>
        <p:spPr bwMode="auto">
          <a:xfrm>
            <a:off x="86269" y="5140234"/>
            <a:ext cx="2006811" cy="11332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Модуль «Студенческие общественные объединения»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4E0FB016-129B-4515-812C-3AE3300DE860}"/>
              </a:ext>
            </a:extLst>
          </p:cNvPr>
          <p:cNvSpPr/>
          <p:nvPr/>
        </p:nvSpPr>
        <p:spPr bwMode="auto">
          <a:xfrm>
            <a:off x="2122715" y="5481698"/>
            <a:ext cx="1927589" cy="11332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Модуль «Студенческие </a:t>
            </a:r>
            <a:r>
              <a:rPr lang="ru-RU" dirty="0" err="1">
                <a:solidFill>
                  <a:srgbClr val="002060"/>
                </a:solidFill>
              </a:rPr>
              <a:t>медия</a:t>
            </a:r>
            <a:r>
              <a:rPr lang="ru-RU" dirty="0">
                <a:solidFill>
                  <a:srgbClr val="002060"/>
                </a:solidFill>
              </a:rPr>
              <a:t>»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0B09FB56-68DC-46D8-B893-B131125F28B3}"/>
              </a:ext>
            </a:extLst>
          </p:cNvPr>
          <p:cNvSpPr/>
          <p:nvPr/>
        </p:nvSpPr>
        <p:spPr bwMode="auto">
          <a:xfrm>
            <a:off x="4115247" y="5089333"/>
            <a:ext cx="1858177" cy="11332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Модуль музей «Стоп-кадр»</a:t>
            </a:r>
          </a:p>
        </p:txBody>
      </p:sp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C73E7652-4ED0-44FE-9F4D-3072240B2F20}"/>
              </a:ext>
            </a:extLst>
          </p:cNvPr>
          <p:cNvSpPr/>
          <p:nvPr/>
        </p:nvSpPr>
        <p:spPr bwMode="auto">
          <a:xfrm>
            <a:off x="6074368" y="5263332"/>
            <a:ext cx="2006811" cy="11332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Модуль «добровольческая деятельность»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AA3B38E0-CBB9-41E9-9252-E56F3DB2DC8E}"/>
              </a:ext>
            </a:extLst>
          </p:cNvPr>
          <p:cNvSpPr/>
          <p:nvPr/>
        </p:nvSpPr>
        <p:spPr bwMode="auto">
          <a:xfrm>
            <a:off x="8136786" y="5464952"/>
            <a:ext cx="2006811" cy="11332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Модуль «Студенческие 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спортивные клубы»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86887CD6-23FE-4D43-B905-0BFD598A029E}"/>
              </a:ext>
            </a:extLst>
          </p:cNvPr>
          <p:cNvSpPr/>
          <p:nvPr/>
        </p:nvSpPr>
        <p:spPr bwMode="auto">
          <a:xfrm>
            <a:off x="10199204" y="4965405"/>
            <a:ext cx="1915630" cy="113320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Модуль «Студенческий театр»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5D403E9F-9EED-4754-949F-4385135AAAEF}"/>
              </a:ext>
            </a:extLst>
          </p:cNvPr>
          <p:cNvSpPr/>
          <p:nvPr/>
        </p:nvSpPr>
        <p:spPr bwMode="auto">
          <a:xfrm>
            <a:off x="270870" y="635465"/>
            <a:ext cx="11610530" cy="1868537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rtlCol="0" anchor="ctr"/>
          <a:lstStyle/>
          <a:p>
            <a:pPr>
              <a:defRPr/>
            </a:pPr>
            <a:r>
              <a:rPr lang="ru-RU" sz="2400" dirty="0">
                <a:solidFill>
                  <a:srgbClr val="FFFF00"/>
                </a:solidFill>
              </a:rPr>
              <a:t>Дополнительные модули </a:t>
            </a:r>
            <a:r>
              <a:rPr lang="ru-RU" dirty="0"/>
              <a:t>содержат описание форм воспитательной деятельности, реализация которых отражает своеобразие воспитательного процесса в конкретной образовательной организации, реализующей программы СПО, (студенческие общественные объединения, студенческие медиа, музей, добровольческая деятельность, студенческие спортивные клубы, студенческий театр и др.).</a:t>
            </a:r>
            <a:endParaRPr lang="ru-RU" dirty="0">
              <a:latin typeface="Times New Roman"/>
              <a:cs typeface="Times New Roman"/>
            </a:endParaRPr>
          </a:p>
        </p:txBody>
      </p:sp>
      <p:pic>
        <p:nvPicPr>
          <p:cNvPr id="3074" name="Picture 2" descr="Национальный проект «Молодежь России» разработают в 2025 году – Объясняем.рф">
            <a:extLst>
              <a:ext uri="{FF2B5EF4-FFF2-40B4-BE49-F238E27FC236}">
                <a16:creationId xmlns:a16="http://schemas.microsoft.com/office/drawing/2014/main" id="{F4206DDA-E669-4FE2-8D6C-811845EA77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98" y="3207854"/>
            <a:ext cx="2056098" cy="1795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4193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/>
          <p:cNvSpPr txBox="1"/>
          <p:nvPr/>
        </p:nvSpPr>
        <p:spPr bwMode="auto">
          <a:xfrm>
            <a:off x="3784052" y="6194572"/>
            <a:ext cx="4279325" cy="12088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defRPr/>
            </a:pP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BB11173-128D-491E-9279-1A0CC9DA6E9C}"/>
              </a:ext>
            </a:extLst>
          </p:cNvPr>
          <p:cNvSpPr/>
          <p:nvPr/>
        </p:nvSpPr>
        <p:spPr>
          <a:xfrm>
            <a:off x="961939" y="153824"/>
            <a:ext cx="99235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Функция нравственных ценностей  воспитания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BD78A31-61FA-4249-A4AF-E98830792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98871"/>
            <a:ext cx="11846452" cy="2541961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Таким образом, главная функция нравственных ценностей состоит в том, чтобы формировать у молодежи нравственное сознание, устойчивое нравственное поведение и нравственные чувства, соответствующие современному образу жизни, формировать активную жизненную позицию каждого человека, привычку руководствоваться в своих поступках, действиях, отношениях чувствами общественного долга. Нравственное сознание и поведение подрастающего поколения  развивается в единстве - это кардинальные принципы педагогики.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EF3C5D32-C758-4023-9179-2918F2DD45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332" y="3278958"/>
            <a:ext cx="3791048" cy="32751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488E194F-FA21-48A6-8858-794650D16D2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654" b="75940"/>
          <a:stretch/>
        </p:blipFill>
        <p:spPr bwMode="auto">
          <a:xfrm>
            <a:off x="1294411" y="3655242"/>
            <a:ext cx="2489641" cy="25997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Picture background">
            <a:extLst>
              <a:ext uri="{FF2B5EF4-FFF2-40B4-BE49-F238E27FC236}">
                <a16:creationId xmlns:a16="http://schemas.microsoft.com/office/drawing/2014/main" id="{6C643D8C-DDF8-4480-BA36-DE8DF7FFB99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17" t="21806" r="4875" b="57639"/>
          <a:stretch/>
        </p:blipFill>
        <p:spPr bwMode="auto">
          <a:xfrm>
            <a:off x="8712304" y="3671964"/>
            <a:ext cx="2173184" cy="25830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 noChangeArrowheads="1"/>
          </p:cNvSpPr>
          <p:nvPr>
            <p:ph type="ctrTitle"/>
          </p:nvPr>
        </p:nvSpPr>
        <p:spPr bwMode="auto">
          <a:xfrm>
            <a:off x="2024917" y="2451084"/>
            <a:ext cx="9211733" cy="1082675"/>
          </a:xfrm>
        </p:spPr>
        <p:txBody>
          <a:bodyPr/>
          <a:lstStyle/>
          <a:p>
            <a:pPr>
              <a:defRPr/>
            </a:pPr>
            <a:r>
              <a:rPr lang="ru-RU" sz="5400" b="1" dirty="0">
                <a:latin typeface="Calibri" panose="020F0502020204030204" pitchFamily="34" charset="0"/>
                <a:cs typeface="Calibri" panose="020F0502020204030204" pitchFamily="34" charset="0"/>
              </a:rPr>
              <a:t>Спасибо</a:t>
            </a:r>
            <a:r>
              <a:rPr lang="ru-RU" sz="5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5400" b="1" dirty="0">
                <a:latin typeface="Calibri" panose="020F0502020204030204" pitchFamily="34" charset="0"/>
                <a:cs typeface="Calibri" panose="020F0502020204030204" pitchFamily="34" charset="0"/>
              </a:rPr>
              <a:t>за внимание!</a:t>
            </a:r>
          </a:p>
        </p:txBody>
      </p:sp>
      <p:sp>
        <p:nvSpPr>
          <p:cNvPr id="5" name="Подзаголовок 4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715895" y="1368409"/>
            <a:ext cx="11130279" cy="1082675"/>
          </a:xfrm>
        </p:spPr>
        <p:txBody>
          <a:bodyPr>
            <a:normAutofit fontScale="92500" lnSpcReduction="10000"/>
          </a:bodyPr>
          <a:lstStyle/>
          <a:p>
            <a:pPr algn="just">
              <a:defRPr/>
            </a:pPr>
            <a:r>
              <a:rPr lang="ru-RU" sz="2400" b="1" dirty="0"/>
              <a:t>        Современный этап развития общества характеризуется формированием граждан ХХI века, где стоит острая необходимость нравственно-эстетического образования</a:t>
            </a:r>
            <a:r>
              <a:rPr lang="ru-RU" b="1" dirty="0"/>
              <a:t>.</a:t>
            </a:r>
            <a:endParaRPr lang="ru-RU" sz="4000" b="1" dirty="0">
              <a:latin typeface="Times New Roman"/>
              <a:cs typeface="Times New Roman"/>
            </a:endParaRPr>
          </a:p>
        </p:txBody>
      </p:sp>
      <p:pic>
        <p:nvPicPr>
          <p:cNvPr id="7" name="Рисунок 6" descr="https://proxy.imgsmail.ru/?e=1728138790&amp;email=irina.cyplakova.66%40mail.ru&amp;flags=0&amp;h=D5Cwe47xF060DdL2ed8RbQ&amp;is_https=1&amp;url173=bWFzc2RlbGl2ZXJ5LnJ1L3VzZXIvZmlsZXMvMzU5MzYvNDk5OTM2ODQxL0Q5SFplV3VTSVRrLmpwZw~~">
            <a:extLst>
              <a:ext uri="{FF2B5EF4-FFF2-40B4-BE49-F238E27FC236}">
                <a16:creationId xmlns:a16="http://schemas.microsoft.com/office/drawing/2014/main" id="{2D535562-F76A-442B-8E11-68ED51B2B0F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" t="16588" r="74648" b="43917"/>
          <a:stretch/>
        </p:blipFill>
        <p:spPr bwMode="auto">
          <a:xfrm>
            <a:off x="4992584" y="3875405"/>
            <a:ext cx="2206831" cy="22308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Небесная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1020</TotalTime>
  <Words>926</Words>
  <Application>Microsoft Office PowerPoint</Application>
  <DocSecurity>0</DocSecurity>
  <PresentationFormat>Широкоэкранный</PresentationFormat>
  <Paragraphs>92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SimSun</vt:lpstr>
      <vt:lpstr>Arial</vt:lpstr>
      <vt:lpstr>Calibri</vt:lpstr>
      <vt:lpstr>Calibri Light</vt:lpstr>
      <vt:lpstr>Times New Roman</vt:lpstr>
      <vt:lpstr>Wingdings</vt:lpstr>
      <vt:lpstr>Небесная</vt:lpstr>
      <vt:lpstr>Тема: «Программа воспитания как условие нравственно-эстетического воспитания студентов колледжа»</vt:lpstr>
      <vt:lpstr>Актуальность проблемы нравственно-эстетического воспитания </vt:lpstr>
      <vt:lpstr>Презентация PowerPoint</vt:lpstr>
      <vt:lpstr>90-летие Воронежского  государственного  промышленно-гуманитарного  колледжа имени Василия Михайловича Пескова</vt:lpstr>
      <vt:lpstr>Знаменитый выпускник – Василий Михайлович Песков </vt:lpstr>
      <vt:lpstr>Социализации личности студентов</vt:lpstr>
      <vt:lpstr>Создание оптимальных условий для воспитания посредством программ воспитания</vt:lpstr>
      <vt:lpstr>Гуманизация культурно-досуговой деятельности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/>
  <cp:keywords/>
  <dc:description/>
  <cp:lastModifiedBy>Пользователь</cp:lastModifiedBy>
  <cp:revision>109</cp:revision>
  <dcterms:created xsi:type="dcterms:W3CDTF">2024-05-31T11:24:00Z</dcterms:created>
  <dcterms:modified xsi:type="dcterms:W3CDTF">2024-10-05T06:22:49Z</dcterms:modified>
  <cp:category/>
  <dc:identifier/>
  <cp:contentStatus/>
  <dc:language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1049-12.2.0.13472</vt:lpwstr>
  </property>
  <property fmtid="{D5CDD505-2E9C-101B-9397-08002B2CF9AE}" pid="3" name="ICV">
    <vt:lpwstr>13D891443A8248C0A3A98F9A80FB1313_12</vt:lpwstr>
  </property>
</Properties>
</file>