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72" r:id="rId3"/>
    <p:sldId id="257" r:id="rId4"/>
    <p:sldId id="258" r:id="rId5"/>
    <p:sldId id="259" r:id="rId6"/>
    <p:sldId id="260" r:id="rId7"/>
    <p:sldId id="267" r:id="rId8"/>
    <p:sldId id="261" r:id="rId9"/>
    <p:sldId id="263" r:id="rId10"/>
    <p:sldId id="269" r:id="rId11"/>
    <p:sldId id="273" r:id="rId12"/>
    <p:sldId id="275" r:id="rId13"/>
    <p:sldId id="268" r:id="rId14"/>
    <p:sldId id="262" r:id="rId15"/>
    <p:sldId id="264" r:id="rId16"/>
    <p:sldId id="270" r:id="rId17"/>
    <p:sldId id="274" r:id="rId18"/>
    <p:sldId id="27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42" autoAdjust="0"/>
    <p:restoredTop sz="95018" autoAdjust="0"/>
  </p:normalViewPr>
  <p:slideViewPr>
    <p:cSldViewPr>
      <p:cViewPr varScale="1">
        <p:scale>
          <a:sx n="87" d="100"/>
          <a:sy n="87" d="100"/>
        </p:scale>
        <p:origin x="157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12" Type="http://schemas.openxmlformats.org/officeDocument/2006/relationships/image" Target="../media/image13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6" Type="http://schemas.openxmlformats.org/officeDocument/2006/relationships/image" Target="../media/image7.wmf"/><Relationship Id="rId11" Type="http://schemas.openxmlformats.org/officeDocument/2006/relationships/image" Target="../media/image12.wmf"/><Relationship Id="rId5" Type="http://schemas.openxmlformats.org/officeDocument/2006/relationships/image" Target="../media/image6.wmf"/><Relationship Id="rId10" Type="http://schemas.openxmlformats.org/officeDocument/2006/relationships/image" Target="../media/image11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17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6" Type="http://schemas.openxmlformats.org/officeDocument/2006/relationships/image" Target="../media/image7.wmf"/><Relationship Id="rId11" Type="http://schemas.openxmlformats.org/officeDocument/2006/relationships/image" Target="../media/image20.wmf"/><Relationship Id="rId5" Type="http://schemas.openxmlformats.org/officeDocument/2006/relationships/image" Target="../media/image16.wmf"/><Relationship Id="rId10" Type="http://schemas.openxmlformats.org/officeDocument/2006/relationships/image" Target="../media/image19.wmf"/><Relationship Id="rId4" Type="http://schemas.openxmlformats.org/officeDocument/2006/relationships/image" Target="../media/image5.wmf"/><Relationship Id="rId9" Type="http://schemas.openxmlformats.org/officeDocument/2006/relationships/image" Target="../media/image18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image" Target="../media/image5.wmf"/><Relationship Id="rId7" Type="http://schemas.openxmlformats.org/officeDocument/2006/relationships/image" Target="../media/image10.wmf"/><Relationship Id="rId2" Type="http://schemas.openxmlformats.org/officeDocument/2006/relationships/image" Target="../media/image4.wmf"/><Relationship Id="rId1" Type="http://schemas.openxmlformats.org/officeDocument/2006/relationships/image" Target="../media/image21.wmf"/><Relationship Id="rId6" Type="http://schemas.openxmlformats.org/officeDocument/2006/relationships/image" Target="../media/image9.wmf"/><Relationship Id="rId5" Type="http://schemas.openxmlformats.org/officeDocument/2006/relationships/image" Target="../media/image22.wmf"/><Relationship Id="rId4" Type="http://schemas.openxmlformats.org/officeDocument/2006/relationships/image" Target="../media/image7.wmf"/><Relationship Id="rId9" Type="http://schemas.openxmlformats.org/officeDocument/2006/relationships/image" Target="../media/image24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13" Type="http://schemas.openxmlformats.org/officeDocument/2006/relationships/image" Target="../media/image31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12" Type="http://schemas.openxmlformats.org/officeDocument/2006/relationships/image" Target="../media/image30.wmf"/><Relationship Id="rId2" Type="http://schemas.openxmlformats.org/officeDocument/2006/relationships/image" Target="../media/image4.wmf"/><Relationship Id="rId1" Type="http://schemas.openxmlformats.org/officeDocument/2006/relationships/image" Target="../media/image25.wmf"/><Relationship Id="rId6" Type="http://schemas.openxmlformats.org/officeDocument/2006/relationships/image" Target="../media/image8.wmf"/><Relationship Id="rId11" Type="http://schemas.openxmlformats.org/officeDocument/2006/relationships/image" Target="../media/image29.wmf"/><Relationship Id="rId5" Type="http://schemas.openxmlformats.org/officeDocument/2006/relationships/image" Target="../media/image7.wmf"/><Relationship Id="rId10" Type="http://schemas.openxmlformats.org/officeDocument/2006/relationships/image" Target="../media/image28.wmf"/><Relationship Id="rId4" Type="http://schemas.openxmlformats.org/officeDocument/2006/relationships/image" Target="../media/image26.wmf"/><Relationship Id="rId9" Type="http://schemas.openxmlformats.org/officeDocument/2006/relationships/image" Target="../media/image27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13" Type="http://schemas.openxmlformats.org/officeDocument/2006/relationships/image" Target="../media/image42.wmf"/><Relationship Id="rId3" Type="http://schemas.openxmlformats.org/officeDocument/2006/relationships/image" Target="../media/image34.wmf"/><Relationship Id="rId7" Type="http://schemas.openxmlformats.org/officeDocument/2006/relationships/image" Target="../media/image37.wmf"/><Relationship Id="rId12" Type="http://schemas.openxmlformats.org/officeDocument/2006/relationships/image" Target="../media/image41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Relationship Id="rId6" Type="http://schemas.openxmlformats.org/officeDocument/2006/relationships/image" Target="../media/image36.wmf"/><Relationship Id="rId11" Type="http://schemas.openxmlformats.org/officeDocument/2006/relationships/image" Target="../media/image40.wmf"/><Relationship Id="rId5" Type="http://schemas.openxmlformats.org/officeDocument/2006/relationships/image" Target="../media/image35.wmf"/><Relationship Id="rId10" Type="http://schemas.openxmlformats.org/officeDocument/2006/relationships/image" Target="../media/image39.wmf"/><Relationship Id="rId4" Type="http://schemas.openxmlformats.org/officeDocument/2006/relationships/image" Target="../media/image5.wmf"/><Relationship Id="rId9" Type="http://schemas.openxmlformats.org/officeDocument/2006/relationships/image" Target="../media/image10.wmf"/><Relationship Id="rId14" Type="http://schemas.openxmlformats.org/officeDocument/2006/relationships/image" Target="../media/image43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3" Type="http://schemas.openxmlformats.org/officeDocument/2006/relationships/image" Target="../media/image34.wmf"/><Relationship Id="rId7" Type="http://schemas.openxmlformats.org/officeDocument/2006/relationships/image" Target="../media/image47.wmf"/><Relationship Id="rId12" Type="http://schemas.openxmlformats.org/officeDocument/2006/relationships/image" Target="../media/image50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Relationship Id="rId6" Type="http://schemas.openxmlformats.org/officeDocument/2006/relationships/image" Target="../media/image36.wmf"/><Relationship Id="rId11" Type="http://schemas.openxmlformats.org/officeDocument/2006/relationships/image" Target="../media/image49.wmf"/><Relationship Id="rId5" Type="http://schemas.openxmlformats.org/officeDocument/2006/relationships/image" Target="../media/image46.wmf"/><Relationship Id="rId10" Type="http://schemas.openxmlformats.org/officeDocument/2006/relationships/image" Target="../media/image48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12" Type="http://schemas.openxmlformats.org/officeDocument/2006/relationships/image" Target="../media/image56.wmf"/><Relationship Id="rId2" Type="http://schemas.openxmlformats.org/officeDocument/2006/relationships/image" Target="../media/image4.wmf"/><Relationship Id="rId1" Type="http://schemas.openxmlformats.org/officeDocument/2006/relationships/image" Target="../media/image51.wmf"/><Relationship Id="rId6" Type="http://schemas.openxmlformats.org/officeDocument/2006/relationships/image" Target="../media/image52.wmf"/><Relationship Id="rId11" Type="http://schemas.openxmlformats.org/officeDocument/2006/relationships/image" Target="../media/image55.wmf"/><Relationship Id="rId5" Type="http://schemas.openxmlformats.org/officeDocument/2006/relationships/image" Target="../media/image7.wmf"/><Relationship Id="rId10" Type="http://schemas.openxmlformats.org/officeDocument/2006/relationships/image" Target="../media/image54.wmf"/><Relationship Id="rId4" Type="http://schemas.openxmlformats.org/officeDocument/2006/relationships/image" Target="../media/image26.wmf"/><Relationship Id="rId9" Type="http://schemas.openxmlformats.org/officeDocument/2006/relationships/image" Target="../media/image53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58.wmf"/><Relationship Id="rId13" Type="http://schemas.openxmlformats.org/officeDocument/2006/relationships/image" Target="../media/image63.wmf"/><Relationship Id="rId3" Type="http://schemas.openxmlformats.org/officeDocument/2006/relationships/image" Target="../media/image5.wmf"/><Relationship Id="rId7" Type="http://schemas.openxmlformats.org/officeDocument/2006/relationships/image" Target="../media/image10.wmf"/><Relationship Id="rId12" Type="http://schemas.openxmlformats.org/officeDocument/2006/relationships/image" Target="../media/image62.wmf"/><Relationship Id="rId2" Type="http://schemas.openxmlformats.org/officeDocument/2006/relationships/image" Target="../media/image4.wmf"/><Relationship Id="rId1" Type="http://schemas.openxmlformats.org/officeDocument/2006/relationships/image" Target="../media/image57.wmf"/><Relationship Id="rId6" Type="http://schemas.openxmlformats.org/officeDocument/2006/relationships/image" Target="../media/image9.wmf"/><Relationship Id="rId11" Type="http://schemas.openxmlformats.org/officeDocument/2006/relationships/image" Target="../media/image61.wmf"/><Relationship Id="rId5" Type="http://schemas.openxmlformats.org/officeDocument/2006/relationships/image" Target="../media/image52.wmf"/><Relationship Id="rId10" Type="http://schemas.openxmlformats.org/officeDocument/2006/relationships/image" Target="../media/image60.wmf"/><Relationship Id="rId4" Type="http://schemas.openxmlformats.org/officeDocument/2006/relationships/image" Target="../media/image7.wmf"/><Relationship Id="rId9" Type="http://schemas.openxmlformats.org/officeDocument/2006/relationships/image" Target="../media/image59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66.wmf"/><Relationship Id="rId3" Type="http://schemas.openxmlformats.org/officeDocument/2006/relationships/image" Target="../media/image64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6" Type="http://schemas.openxmlformats.org/officeDocument/2006/relationships/image" Target="../media/image9.wmf"/><Relationship Id="rId11" Type="http://schemas.openxmlformats.org/officeDocument/2006/relationships/image" Target="../media/image69.wmf"/><Relationship Id="rId5" Type="http://schemas.openxmlformats.org/officeDocument/2006/relationships/image" Target="../media/image65.wmf"/><Relationship Id="rId10" Type="http://schemas.openxmlformats.org/officeDocument/2006/relationships/image" Target="../media/image68.wmf"/><Relationship Id="rId4" Type="http://schemas.openxmlformats.org/officeDocument/2006/relationships/image" Target="../media/image7.wmf"/><Relationship Id="rId9" Type="http://schemas.openxmlformats.org/officeDocument/2006/relationships/image" Target="../media/image67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71.wmf"/><Relationship Id="rId1" Type="http://schemas.openxmlformats.org/officeDocument/2006/relationships/image" Target="../media/image70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2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5.wmf"/><Relationship Id="rId2" Type="http://schemas.openxmlformats.org/officeDocument/2006/relationships/image" Target="../media/image74.wmf"/><Relationship Id="rId1" Type="http://schemas.openxmlformats.org/officeDocument/2006/relationships/image" Target="../media/image7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804F6A-364C-4057-B0BB-8349A4E6DDFA}" type="datetimeFigureOut">
              <a:rPr lang="ru-RU" smtClean="0"/>
              <a:pPr/>
              <a:t>18.10.2021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2B3D78-6715-4B3E-BF05-B33CE122CB1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2B3D78-6715-4B3E-BF05-B33CE122CB12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2B3D78-6715-4B3E-BF05-B33CE122CB12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2B3D78-6715-4B3E-BF05-B33CE122CB12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2B3D78-6715-4B3E-BF05-B33CE122CB12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2B3D78-6715-4B3E-BF05-B33CE122CB12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2B3D78-6715-4B3E-BF05-B33CE122CB12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2B3D78-6715-4B3E-BF05-B33CE122CB12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55B5D33-E87B-49CB-8800-6A78B5BDBBED}" type="datetimeFigureOut">
              <a:rPr lang="ru-RU" smtClean="0"/>
              <a:pPr/>
              <a:t>18.10.2021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76CE8F3-46ED-4E4E-A84C-331B9DFF70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55B5D33-E87B-49CB-8800-6A78B5BDBBED}" type="datetimeFigureOut">
              <a:rPr lang="ru-RU" smtClean="0"/>
              <a:pPr/>
              <a:t>18.10.2021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76CE8F3-46ED-4E4E-A84C-331B9DFF70A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55B5D33-E87B-49CB-8800-6A78B5BDBBED}" type="datetimeFigureOut">
              <a:rPr lang="ru-RU" smtClean="0"/>
              <a:pPr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76CE8F3-46ED-4E4E-A84C-331B9DFF70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B5D33-E87B-49CB-8800-6A78B5BDBBED}" type="datetimeFigureOut">
              <a:rPr lang="ru-RU" smtClean="0"/>
              <a:pPr/>
              <a:t>18.10.2021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CE8F3-46ED-4E4E-A84C-331B9DFF70A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B5D33-E87B-49CB-8800-6A78B5BDBBED}" type="datetimeFigureOut">
              <a:rPr lang="ru-RU" smtClean="0"/>
              <a:pPr/>
              <a:t>18.10.2021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CE8F3-46ED-4E4E-A84C-331B9DFF70A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55B5D33-E87B-49CB-8800-6A78B5BDBBED}" type="datetimeFigureOut">
              <a:rPr lang="ru-RU" smtClean="0"/>
              <a:pPr/>
              <a:t>18.10.2021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76CE8F3-46ED-4E4E-A84C-331B9DFF70A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B5D33-E87B-49CB-8800-6A78B5BDBBED}" type="datetimeFigureOut">
              <a:rPr lang="ru-RU" smtClean="0"/>
              <a:pPr/>
              <a:t>18.10.2021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CE8F3-46ED-4E4E-A84C-331B9DFF70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55B5D33-E87B-49CB-8800-6A78B5BDBBED}" type="datetimeFigureOut">
              <a:rPr lang="ru-RU" smtClean="0"/>
              <a:pPr/>
              <a:t>18.10.2021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76CE8F3-46ED-4E4E-A84C-331B9DFF70A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55B5D33-E87B-49CB-8800-6A78B5BDBBED}" type="datetimeFigureOut">
              <a:rPr lang="ru-RU" smtClean="0"/>
              <a:pPr/>
              <a:t>18.10.2021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76CE8F3-46ED-4E4E-A84C-331B9DFF70A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B5D33-E87B-49CB-8800-6A78B5BDBBED}" type="datetimeFigureOut">
              <a:rPr lang="ru-RU" smtClean="0"/>
              <a:pPr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CE8F3-46ED-4E4E-A84C-331B9DFF70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B5D33-E87B-49CB-8800-6A78B5BDBBED}" type="datetimeFigureOut">
              <a:rPr lang="ru-RU" smtClean="0"/>
              <a:pPr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CE8F3-46ED-4E4E-A84C-331B9DFF70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55B5D33-E87B-49CB-8800-6A78B5BDBBED}" type="datetimeFigureOut">
              <a:rPr lang="ru-RU" smtClean="0"/>
              <a:pPr/>
              <a:t>18.10.2021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76CE8F3-46ED-4E4E-A84C-331B9DFF70A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13" Type="http://schemas.openxmlformats.org/officeDocument/2006/relationships/oleObject" Target="../embeddings/oleObject6.bin"/><Relationship Id="rId18" Type="http://schemas.openxmlformats.org/officeDocument/2006/relationships/image" Target="../media/image9.wmf"/><Relationship Id="rId26" Type="http://schemas.openxmlformats.org/officeDocument/2006/relationships/image" Target="../media/image13.wmf"/><Relationship Id="rId3" Type="http://schemas.openxmlformats.org/officeDocument/2006/relationships/oleObject" Target="../embeddings/oleObject1.bin"/><Relationship Id="rId21" Type="http://schemas.openxmlformats.org/officeDocument/2006/relationships/oleObject" Target="../embeddings/oleObject10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6.wmf"/><Relationship Id="rId17" Type="http://schemas.openxmlformats.org/officeDocument/2006/relationships/oleObject" Target="../embeddings/oleObject8.bin"/><Relationship Id="rId25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8.wmf"/><Relationship Id="rId20" Type="http://schemas.openxmlformats.org/officeDocument/2006/relationships/image" Target="../media/image10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11" Type="http://schemas.openxmlformats.org/officeDocument/2006/relationships/oleObject" Target="../embeddings/oleObject5.bin"/><Relationship Id="rId24" Type="http://schemas.openxmlformats.org/officeDocument/2006/relationships/image" Target="../media/image12.wmf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23" Type="http://schemas.openxmlformats.org/officeDocument/2006/relationships/oleObject" Target="../embeddings/oleObject11.bin"/><Relationship Id="rId10" Type="http://schemas.openxmlformats.org/officeDocument/2006/relationships/image" Target="../media/image5.wmf"/><Relationship Id="rId19" Type="http://schemas.openxmlformats.org/officeDocument/2006/relationships/oleObject" Target="../embeddings/oleObject9.bin"/><Relationship Id="rId4" Type="http://schemas.openxmlformats.org/officeDocument/2006/relationships/image" Target="../media/image2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7.wmf"/><Relationship Id="rId22" Type="http://schemas.openxmlformats.org/officeDocument/2006/relationships/image" Target="../media/image11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13" Type="http://schemas.openxmlformats.org/officeDocument/2006/relationships/image" Target="../media/image16.wmf"/><Relationship Id="rId18" Type="http://schemas.openxmlformats.org/officeDocument/2006/relationships/oleObject" Target="../embeddings/oleObject20.bin"/><Relationship Id="rId26" Type="http://schemas.openxmlformats.org/officeDocument/2006/relationships/image" Target="../media/image20.wmf"/><Relationship Id="rId3" Type="http://schemas.openxmlformats.org/officeDocument/2006/relationships/notesSlide" Target="../notesSlides/notesSlide1.xml"/><Relationship Id="rId21" Type="http://schemas.openxmlformats.org/officeDocument/2006/relationships/image" Target="../media/image18.wmf"/><Relationship Id="rId7" Type="http://schemas.openxmlformats.org/officeDocument/2006/relationships/image" Target="../media/image15.wmf"/><Relationship Id="rId12" Type="http://schemas.openxmlformats.org/officeDocument/2006/relationships/oleObject" Target="../embeddings/oleObject17.bin"/><Relationship Id="rId17" Type="http://schemas.openxmlformats.org/officeDocument/2006/relationships/image" Target="../media/image17.wmf"/><Relationship Id="rId25" Type="http://schemas.openxmlformats.org/officeDocument/2006/relationships/oleObject" Target="../embeddings/oleObject24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19.bin"/><Relationship Id="rId20" Type="http://schemas.openxmlformats.org/officeDocument/2006/relationships/oleObject" Target="../embeddings/oleObject21.bin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4.bin"/><Relationship Id="rId11" Type="http://schemas.openxmlformats.org/officeDocument/2006/relationships/image" Target="../media/image5.wmf"/><Relationship Id="rId24" Type="http://schemas.openxmlformats.org/officeDocument/2006/relationships/image" Target="../media/image19.wmf"/><Relationship Id="rId5" Type="http://schemas.openxmlformats.org/officeDocument/2006/relationships/image" Target="../media/image14.wmf"/><Relationship Id="rId15" Type="http://schemas.openxmlformats.org/officeDocument/2006/relationships/image" Target="../media/image7.wmf"/><Relationship Id="rId23" Type="http://schemas.openxmlformats.org/officeDocument/2006/relationships/oleObject" Target="../embeddings/oleObject23.bin"/><Relationship Id="rId10" Type="http://schemas.openxmlformats.org/officeDocument/2006/relationships/oleObject" Target="../embeddings/oleObject16.bin"/><Relationship Id="rId19" Type="http://schemas.openxmlformats.org/officeDocument/2006/relationships/image" Target="../media/image9.wmf"/><Relationship Id="rId4" Type="http://schemas.openxmlformats.org/officeDocument/2006/relationships/oleObject" Target="../embeddings/oleObject13.bin"/><Relationship Id="rId9" Type="http://schemas.openxmlformats.org/officeDocument/2006/relationships/image" Target="../media/image4.wmf"/><Relationship Id="rId14" Type="http://schemas.openxmlformats.org/officeDocument/2006/relationships/oleObject" Target="../embeddings/oleObject18.bin"/><Relationship Id="rId22" Type="http://schemas.openxmlformats.org/officeDocument/2006/relationships/oleObject" Target="../embeddings/oleObject22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7.bin"/><Relationship Id="rId13" Type="http://schemas.openxmlformats.org/officeDocument/2006/relationships/image" Target="../media/image22.wmf"/><Relationship Id="rId18" Type="http://schemas.openxmlformats.org/officeDocument/2006/relationships/oleObject" Target="../embeddings/oleObject32.bin"/><Relationship Id="rId3" Type="http://schemas.openxmlformats.org/officeDocument/2006/relationships/notesSlide" Target="../notesSlides/notesSlide2.xml"/><Relationship Id="rId21" Type="http://schemas.openxmlformats.org/officeDocument/2006/relationships/image" Target="../media/image24.wmf"/><Relationship Id="rId7" Type="http://schemas.openxmlformats.org/officeDocument/2006/relationships/image" Target="../media/image4.wmf"/><Relationship Id="rId12" Type="http://schemas.openxmlformats.org/officeDocument/2006/relationships/oleObject" Target="../embeddings/oleObject29.bin"/><Relationship Id="rId17" Type="http://schemas.openxmlformats.org/officeDocument/2006/relationships/image" Target="../media/image10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31.bin"/><Relationship Id="rId20" Type="http://schemas.openxmlformats.org/officeDocument/2006/relationships/oleObject" Target="../embeddings/oleObject33.bin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26.bin"/><Relationship Id="rId11" Type="http://schemas.openxmlformats.org/officeDocument/2006/relationships/image" Target="../media/image7.wmf"/><Relationship Id="rId5" Type="http://schemas.openxmlformats.org/officeDocument/2006/relationships/image" Target="../media/image21.wmf"/><Relationship Id="rId15" Type="http://schemas.openxmlformats.org/officeDocument/2006/relationships/image" Target="../media/image9.wmf"/><Relationship Id="rId10" Type="http://schemas.openxmlformats.org/officeDocument/2006/relationships/oleObject" Target="../embeddings/oleObject28.bin"/><Relationship Id="rId19" Type="http://schemas.openxmlformats.org/officeDocument/2006/relationships/image" Target="../media/image23.wmf"/><Relationship Id="rId4" Type="http://schemas.openxmlformats.org/officeDocument/2006/relationships/oleObject" Target="../embeddings/oleObject25.bin"/><Relationship Id="rId9" Type="http://schemas.openxmlformats.org/officeDocument/2006/relationships/image" Target="../media/image5.wmf"/><Relationship Id="rId14" Type="http://schemas.openxmlformats.org/officeDocument/2006/relationships/oleObject" Target="../embeddings/oleObject30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13" Type="http://schemas.openxmlformats.org/officeDocument/2006/relationships/oleObject" Target="../embeddings/oleObject39.bin"/><Relationship Id="rId18" Type="http://schemas.openxmlformats.org/officeDocument/2006/relationships/image" Target="../media/image10.wmf"/><Relationship Id="rId26" Type="http://schemas.openxmlformats.org/officeDocument/2006/relationships/image" Target="../media/image30.wmf"/><Relationship Id="rId3" Type="http://schemas.openxmlformats.org/officeDocument/2006/relationships/oleObject" Target="../embeddings/oleObject34.bin"/><Relationship Id="rId21" Type="http://schemas.openxmlformats.org/officeDocument/2006/relationships/oleObject" Target="../embeddings/oleObject43.bin"/><Relationship Id="rId7" Type="http://schemas.openxmlformats.org/officeDocument/2006/relationships/oleObject" Target="../embeddings/oleObject36.bin"/><Relationship Id="rId12" Type="http://schemas.openxmlformats.org/officeDocument/2006/relationships/image" Target="../media/image7.wmf"/><Relationship Id="rId17" Type="http://schemas.openxmlformats.org/officeDocument/2006/relationships/oleObject" Target="../embeddings/oleObject41.bin"/><Relationship Id="rId25" Type="http://schemas.openxmlformats.org/officeDocument/2006/relationships/oleObject" Target="../embeddings/oleObject45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9.wmf"/><Relationship Id="rId20" Type="http://schemas.openxmlformats.org/officeDocument/2006/relationships/image" Target="../media/image27.wmf"/><Relationship Id="rId1" Type="http://schemas.openxmlformats.org/officeDocument/2006/relationships/vmlDrawing" Target="../drawings/vmlDrawing4.vml"/><Relationship Id="rId6" Type="http://schemas.openxmlformats.org/officeDocument/2006/relationships/image" Target="../media/image4.wmf"/><Relationship Id="rId11" Type="http://schemas.openxmlformats.org/officeDocument/2006/relationships/oleObject" Target="../embeddings/oleObject38.bin"/><Relationship Id="rId24" Type="http://schemas.openxmlformats.org/officeDocument/2006/relationships/image" Target="../media/image29.wmf"/><Relationship Id="rId5" Type="http://schemas.openxmlformats.org/officeDocument/2006/relationships/oleObject" Target="../embeddings/oleObject35.bin"/><Relationship Id="rId15" Type="http://schemas.openxmlformats.org/officeDocument/2006/relationships/oleObject" Target="../embeddings/oleObject40.bin"/><Relationship Id="rId23" Type="http://schemas.openxmlformats.org/officeDocument/2006/relationships/oleObject" Target="../embeddings/oleObject44.bin"/><Relationship Id="rId28" Type="http://schemas.openxmlformats.org/officeDocument/2006/relationships/image" Target="../media/image31.wmf"/><Relationship Id="rId10" Type="http://schemas.openxmlformats.org/officeDocument/2006/relationships/image" Target="../media/image26.wmf"/><Relationship Id="rId19" Type="http://schemas.openxmlformats.org/officeDocument/2006/relationships/oleObject" Target="../embeddings/oleObject42.bin"/><Relationship Id="rId4" Type="http://schemas.openxmlformats.org/officeDocument/2006/relationships/image" Target="../media/image25.wmf"/><Relationship Id="rId9" Type="http://schemas.openxmlformats.org/officeDocument/2006/relationships/oleObject" Target="../embeddings/oleObject37.bin"/><Relationship Id="rId14" Type="http://schemas.openxmlformats.org/officeDocument/2006/relationships/image" Target="../media/image8.wmf"/><Relationship Id="rId22" Type="http://schemas.openxmlformats.org/officeDocument/2006/relationships/image" Target="../media/image28.wmf"/><Relationship Id="rId27" Type="http://schemas.openxmlformats.org/officeDocument/2006/relationships/oleObject" Target="../embeddings/oleObject46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9.bin"/><Relationship Id="rId13" Type="http://schemas.openxmlformats.org/officeDocument/2006/relationships/image" Target="../media/image35.wmf"/><Relationship Id="rId18" Type="http://schemas.openxmlformats.org/officeDocument/2006/relationships/oleObject" Target="../embeddings/oleObject54.bin"/><Relationship Id="rId26" Type="http://schemas.openxmlformats.org/officeDocument/2006/relationships/oleObject" Target="../embeddings/oleObject58.bin"/><Relationship Id="rId3" Type="http://schemas.openxmlformats.org/officeDocument/2006/relationships/notesSlide" Target="../notesSlides/notesSlide3.xml"/><Relationship Id="rId21" Type="http://schemas.openxmlformats.org/officeDocument/2006/relationships/image" Target="../media/image10.wmf"/><Relationship Id="rId7" Type="http://schemas.openxmlformats.org/officeDocument/2006/relationships/image" Target="../media/image33.wmf"/><Relationship Id="rId12" Type="http://schemas.openxmlformats.org/officeDocument/2006/relationships/oleObject" Target="../embeddings/oleObject51.bin"/><Relationship Id="rId17" Type="http://schemas.openxmlformats.org/officeDocument/2006/relationships/image" Target="../media/image37.wmf"/><Relationship Id="rId25" Type="http://schemas.openxmlformats.org/officeDocument/2006/relationships/image" Target="../media/image40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53.bin"/><Relationship Id="rId20" Type="http://schemas.openxmlformats.org/officeDocument/2006/relationships/oleObject" Target="../embeddings/oleObject55.bin"/><Relationship Id="rId29" Type="http://schemas.openxmlformats.org/officeDocument/2006/relationships/oleObject" Target="../embeddings/oleObject59.bin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48.bin"/><Relationship Id="rId11" Type="http://schemas.openxmlformats.org/officeDocument/2006/relationships/image" Target="../media/image5.wmf"/><Relationship Id="rId24" Type="http://schemas.openxmlformats.org/officeDocument/2006/relationships/oleObject" Target="../embeddings/oleObject57.bin"/><Relationship Id="rId32" Type="http://schemas.openxmlformats.org/officeDocument/2006/relationships/image" Target="../media/image43.wmf"/><Relationship Id="rId5" Type="http://schemas.openxmlformats.org/officeDocument/2006/relationships/image" Target="../media/image32.wmf"/><Relationship Id="rId15" Type="http://schemas.openxmlformats.org/officeDocument/2006/relationships/image" Target="../media/image36.wmf"/><Relationship Id="rId23" Type="http://schemas.openxmlformats.org/officeDocument/2006/relationships/image" Target="../media/image39.wmf"/><Relationship Id="rId28" Type="http://schemas.openxmlformats.org/officeDocument/2006/relationships/slide" Target="slide13.xml"/><Relationship Id="rId10" Type="http://schemas.openxmlformats.org/officeDocument/2006/relationships/oleObject" Target="../embeddings/oleObject50.bin"/><Relationship Id="rId19" Type="http://schemas.openxmlformats.org/officeDocument/2006/relationships/image" Target="../media/image38.wmf"/><Relationship Id="rId31" Type="http://schemas.openxmlformats.org/officeDocument/2006/relationships/oleObject" Target="../embeddings/oleObject60.bin"/><Relationship Id="rId4" Type="http://schemas.openxmlformats.org/officeDocument/2006/relationships/oleObject" Target="../embeddings/oleObject47.bin"/><Relationship Id="rId9" Type="http://schemas.openxmlformats.org/officeDocument/2006/relationships/image" Target="../media/image34.wmf"/><Relationship Id="rId14" Type="http://schemas.openxmlformats.org/officeDocument/2006/relationships/oleObject" Target="../embeddings/oleObject52.bin"/><Relationship Id="rId22" Type="http://schemas.openxmlformats.org/officeDocument/2006/relationships/oleObject" Target="../embeddings/oleObject56.bin"/><Relationship Id="rId27" Type="http://schemas.openxmlformats.org/officeDocument/2006/relationships/image" Target="../media/image41.wmf"/><Relationship Id="rId30" Type="http://schemas.openxmlformats.org/officeDocument/2006/relationships/image" Target="../media/image42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3.bin"/><Relationship Id="rId13" Type="http://schemas.openxmlformats.org/officeDocument/2006/relationships/image" Target="../media/image46.wmf"/><Relationship Id="rId18" Type="http://schemas.openxmlformats.org/officeDocument/2006/relationships/oleObject" Target="../embeddings/oleObject68.bin"/><Relationship Id="rId26" Type="http://schemas.openxmlformats.org/officeDocument/2006/relationships/oleObject" Target="../embeddings/oleObject72.bin"/><Relationship Id="rId3" Type="http://schemas.openxmlformats.org/officeDocument/2006/relationships/notesSlide" Target="../notesSlides/notesSlide4.xml"/><Relationship Id="rId21" Type="http://schemas.openxmlformats.org/officeDocument/2006/relationships/image" Target="../media/image10.wmf"/><Relationship Id="rId7" Type="http://schemas.openxmlformats.org/officeDocument/2006/relationships/image" Target="../media/image45.wmf"/><Relationship Id="rId12" Type="http://schemas.openxmlformats.org/officeDocument/2006/relationships/oleObject" Target="../embeddings/oleObject65.bin"/><Relationship Id="rId17" Type="http://schemas.openxmlformats.org/officeDocument/2006/relationships/image" Target="../media/image47.wmf"/><Relationship Id="rId25" Type="http://schemas.openxmlformats.org/officeDocument/2006/relationships/image" Target="../media/image49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67.bin"/><Relationship Id="rId20" Type="http://schemas.openxmlformats.org/officeDocument/2006/relationships/oleObject" Target="../embeddings/oleObject69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62.bin"/><Relationship Id="rId11" Type="http://schemas.openxmlformats.org/officeDocument/2006/relationships/image" Target="../media/image5.wmf"/><Relationship Id="rId24" Type="http://schemas.openxmlformats.org/officeDocument/2006/relationships/oleObject" Target="../embeddings/oleObject71.bin"/><Relationship Id="rId5" Type="http://schemas.openxmlformats.org/officeDocument/2006/relationships/image" Target="../media/image44.wmf"/><Relationship Id="rId15" Type="http://schemas.openxmlformats.org/officeDocument/2006/relationships/image" Target="../media/image36.wmf"/><Relationship Id="rId23" Type="http://schemas.openxmlformats.org/officeDocument/2006/relationships/image" Target="../media/image48.wmf"/><Relationship Id="rId28" Type="http://schemas.openxmlformats.org/officeDocument/2006/relationships/slide" Target="slide14.xml"/><Relationship Id="rId10" Type="http://schemas.openxmlformats.org/officeDocument/2006/relationships/oleObject" Target="../embeddings/oleObject64.bin"/><Relationship Id="rId19" Type="http://schemas.openxmlformats.org/officeDocument/2006/relationships/image" Target="../media/image38.wmf"/><Relationship Id="rId4" Type="http://schemas.openxmlformats.org/officeDocument/2006/relationships/oleObject" Target="../embeddings/oleObject61.bin"/><Relationship Id="rId9" Type="http://schemas.openxmlformats.org/officeDocument/2006/relationships/image" Target="../media/image34.wmf"/><Relationship Id="rId14" Type="http://schemas.openxmlformats.org/officeDocument/2006/relationships/oleObject" Target="../embeddings/oleObject66.bin"/><Relationship Id="rId22" Type="http://schemas.openxmlformats.org/officeDocument/2006/relationships/oleObject" Target="../embeddings/oleObject70.bin"/><Relationship Id="rId27" Type="http://schemas.openxmlformats.org/officeDocument/2006/relationships/image" Target="../media/image50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5.bin"/><Relationship Id="rId13" Type="http://schemas.openxmlformats.org/officeDocument/2006/relationships/image" Target="../media/image7.wmf"/><Relationship Id="rId18" Type="http://schemas.openxmlformats.org/officeDocument/2006/relationships/oleObject" Target="../embeddings/oleObject80.bin"/><Relationship Id="rId26" Type="http://schemas.openxmlformats.org/officeDocument/2006/relationships/oleObject" Target="../embeddings/oleObject84.bin"/><Relationship Id="rId3" Type="http://schemas.openxmlformats.org/officeDocument/2006/relationships/notesSlide" Target="../notesSlides/notesSlide5.xml"/><Relationship Id="rId21" Type="http://schemas.openxmlformats.org/officeDocument/2006/relationships/image" Target="../media/image53.wmf"/><Relationship Id="rId7" Type="http://schemas.openxmlformats.org/officeDocument/2006/relationships/image" Target="../media/image4.wmf"/><Relationship Id="rId12" Type="http://schemas.openxmlformats.org/officeDocument/2006/relationships/oleObject" Target="../embeddings/oleObject77.bin"/><Relationship Id="rId17" Type="http://schemas.openxmlformats.org/officeDocument/2006/relationships/image" Target="../media/image9.wmf"/><Relationship Id="rId25" Type="http://schemas.openxmlformats.org/officeDocument/2006/relationships/image" Target="../media/image55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79.bin"/><Relationship Id="rId20" Type="http://schemas.openxmlformats.org/officeDocument/2006/relationships/oleObject" Target="../embeddings/oleObject81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74.bin"/><Relationship Id="rId11" Type="http://schemas.openxmlformats.org/officeDocument/2006/relationships/image" Target="../media/image26.wmf"/><Relationship Id="rId24" Type="http://schemas.openxmlformats.org/officeDocument/2006/relationships/oleObject" Target="../embeddings/oleObject83.bin"/><Relationship Id="rId5" Type="http://schemas.openxmlformats.org/officeDocument/2006/relationships/image" Target="../media/image51.wmf"/><Relationship Id="rId15" Type="http://schemas.openxmlformats.org/officeDocument/2006/relationships/image" Target="../media/image52.wmf"/><Relationship Id="rId23" Type="http://schemas.openxmlformats.org/officeDocument/2006/relationships/image" Target="../media/image54.wmf"/><Relationship Id="rId28" Type="http://schemas.openxmlformats.org/officeDocument/2006/relationships/slide" Target="slide15.xml"/><Relationship Id="rId10" Type="http://schemas.openxmlformats.org/officeDocument/2006/relationships/oleObject" Target="../embeddings/oleObject76.bin"/><Relationship Id="rId19" Type="http://schemas.openxmlformats.org/officeDocument/2006/relationships/image" Target="../media/image10.wmf"/><Relationship Id="rId4" Type="http://schemas.openxmlformats.org/officeDocument/2006/relationships/oleObject" Target="../embeddings/oleObject73.bin"/><Relationship Id="rId9" Type="http://schemas.openxmlformats.org/officeDocument/2006/relationships/image" Target="../media/image5.wmf"/><Relationship Id="rId14" Type="http://schemas.openxmlformats.org/officeDocument/2006/relationships/oleObject" Target="../embeddings/oleObject78.bin"/><Relationship Id="rId22" Type="http://schemas.openxmlformats.org/officeDocument/2006/relationships/oleObject" Target="../embeddings/oleObject82.bin"/><Relationship Id="rId27" Type="http://schemas.openxmlformats.org/officeDocument/2006/relationships/image" Target="../media/image56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7.bin"/><Relationship Id="rId13" Type="http://schemas.openxmlformats.org/officeDocument/2006/relationships/image" Target="../media/image52.wmf"/><Relationship Id="rId18" Type="http://schemas.openxmlformats.org/officeDocument/2006/relationships/oleObject" Target="../embeddings/oleObject92.bin"/><Relationship Id="rId26" Type="http://schemas.openxmlformats.org/officeDocument/2006/relationships/image" Target="../media/image61.wmf"/><Relationship Id="rId3" Type="http://schemas.openxmlformats.org/officeDocument/2006/relationships/notesSlide" Target="../notesSlides/notesSlide6.xml"/><Relationship Id="rId21" Type="http://schemas.openxmlformats.org/officeDocument/2006/relationships/image" Target="../media/image59.wmf"/><Relationship Id="rId7" Type="http://schemas.openxmlformats.org/officeDocument/2006/relationships/image" Target="../media/image4.wmf"/><Relationship Id="rId12" Type="http://schemas.openxmlformats.org/officeDocument/2006/relationships/oleObject" Target="../embeddings/oleObject89.bin"/><Relationship Id="rId17" Type="http://schemas.openxmlformats.org/officeDocument/2006/relationships/image" Target="../media/image10.wmf"/><Relationship Id="rId25" Type="http://schemas.openxmlformats.org/officeDocument/2006/relationships/oleObject" Target="../embeddings/oleObject95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91.bin"/><Relationship Id="rId20" Type="http://schemas.openxmlformats.org/officeDocument/2006/relationships/oleObject" Target="../embeddings/oleObject93.bin"/><Relationship Id="rId29" Type="http://schemas.openxmlformats.org/officeDocument/2006/relationships/oleObject" Target="../embeddings/oleObject97.bin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86.bin"/><Relationship Id="rId11" Type="http://schemas.openxmlformats.org/officeDocument/2006/relationships/image" Target="../media/image7.wmf"/><Relationship Id="rId24" Type="http://schemas.openxmlformats.org/officeDocument/2006/relationships/image" Target="../media/image60.wmf"/><Relationship Id="rId5" Type="http://schemas.openxmlformats.org/officeDocument/2006/relationships/image" Target="../media/image57.wmf"/><Relationship Id="rId15" Type="http://schemas.openxmlformats.org/officeDocument/2006/relationships/image" Target="../media/image9.wmf"/><Relationship Id="rId23" Type="http://schemas.openxmlformats.org/officeDocument/2006/relationships/oleObject" Target="../embeddings/oleObject94.bin"/><Relationship Id="rId28" Type="http://schemas.openxmlformats.org/officeDocument/2006/relationships/image" Target="../media/image62.wmf"/><Relationship Id="rId10" Type="http://schemas.openxmlformats.org/officeDocument/2006/relationships/oleObject" Target="../embeddings/oleObject88.bin"/><Relationship Id="rId19" Type="http://schemas.openxmlformats.org/officeDocument/2006/relationships/image" Target="../media/image58.wmf"/><Relationship Id="rId4" Type="http://schemas.openxmlformats.org/officeDocument/2006/relationships/oleObject" Target="../embeddings/oleObject85.bin"/><Relationship Id="rId9" Type="http://schemas.openxmlformats.org/officeDocument/2006/relationships/image" Target="../media/image5.wmf"/><Relationship Id="rId14" Type="http://schemas.openxmlformats.org/officeDocument/2006/relationships/oleObject" Target="../embeddings/oleObject90.bin"/><Relationship Id="rId22" Type="http://schemas.openxmlformats.org/officeDocument/2006/relationships/slide" Target="slide16.xml"/><Relationship Id="rId27" Type="http://schemas.openxmlformats.org/officeDocument/2006/relationships/oleObject" Target="../embeddings/oleObject96.bin"/><Relationship Id="rId30" Type="http://schemas.openxmlformats.org/officeDocument/2006/relationships/image" Target="../media/image63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0.bin"/><Relationship Id="rId13" Type="http://schemas.openxmlformats.org/officeDocument/2006/relationships/image" Target="../media/image65.wmf"/><Relationship Id="rId18" Type="http://schemas.openxmlformats.org/officeDocument/2006/relationships/oleObject" Target="../embeddings/oleObject105.bin"/><Relationship Id="rId26" Type="http://schemas.openxmlformats.org/officeDocument/2006/relationships/slide" Target="slide17.xml"/><Relationship Id="rId3" Type="http://schemas.openxmlformats.org/officeDocument/2006/relationships/notesSlide" Target="../notesSlides/notesSlide7.xml"/><Relationship Id="rId21" Type="http://schemas.openxmlformats.org/officeDocument/2006/relationships/image" Target="../media/image67.wmf"/><Relationship Id="rId7" Type="http://schemas.openxmlformats.org/officeDocument/2006/relationships/image" Target="../media/image5.wmf"/><Relationship Id="rId12" Type="http://schemas.openxmlformats.org/officeDocument/2006/relationships/oleObject" Target="../embeddings/oleObject102.bin"/><Relationship Id="rId17" Type="http://schemas.openxmlformats.org/officeDocument/2006/relationships/image" Target="../media/image10.wmf"/><Relationship Id="rId25" Type="http://schemas.openxmlformats.org/officeDocument/2006/relationships/image" Target="../media/image69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104.bin"/><Relationship Id="rId20" Type="http://schemas.openxmlformats.org/officeDocument/2006/relationships/oleObject" Target="../embeddings/oleObject106.bin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99.bin"/><Relationship Id="rId11" Type="http://schemas.openxmlformats.org/officeDocument/2006/relationships/image" Target="../media/image7.wmf"/><Relationship Id="rId24" Type="http://schemas.openxmlformats.org/officeDocument/2006/relationships/oleObject" Target="../embeddings/oleObject108.bin"/><Relationship Id="rId5" Type="http://schemas.openxmlformats.org/officeDocument/2006/relationships/image" Target="../media/image4.wmf"/><Relationship Id="rId15" Type="http://schemas.openxmlformats.org/officeDocument/2006/relationships/image" Target="../media/image9.wmf"/><Relationship Id="rId23" Type="http://schemas.openxmlformats.org/officeDocument/2006/relationships/image" Target="../media/image68.wmf"/><Relationship Id="rId10" Type="http://schemas.openxmlformats.org/officeDocument/2006/relationships/oleObject" Target="../embeddings/oleObject101.bin"/><Relationship Id="rId19" Type="http://schemas.openxmlformats.org/officeDocument/2006/relationships/image" Target="../media/image66.wmf"/><Relationship Id="rId4" Type="http://schemas.openxmlformats.org/officeDocument/2006/relationships/oleObject" Target="../embeddings/oleObject98.bin"/><Relationship Id="rId9" Type="http://schemas.openxmlformats.org/officeDocument/2006/relationships/image" Target="../media/image64.wmf"/><Relationship Id="rId14" Type="http://schemas.openxmlformats.org/officeDocument/2006/relationships/oleObject" Target="../embeddings/oleObject103.bin"/><Relationship Id="rId22" Type="http://schemas.openxmlformats.org/officeDocument/2006/relationships/oleObject" Target="../embeddings/oleObject107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9.bin"/><Relationship Id="rId7" Type="http://schemas.openxmlformats.org/officeDocument/2006/relationships/slide" Target="slide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71.wmf"/><Relationship Id="rId5" Type="http://schemas.openxmlformats.org/officeDocument/2006/relationships/oleObject" Target="../embeddings/oleObject110.bin"/><Relationship Id="rId4" Type="http://schemas.openxmlformats.org/officeDocument/2006/relationships/image" Target="../media/image70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5" Type="http://schemas.openxmlformats.org/officeDocument/2006/relationships/slide" Target="slide8.xml"/><Relationship Id="rId4" Type="http://schemas.openxmlformats.org/officeDocument/2006/relationships/image" Target="../media/image72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wmf"/><Relationship Id="rId3" Type="http://schemas.openxmlformats.org/officeDocument/2006/relationships/oleObject" Target="../embeddings/oleObject112.bin"/><Relationship Id="rId7" Type="http://schemas.openxmlformats.org/officeDocument/2006/relationships/oleObject" Target="../embeddings/oleObject1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74.wmf"/><Relationship Id="rId5" Type="http://schemas.openxmlformats.org/officeDocument/2006/relationships/oleObject" Target="../embeddings/oleObject113.bin"/><Relationship Id="rId4" Type="http://schemas.openxmlformats.org/officeDocument/2006/relationships/image" Target="../media/image73.wmf"/><Relationship Id="rId9" Type="http://schemas.openxmlformats.org/officeDocument/2006/relationships/slide" Target="slide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alexlarin.net/gia/trvar113_oge.html" TargetMode="External"/><Relationship Id="rId3" Type="http://schemas.openxmlformats.org/officeDocument/2006/relationships/hyperlink" Target="https://oge.sdamgia.ru/test?pid=357531" TargetMode="External"/><Relationship Id="rId7" Type="http://schemas.openxmlformats.org/officeDocument/2006/relationships/hyperlink" Target="http://alexlarin.net/gia/trvar133_oge.html" TargetMode="External"/><Relationship Id="rId2" Type="http://schemas.openxmlformats.org/officeDocument/2006/relationships/hyperlink" Target="https://oge.sdamgia.ru/test?theme=8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oge.sdamgia.ru/test?theme=23" TargetMode="External"/><Relationship Id="rId5" Type="http://schemas.openxmlformats.org/officeDocument/2006/relationships/hyperlink" Target="http://alexlarin.net/gia/trvar136_oge.html" TargetMode="External"/><Relationship Id="rId4" Type="http://schemas.openxmlformats.org/officeDocument/2006/relationships/hyperlink" Target="https://oge.sdamgia.ru/test?theme=8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00216" y="500042"/>
            <a:ext cx="7143784" cy="3071834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solidFill>
                  <a:schemeClr val="tx1"/>
                </a:solidFill>
              </a:rPr>
              <a:t>Готовимся к ОГЭ </a:t>
            </a:r>
            <a:br>
              <a:rPr lang="ru-RU" sz="4000" dirty="0" smtClean="0">
                <a:solidFill>
                  <a:schemeClr val="tx1"/>
                </a:solidFill>
              </a:rPr>
            </a:br>
            <a:r>
              <a:rPr lang="ru-RU" sz="4000" dirty="0" smtClean="0">
                <a:solidFill>
                  <a:schemeClr val="tx1"/>
                </a:solidFill>
              </a:rPr>
              <a:t/>
            </a:r>
            <a:br>
              <a:rPr lang="ru-RU" sz="4000" dirty="0" smtClean="0">
                <a:solidFill>
                  <a:schemeClr val="tx1"/>
                </a:solidFill>
              </a:rPr>
            </a:br>
            <a:r>
              <a:rPr lang="ru-RU" sz="4000" dirty="0" smtClean="0">
                <a:solidFill>
                  <a:schemeClr val="tx1"/>
                </a:solidFill>
              </a:rPr>
              <a:t>Задание </a:t>
            </a:r>
            <a:r>
              <a:rPr lang="ru-RU" sz="4000" dirty="0" smtClean="0">
                <a:solidFill>
                  <a:schemeClr val="tx1"/>
                </a:solidFill>
              </a:rPr>
              <a:t>22 </a:t>
            </a:r>
            <a:r>
              <a:rPr lang="ru-RU" sz="4000" dirty="0" smtClean="0">
                <a:solidFill>
                  <a:schemeClr val="tx1"/>
                </a:solidFill>
              </a:rPr>
              <a:t/>
            </a:r>
            <a:br>
              <a:rPr lang="ru-RU" sz="4000" dirty="0" smtClean="0">
                <a:solidFill>
                  <a:schemeClr val="tx1"/>
                </a:solidFill>
              </a:rPr>
            </a:br>
            <a:r>
              <a:rPr lang="ru-RU" sz="4000" dirty="0" smtClean="0">
                <a:solidFill>
                  <a:schemeClr val="tx1"/>
                </a:solidFill>
              </a:rPr>
              <a:t>Графики функций</a:t>
            </a:r>
            <a:br>
              <a:rPr lang="ru-RU" sz="4000" dirty="0" smtClean="0">
                <a:solidFill>
                  <a:schemeClr val="tx1"/>
                </a:solidFill>
              </a:rPr>
            </a:b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14546" y="4572008"/>
            <a:ext cx="6786610" cy="1800228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Смирнова Марина Александровна, учитель математики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МОУ </a:t>
            </a:r>
            <a:r>
              <a:rPr lang="ru-RU" sz="2400" dirty="0" err="1" smtClean="0">
                <a:solidFill>
                  <a:schemeClr val="tx1"/>
                </a:solidFill>
              </a:rPr>
              <a:t>Оковецкая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средняя общеобразовательная школа, </a:t>
            </a:r>
            <a:endParaRPr lang="ru-RU" sz="2400" dirty="0" smtClean="0">
              <a:solidFill>
                <a:schemeClr val="tx1"/>
              </a:solidFill>
            </a:endParaRPr>
          </a:p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д. </a:t>
            </a:r>
            <a:r>
              <a:rPr lang="ru-RU" sz="2400" dirty="0" err="1" smtClean="0">
                <a:solidFill>
                  <a:schemeClr val="tx1"/>
                </a:solidFill>
              </a:rPr>
              <a:t>Оковцы</a:t>
            </a:r>
            <a:r>
              <a:rPr lang="ru-RU" sz="2400" dirty="0" smtClean="0">
                <a:solidFill>
                  <a:schemeClr val="tx1"/>
                </a:solidFill>
              </a:rPr>
              <a:t>, Тверская обл.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714356"/>
            <a:ext cx="7467600" cy="5759596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</a:t>
            </a:r>
            <a:r>
              <a:rPr lang="ru-RU" sz="3200" dirty="0" smtClean="0"/>
              <a:t>Цель урока: 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/>
              <a:t>  подготовка к ОГЭ;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/>
              <a:t>отработка умений решать задачи, связанные с построением графиков различных функций</a:t>
            </a:r>
          </a:p>
          <a:p>
            <a:pPr>
              <a:buNone/>
            </a:pPr>
            <a:r>
              <a:rPr lang="ru-RU" sz="3200" dirty="0" smtClean="0"/>
              <a:t> </a:t>
            </a:r>
          </a:p>
          <a:p>
            <a:pPr>
              <a:buNone/>
            </a:pPr>
            <a:r>
              <a:rPr lang="ru-RU" sz="3200" dirty="0" smtClean="0"/>
              <a:t>  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072066" y="1071546"/>
          <a:ext cx="3672000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cxnSp>
        <p:nvCxnSpPr>
          <p:cNvPr id="5" name="Прямая со стрелкой 4"/>
          <p:cNvCxnSpPr/>
          <p:nvPr/>
        </p:nvCxnSpPr>
        <p:spPr>
          <a:xfrm>
            <a:off x="5072066" y="2903638"/>
            <a:ext cx="3571900" cy="158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rot="5400000" flipH="1" flipV="1">
            <a:off x="5306039" y="2750339"/>
            <a:ext cx="3214710" cy="158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Группа 55"/>
          <p:cNvGrpSpPr/>
          <p:nvPr/>
        </p:nvGrpSpPr>
        <p:grpSpPr>
          <a:xfrm>
            <a:off x="5385238" y="1440873"/>
            <a:ext cx="3073732" cy="2960636"/>
            <a:chOff x="5385238" y="1440873"/>
            <a:chExt cx="3073732" cy="2960636"/>
          </a:xfrm>
        </p:grpSpPr>
        <p:sp>
          <p:nvSpPr>
            <p:cNvPr id="11" name="Полилиния 10"/>
            <p:cNvSpPr/>
            <p:nvPr/>
          </p:nvSpPr>
          <p:spPr>
            <a:xfrm>
              <a:off x="6991927" y="1440873"/>
              <a:ext cx="1467043" cy="1419320"/>
            </a:xfrm>
            <a:custGeom>
              <a:avLst/>
              <a:gdLst>
                <a:gd name="connsiteX0" fmla="*/ 0 w 1467043"/>
                <a:gd name="connsiteY0" fmla="*/ 0 h 1419320"/>
                <a:gd name="connsiteX1" fmla="*/ 92364 w 1467043"/>
                <a:gd name="connsiteY1" fmla="*/ 738909 h 1419320"/>
                <a:gd name="connsiteX2" fmla="*/ 295564 w 1467043"/>
                <a:gd name="connsiteY2" fmla="*/ 1099127 h 1419320"/>
                <a:gd name="connsiteX3" fmla="*/ 655782 w 1467043"/>
                <a:gd name="connsiteY3" fmla="*/ 1293091 h 1419320"/>
                <a:gd name="connsiteX4" fmla="*/ 1025237 w 1467043"/>
                <a:gd name="connsiteY4" fmla="*/ 1366982 h 1419320"/>
                <a:gd name="connsiteX5" fmla="*/ 1403928 w 1467043"/>
                <a:gd name="connsiteY5" fmla="*/ 1413163 h 1419320"/>
                <a:gd name="connsiteX6" fmla="*/ 1403928 w 1467043"/>
                <a:gd name="connsiteY6" fmla="*/ 1403927 h 1419320"/>
                <a:gd name="connsiteX7" fmla="*/ 1394691 w 1467043"/>
                <a:gd name="connsiteY7" fmla="*/ 1413163 h 1419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67043" h="1419320">
                  <a:moveTo>
                    <a:pt x="0" y="0"/>
                  </a:moveTo>
                  <a:cubicBezTo>
                    <a:pt x="21551" y="277860"/>
                    <a:pt x="43103" y="555721"/>
                    <a:pt x="92364" y="738909"/>
                  </a:cubicBezTo>
                  <a:cubicBezTo>
                    <a:pt x="141625" y="922097"/>
                    <a:pt x="201661" y="1006763"/>
                    <a:pt x="295564" y="1099127"/>
                  </a:cubicBezTo>
                  <a:cubicBezTo>
                    <a:pt x="389467" y="1191491"/>
                    <a:pt x="534170" y="1248449"/>
                    <a:pt x="655782" y="1293091"/>
                  </a:cubicBezTo>
                  <a:cubicBezTo>
                    <a:pt x="777394" y="1337733"/>
                    <a:pt x="900546" y="1346970"/>
                    <a:pt x="1025237" y="1366982"/>
                  </a:cubicBezTo>
                  <a:cubicBezTo>
                    <a:pt x="1149928" y="1386994"/>
                    <a:pt x="1340813" y="1407006"/>
                    <a:pt x="1403928" y="1413163"/>
                  </a:cubicBezTo>
                  <a:cubicBezTo>
                    <a:pt x="1467043" y="1419320"/>
                    <a:pt x="1405467" y="1403927"/>
                    <a:pt x="1403928" y="1403927"/>
                  </a:cubicBezTo>
                  <a:cubicBezTo>
                    <a:pt x="1402389" y="1403927"/>
                    <a:pt x="1398540" y="1408545"/>
                    <a:pt x="1394691" y="1413163"/>
                  </a:cubicBezTo>
                </a:path>
              </a:pathLst>
            </a:custGeom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Полилиния 11"/>
            <p:cNvSpPr/>
            <p:nvPr/>
          </p:nvSpPr>
          <p:spPr>
            <a:xfrm rot="10800000">
              <a:off x="5385238" y="2982189"/>
              <a:ext cx="1467043" cy="1419320"/>
            </a:xfrm>
            <a:custGeom>
              <a:avLst/>
              <a:gdLst>
                <a:gd name="connsiteX0" fmla="*/ 0 w 1467043"/>
                <a:gd name="connsiteY0" fmla="*/ 0 h 1419320"/>
                <a:gd name="connsiteX1" fmla="*/ 92364 w 1467043"/>
                <a:gd name="connsiteY1" fmla="*/ 738909 h 1419320"/>
                <a:gd name="connsiteX2" fmla="*/ 295564 w 1467043"/>
                <a:gd name="connsiteY2" fmla="*/ 1099127 h 1419320"/>
                <a:gd name="connsiteX3" fmla="*/ 655782 w 1467043"/>
                <a:gd name="connsiteY3" fmla="*/ 1293091 h 1419320"/>
                <a:gd name="connsiteX4" fmla="*/ 1025237 w 1467043"/>
                <a:gd name="connsiteY4" fmla="*/ 1366982 h 1419320"/>
                <a:gd name="connsiteX5" fmla="*/ 1403928 w 1467043"/>
                <a:gd name="connsiteY5" fmla="*/ 1413163 h 1419320"/>
                <a:gd name="connsiteX6" fmla="*/ 1403928 w 1467043"/>
                <a:gd name="connsiteY6" fmla="*/ 1403927 h 1419320"/>
                <a:gd name="connsiteX7" fmla="*/ 1394691 w 1467043"/>
                <a:gd name="connsiteY7" fmla="*/ 1413163 h 1419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67043" h="1419320">
                  <a:moveTo>
                    <a:pt x="0" y="0"/>
                  </a:moveTo>
                  <a:cubicBezTo>
                    <a:pt x="21551" y="277860"/>
                    <a:pt x="43103" y="555721"/>
                    <a:pt x="92364" y="738909"/>
                  </a:cubicBezTo>
                  <a:cubicBezTo>
                    <a:pt x="141625" y="922097"/>
                    <a:pt x="201661" y="1006763"/>
                    <a:pt x="295564" y="1099127"/>
                  </a:cubicBezTo>
                  <a:cubicBezTo>
                    <a:pt x="389467" y="1191491"/>
                    <a:pt x="534170" y="1248449"/>
                    <a:pt x="655782" y="1293091"/>
                  </a:cubicBezTo>
                  <a:cubicBezTo>
                    <a:pt x="777394" y="1337733"/>
                    <a:pt x="900546" y="1346970"/>
                    <a:pt x="1025237" y="1366982"/>
                  </a:cubicBezTo>
                  <a:cubicBezTo>
                    <a:pt x="1149928" y="1386994"/>
                    <a:pt x="1340813" y="1407006"/>
                    <a:pt x="1403928" y="1413163"/>
                  </a:cubicBezTo>
                  <a:cubicBezTo>
                    <a:pt x="1467043" y="1419320"/>
                    <a:pt x="1405467" y="1403927"/>
                    <a:pt x="1403928" y="1403927"/>
                  </a:cubicBezTo>
                  <a:cubicBezTo>
                    <a:pt x="1402389" y="1403927"/>
                    <a:pt x="1398540" y="1408545"/>
                    <a:pt x="1394691" y="1413163"/>
                  </a:cubicBezTo>
                </a:path>
              </a:pathLst>
            </a:custGeom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42852"/>
            <a:ext cx="557213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Постройте график  функции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  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 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 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cs typeface="Times New Roman" pitchFamily="18" charset="0"/>
            </a:endParaRPr>
          </a:p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и определите, при каких           значениях 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k</a:t>
            </a:r>
            <a:r>
              <a:rPr lang="en-US" sz="2400" dirty="0" smtClean="0">
                <a:cs typeface="Arial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прямая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y=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kx</a:t>
            </a:r>
            <a:r>
              <a:rPr lang="en-US" sz="2400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  <a:endParaRPr lang="ru-RU" sz="2400" dirty="0" smtClean="0">
              <a:solidFill>
                <a:srgbClr val="000000"/>
              </a:solidFill>
              <a:cs typeface="Times New Roman" pitchFamily="18" charset="0"/>
            </a:endParaRPr>
          </a:p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имеет с графиком ровно </a:t>
            </a:r>
            <a:r>
              <a:rPr kumimoji="0" lang="ru-RU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одну     общую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точку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1028" name="AutoShape 4" descr="https://oge.sdamgia.ru/formula/svg/ed/edac15508f0e0648cb01dde0b42e9aeb.svg"/>
          <p:cNvSpPr>
            <a:spLocks noChangeAspect="1" noChangeArrowheads="1"/>
          </p:cNvSpPr>
          <p:nvPr/>
        </p:nvSpPr>
        <p:spPr bwMode="auto">
          <a:xfrm>
            <a:off x="20447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9" name="AutoShape 5" descr="https://oge.sdamgia.ru/formula/svg/8c/8ce4b16b22b58894aa86c421e8759df3.svg"/>
          <p:cNvSpPr>
            <a:spLocks noChangeAspect="1" noChangeArrowheads="1"/>
          </p:cNvSpPr>
          <p:nvPr/>
        </p:nvSpPr>
        <p:spPr bwMode="auto">
          <a:xfrm>
            <a:off x="440372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https://oge.sdamgia.ru/formula/svg/62/624990db4b5fbcc7ac4962dfff4592ee.svg"/>
          <p:cNvSpPr>
            <a:spLocks noChangeAspect="1" noChangeArrowheads="1"/>
          </p:cNvSpPr>
          <p:nvPr/>
        </p:nvSpPr>
        <p:spPr bwMode="auto">
          <a:xfrm>
            <a:off x="4989513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17" name="Объект 16"/>
          <p:cNvGraphicFramePr>
            <a:graphicFrameLocks noChangeAspect="1"/>
          </p:cNvGraphicFramePr>
          <p:nvPr/>
        </p:nvGraphicFramePr>
        <p:xfrm>
          <a:off x="4529136" y="80939"/>
          <a:ext cx="1400185" cy="7356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Формула" r:id="rId3" imgW="749160" imgH="393480" progId="Equation.3">
                  <p:embed/>
                </p:oleObj>
              </mc:Choice>
              <mc:Fallback>
                <p:oleObj name="Формула" r:id="rId3" imgW="749160" imgH="39348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9136" y="80939"/>
                        <a:ext cx="1400185" cy="73569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Объект 17"/>
          <p:cNvGraphicFramePr>
            <a:graphicFrameLocks noChangeAspect="1"/>
          </p:cNvGraphicFramePr>
          <p:nvPr/>
        </p:nvGraphicFramePr>
        <p:xfrm>
          <a:off x="285720" y="3857628"/>
          <a:ext cx="3639618" cy="1357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Формула" r:id="rId5" imgW="1701720" imgH="634680" progId="Equation.3">
                  <p:embed/>
                </p:oleObj>
              </mc:Choice>
              <mc:Fallback>
                <p:oleObj name="Формула" r:id="rId5" imgW="1701720" imgH="63468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20" y="3857628"/>
                        <a:ext cx="3639618" cy="135732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6" name="Прямая соединительная линия 25"/>
          <p:cNvCxnSpPr/>
          <p:nvPr/>
        </p:nvCxnSpPr>
        <p:spPr>
          <a:xfrm rot="5400000">
            <a:off x="6377000" y="3286124"/>
            <a:ext cx="714380" cy="1588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rot="5400000" flipH="1" flipV="1">
            <a:off x="5422432" y="2357430"/>
            <a:ext cx="3071834" cy="785818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Овал 26"/>
          <p:cNvSpPr/>
          <p:nvPr/>
        </p:nvSpPr>
        <p:spPr>
          <a:xfrm>
            <a:off x="6676400" y="3562351"/>
            <a:ext cx="128582" cy="128582"/>
          </a:xfrm>
          <a:prstGeom prst="ellipse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4" name="Объект 43"/>
          <p:cNvGraphicFramePr>
            <a:graphicFrameLocks noChangeAspect="1"/>
          </p:cNvGraphicFramePr>
          <p:nvPr/>
        </p:nvGraphicFramePr>
        <p:xfrm>
          <a:off x="8423158" y="2951096"/>
          <a:ext cx="396156" cy="3914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Формула" r:id="rId7" imgW="126720" imgH="139680" progId="Equation.3">
                  <p:embed/>
                </p:oleObj>
              </mc:Choice>
              <mc:Fallback>
                <p:oleObj name="Формула" r:id="rId7" imgW="126720" imgH="13968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23158" y="2951096"/>
                        <a:ext cx="396156" cy="3914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Объект 44"/>
          <p:cNvGraphicFramePr>
            <a:graphicFrameLocks noChangeAspect="1"/>
          </p:cNvGraphicFramePr>
          <p:nvPr/>
        </p:nvGraphicFramePr>
        <p:xfrm>
          <a:off x="6481763" y="1058033"/>
          <a:ext cx="436562" cy="4620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Формула" r:id="rId9" imgW="139680" imgH="164880" progId="Equation.3">
                  <p:embed/>
                </p:oleObj>
              </mc:Choice>
              <mc:Fallback>
                <p:oleObj name="Формула" r:id="rId9" imgW="139680" imgH="16488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81763" y="1058033"/>
                        <a:ext cx="436562" cy="46203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5" name="Object 11"/>
          <p:cNvGraphicFramePr>
            <a:graphicFrameLocks noChangeAspect="1"/>
          </p:cNvGraphicFramePr>
          <p:nvPr/>
        </p:nvGraphicFramePr>
        <p:xfrm>
          <a:off x="6377000" y="2638419"/>
          <a:ext cx="540093" cy="3206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Формула" r:id="rId11" imgW="342720" imgH="203040" progId="Equation.3">
                  <p:embed/>
                </p:oleObj>
              </mc:Choice>
              <mc:Fallback>
                <p:oleObj name="Формула" r:id="rId11" imgW="342720" imgH="20304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77000" y="2638419"/>
                        <a:ext cx="540093" cy="3206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11"/>
          <p:cNvGraphicFramePr>
            <a:graphicFrameLocks noChangeAspect="1"/>
          </p:cNvGraphicFramePr>
          <p:nvPr/>
        </p:nvGraphicFramePr>
        <p:xfrm>
          <a:off x="6956425" y="2890840"/>
          <a:ext cx="200025" cy="2524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Формула" r:id="rId13" imgW="126720" imgH="177480" progId="Equation.3">
                  <p:embed/>
                </p:oleObj>
              </mc:Choice>
              <mc:Fallback>
                <p:oleObj name="Формула" r:id="rId13" imgW="126720" imgH="17748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56425" y="2890840"/>
                        <a:ext cx="200025" cy="25240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11"/>
          <p:cNvGraphicFramePr>
            <a:graphicFrameLocks noChangeAspect="1"/>
          </p:cNvGraphicFramePr>
          <p:nvPr/>
        </p:nvGraphicFramePr>
        <p:xfrm>
          <a:off x="6921500" y="3509963"/>
          <a:ext cx="360363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Формула" r:id="rId15" imgW="228600" imgH="164880" progId="Equation.3">
                  <p:embed/>
                </p:oleObj>
              </mc:Choice>
              <mc:Fallback>
                <p:oleObj name="Формула" r:id="rId15" imgW="228600" imgH="16488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21500" y="3509963"/>
                        <a:ext cx="360363" cy="26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11"/>
          <p:cNvGraphicFramePr>
            <a:graphicFrameLocks noChangeAspect="1"/>
          </p:cNvGraphicFramePr>
          <p:nvPr/>
        </p:nvGraphicFramePr>
        <p:xfrm>
          <a:off x="7245350" y="2665953"/>
          <a:ext cx="139700" cy="233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Формула" r:id="rId17" imgW="88560" imgH="164880" progId="Equation.3">
                  <p:embed/>
                </p:oleObj>
              </mc:Choice>
              <mc:Fallback>
                <p:oleObj name="Формула" r:id="rId17" imgW="88560" imgH="164880" progId="Equation.3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45350" y="2665953"/>
                        <a:ext cx="139700" cy="23387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9" name="Object 11"/>
          <p:cNvGraphicFramePr>
            <a:graphicFrameLocks noChangeAspect="1"/>
          </p:cNvGraphicFramePr>
          <p:nvPr/>
        </p:nvGraphicFramePr>
        <p:xfrm>
          <a:off x="6894529" y="2299232"/>
          <a:ext cx="139700" cy="233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Формула" r:id="rId19" imgW="88560" imgH="164880" progId="Equation.3">
                  <p:embed/>
                </p:oleObj>
              </mc:Choice>
              <mc:Fallback>
                <p:oleObj name="Формула" r:id="rId19" imgW="88560" imgH="16488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94529" y="2299232"/>
                        <a:ext cx="139700" cy="23387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" name="Объект 50"/>
          <p:cNvGraphicFramePr>
            <a:graphicFrameLocks noChangeAspect="1"/>
          </p:cNvGraphicFramePr>
          <p:nvPr/>
        </p:nvGraphicFramePr>
        <p:xfrm>
          <a:off x="7262692" y="1109647"/>
          <a:ext cx="987546" cy="4635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Формула" r:id="rId21" imgW="431640" imgH="203040" progId="Equation.3">
                  <p:embed/>
                </p:oleObj>
              </mc:Choice>
              <mc:Fallback>
                <p:oleObj name="Формула" r:id="rId21" imgW="431640" imgH="203040" progId="Equation.3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2692" y="1109647"/>
                        <a:ext cx="987546" cy="46356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" name="Объект 51"/>
          <p:cNvGraphicFramePr>
            <a:graphicFrameLocks noChangeAspect="1"/>
          </p:cNvGraphicFramePr>
          <p:nvPr/>
        </p:nvGraphicFramePr>
        <p:xfrm>
          <a:off x="1428728" y="5214950"/>
          <a:ext cx="2227263" cy="1357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Формула" r:id="rId23" imgW="1041120" imgH="634680" progId="Equation.3">
                  <p:embed/>
                </p:oleObj>
              </mc:Choice>
              <mc:Fallback>
                <p:oleObj name="Формула" r:id="rId23" imgW="1041120" imgH="634680" progId="Equation.3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8728" y="5214950"/>
                        <a:ext cx="2227263" cy="1357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" name="TextBox 53"/>
          <p:cNvSpPr txBox="1"/>
          <p:nvPr/>
        </p:nvSpPr>
        <p:spPr>
          <a:xfrm>
            <a:off x="5072066" y="5929330"/>
            <a:ext cx="16630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Ответ:  </a:t>
            </a:r>
            <a:r>
              <a:rPr lang="en-US" sz="2400" dirty="0" smtClean="0"/>
              <a:t>k=4</a:t>
            </a:r>
            <a:r>
              <a:rPr lang="ru-RU" sz="2400" dirty="0" smtClean="0"/>
              <a:t> </a:t>
            </a:r>
            <a:endParaRPr lang="ru-RU" sz="2400" dirty="0"/>
          </a:p>
        </p:txBody>
      </p:sp>
      <p:sp>
        <p:nvSpPr>
          <p:cNvPr id="28" name="TextBox 27"/>
          <p:cNvSpPr txBox="1"/>
          <p:nvPr/>
        </p:nvSpPr>
        <p:spPr>
          <a:xfrm>
            <a:off x="76053" y="2071678"/>
            <a:ext cx="50113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arenR"/>
            </a:pPr>
            <a:r>
              <a:rPr lang="ru-RU" sz="2400" dirty="0" smtClean="0"/>
              <a:t>Найдем область определения</a:t>
            </a:r>
          </a:p>
          <a:p>
            <a:pPr marL="457200" indent="-457200"/>
            <a:r>
              <a:rPr lang="ru-RU" sz="2400" dirty="0" smtClean="0"/>
              <a:t>     функции:</a:t>
            </a:r>
            <a:endParaRPr lang="ru-RU" sz="2400" dirty="0"/>
          </a:p>
        </p:txBody>
      </p:sp>
      <p:graphicFrame>
        <p:nvGraphicFramePr>
          <p:cNvPr id="1042" name="Object 7"/>
          <p:cNvGraphicFramePr>
            <a:graphicFrameLocks noChangeAspect="1"/>
          </p:cNvGraphicFramePr>
          <p:nvPr/>
        </p:nvGraphicFramePr>
        <p:xfrm>
          <a:off x="2155825" y="1997075"/>
          <a:ext cx="1928813" cy="922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Формула" r:id="rId25" imgW="901440" imgH="431640" progId="Equation.3">
                  <p:embed/>
                </p:oleObj>
              </mc:Choice>
              <mc:Fallback>
                <p:oleObj name="Формула" r:id="rId25" imgW="901440" imgH="431640" progId="Equation.3">
                  <p:embed/>
                  <p:pic>
                    <p:nvPicPr>
                      <p:cNvPr id="0" name="Picture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55825" y="1997075"/>
                        <a:ext cx="1928813" cy="9223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0" y="2928934"/>
            <a:ext cx="41312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/>
            <a:r>
              <a:rPr lang="ru-RU" sz="2400" dirty="0" smtClean="0"/>
              <a:t>2) Упростим правую часть </a:t>
            </a:r>
          </a:p>
          <a:p>
            <a:pPr marL="457200" indent="-457200"/>
            <a:r>
              <a:rPr lang="ru-RU" sz="2400" dirty="0" smtClean="0"/>
              <a:t>    формулы:</a:t>
            </a:r>
            <a:endParaRPr lang="ru-RU" sz="2400" dirty="0"/>
          </a:p>
        </p:txBody>
      </p:sp>
      <p:sp>
        <p:nvSpPr>
          <p:cNvPr id="33" name="Овал 32"/>
          <p:cNvSpPr/>
          <p:nvPr/>
        </p:nvSpPr>
        <p:spPr>
          <a:xfrm>
            <a:off x="6643702" y="142852"/>
            <a:ext cx="1143008" cy="62864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1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54" grpId="0"/>
      <p:bldP spid="28" grpId="0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Прямая соединительная линия 28"/>
          <p:cNvCxnSpPr/>
          <p:nvPr/>
        </p:nvCxnSpPr>
        <p:spPr>
          <a:xfrm>
            <a:off x="5357818" y="2897251"/>
            <a:ext cx="2786082" cy="1588"/>
          </a:xfrm>
          <a:prstGeom prst="line">
            <a:avLst/>
          </a:prstGeom>
          <a:ln w="381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072066" y="1071546"/>
          <a:ext cx="3672000" cy="36604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63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cxnSp>
        <p:nvCxnSpPr>
          <p:cNvPr id="5" name="Прямая со стрелкой 4"/>
          <p:cNvCxnSpPr/>
          <p:nvPr/>
        </p:nvCxnSpPr>
        <p:spPr>
          <a:xfrm>
            <a:off x="5072066" y="4000504"/>
            <a:ext cx="3571900" cy="158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rot="5400000" flipH="1" flipV="1">
            <a:off x="5306039" y="2750339"/>
            <a:ext cx="3214710" cy="158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Группа 55"/>
          <p:cNvGrpSpPr/>
          <p:nvPr/>
        </p:nvGrpSpPr>
        <p:grpSpPr>
          <a:xfrm rot="16200000">
            <a:off x="5378414" y="1413577"/>
            <a:ext cx="3073732" cy="2960636"/>
            <a:chOff x="5385238" y="1440873"/>
            <a:chExt cx="3073732" cy="2960636"/>
          </a:xfrm>
        </p:grpSpPr>
        <p:sp>
          <p:nvSpPr>
            <p:cNvPr id="11" name="Полилиния 10"/>
            <p:cNvSpPr/>
            <p:nvPr/>
          </p:nvSpPr>
          <p:spPr>
            <a:xfrm>
              <a:off x="6991927" y="1440873"/>
              <a:ext cx="1467043" cy="1419320"/>
            </a:xfrm>
            <a:custGeom>
              <a:avLst/>
              <a:gdLst>
                <a:gd name="connsiteX0" fmla="*/ 0 w 1467043"/>
                <a:gd name="connsiteY0" fmla="*/ 0 h 1419320"/>
                <a:gd name="connsiteX1" fmla="*/ 92364 w 1467043"/>
                <a:gd name="connsiteY1" fmla="*/ 738909 h 1419320"/>
                <a:gd name="connsiteX2" fmla="*/ 295564 w 1467043"/>
                <a:gd name="connsiteY2" fmla="*/ 1099127 h 1419320"/>
                <a:gd name="connsiteX3" fmla="*/ 655782 w 1467043"/>
                <a:gd name="connsiteY3" fmla="*/ 1293091 h 1419320"/>
                <a:gd name="connsiteX4" fmla="*/ 1025237 w 1467043"/>
                <a:gd name="connsiteY4" fmla="*/ 1366982 h 1419320"/>
                <a:gd name="connsiteX5" fmla="*/ 1403928 w 1467043"/>
                <a:gd name="connsiteY5" fmla="*/ 1413163 h 1419320"/>
                <a:gd name="connsiteX6" fmla="*/ 1403928 w 1467043"/>
                <a:gd name="connsiteY6" fmla="*/ 1403927 h 1419320"/>
                <a:gd name="connsiteX7" fmla="*/ 1394691 w 1467043"/>
                <a:gd name="connsiteY7" fmla="*/ 1413163 h 1419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67043" h="1419320">
                  <a:moveTo>
                    <a:pt x="0" y="0"/>
                  </a:moveTo>
                  <a:cubicBezTo>
                    <a:pt x="21551" y="277860"/>
                    <a:pt x="43103" y="555721"/>
                    <a:pt x="92364" y="738909"/>
                  </a:cubicBezTo>
                  <a:cubicBezTo>
                    <a:pt x="141625" y="922097"/>
                    <a:pt x="201661" y="1006763"/>
                    <a:pt x="295564" y="1099127"/>
                  </a:cubicBezTo>
                  <a:cubicBezTo>
                    <a:pt x="389467" y="1191491"/>
                    <a:pt x="534170" y="1248449"/>
                    <a:pt x="655782" y="1293091"/>
                  </a:cubicBezTo>
                  <a:cubicBezTo>
                    <a:pt x="777394" y="1337733"/>
                    <a:pt x="900546" y="1346970"/>
                    <a:pt x="1025237" y="1366982"/>
                  </a:cubicBezTo>
                  <a:cubicBezTo>
                    <a:pt x="1149928" y="1386994"/>
                    <a:pt x="1340813" y="1407006"/>
                    <a:pt x="1403928" y="1413163"/>
                  </a:cubicBezTo>
                  <a:cubicBezTo>
                    <a:pt x="1467043" y="1419320"/>
                    <a:pt x="1405467" y="1403927"/>
                    <a:pt x="1403928" y="1403927"/>
                  </a:cubicBezTo>
                  <a:cubicBezTo>
                    <a:pt x="1402389" y="1403927"/>
                    <a:pt x="1398540" y="1408545"/>
                    <a:pt x="1394691" y="1413163"/>
                  </a:cubicBezTo>
                </a:path>
              </a:pathLst>
            </a:custGeom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Полилиния 11"/>
            <p:cNvSpPr/>
            <p:nvPr/>
          </p:nvSpPr>
          <p:spPr>
            <a:xfrm rot="10800000">
              <a:off x="5385238" y="2982189"/>
              <a:ext cx="1467043" cy="1419320"/>
            </a:xfrm>
            <a:custGeom>
              <a:avLst/>
              <a:gdLst>
                <a:gd name="connsiteX0" fmla="*/ 0 w 1467043"/>
                <a:gd name="connsiteY0" fmla="*/ 0 h 1419320"/>
                <a:gd name="connsiteX1" fmla="*/ 92364 w 1467043"/>
                <a:gd name="connsiteY1" fmla="*/ 738909 h 1419320"/>
                <a:gd name="connsiteX2" fmla="*/ 295564 w 1467043"/>
                <a:gd name="connsiteY2" fmla="*/ 1099127 h 1419320"/>
                <a:gd name="connsiteX3" fmla="*/ 655782 w 1467043"/>
                <a:gd name="connsiteY3" fmla="*/ 1293091 h 1419320"/>
                <a:gd name="connsiteX4" fmla="*/ 1025237 w 1467043"/>
                <a:gd name="connsiteY4" fmla="*/ 1366982 h 1419320"/>
                <a:gd name="connsiteX5" fmla="*/ 1403928 w 1467043"/>
                <a:gd name="connsiteY5" fmla="*/ 1413163 h 1419320"/>
                <a:gd name="connsiteX6" fmla="*/ 1403928 w 1467043"/>
                <a:gd name="connsiteY6" fmla="*/ 1403927 h 1419320"/>
                <a:gd name="connsiteX7" fmla="*/ 1394691 w 1467043"/>
                <a:gd name="connsiteY7" fmla="*/ 1413163 h 1419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67043" h="1419320">
                  <a:moveTo>
                    <a:pt x="0" y="0"/>
                  </a:moveTo>
                  <a:cubicBezTo>
                    <a:pt x="21551" y="277860"/>
                    <a:pt x="43103" y="555721"/>
                    <a:pt x="92364" y="738909"/>
                  </a:cubicBezTo>
                  <a:cubicBezTo>
                    <a:pt x="141625" y="922097"/>
                    <a:pt x="201661" y="1006763"/>
                    <a:pt x="295564" y="1099127"/>
                  </a:cubicBezTo>
                  <a:cubicBezTo>
                    <a:pt x="389467" y="1191491"/>
                    <a:pt x="534170" y="1248449"/>
                    <a:pt x="655782" y="1293091"/>
                  </a:cubicBezTo>
                  <a:cubicBezTo>
                    <a:pt x="777394" y="1337733"/>
                    <a:pt x="900546" y="1346970"/>
                    <a:pt x="1025237" y="1366982"/>
                  </a:cubicBezTo>
                  <a:cubicBezTo>
                    <a:pt x="1149928" y="1386994"/>
                    <a:pt x="1340813" y="1407006"/>
                    <a:pt x="1403928" y="1413163"/>
                  </a:cubicBezTo>
                  <a:cubicBezTo>
                    <a:pt x="1467043" y="1419320"/>
                    <a:pt x="1405467" y="1403927"/>
                    <a:pt x="1403928" y="1403927"/>
                  </a:cubicBezTo>
                  <a:cubicBezTo>
                    <a:pt x="1402389" y="1403927"/>
                    <a:pt x="1398540" y="1408545"/>
                    <a:pt x="1394691" y="1413163"/>
                  </a:cubicBezTo>
                </a:path>
              </a:pathLst>
            </a:custGeom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42852"/>
            <a:ext cx="557213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Постройте график  функции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  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 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 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cs typeface="Times New Roman" pitchFamily="18" charset="0"/>
            </a:endParaRPr>
          </a:p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и определите, при каких          значениях 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m</a:t>
            </a:r>
            <a:r>
              <a:rPr lang="en-US" sz="2400" dirty="0" smtClean="0">
                <a:cs typeface="Arial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прямая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y=m</a:t>
            </a:r>
            <a:r>
              <a:rPr lang="en-US" sz="2400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  <a:endParaRPr lang="ru-RU" sz="2400" dirty="0" smtClean="0">
              <a:solidFill>
                <a:srgbClr val="000000"/>
              </a:solidFill>
              <a:cs typeface="Times New Roman" pitchFamily="18" charset="0"/>
            </a:endParaRPr>
          </a:p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не имеет с графиком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</a:p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общих точек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1028" name="AutoShape 4" descr="https://oge.sdamgia.ru/formula/svg/ed/edac15508f0e0648cb01dde0b42e9aeb.svg"/>
          <p:cNvSpPr>
            <a:spLocks noChangeAspect="1" noChangeArrowheads="1"/>
          </p:cNvSpPr>
          <p:nvPr/>
        </p:nvSpPr>
        <p:spPr bwMode="auto">
          <a:xfrm>
            <a:off x="20447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9" name="AutoShape 5" descr="https://oge.sdamgia.ru/formula/svg/8c/8ce4b16b22b58894aa86c421e8759df3.svg"/>
          <p:cNvSpPr>
            <a:spLocks noChangeAspect="1" noChangeArrowheads="1"/>
          </p:cNvSpPr>
          <p:nvPr/>
        </p:nvSpPr>
        <p:spPr bwMode="auto">
          <a:xfrm>
            <a:off x="440372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https://oge.sdamgia.ru/formula/svg/62/624990db4b5fbcc7ac4962dfff4592ee.svg"/>
          <p:cNvSpPr>
            <a:spLocks noChangeAspect="1" noChangeArrowheads="1"/>
          </p:cNvSpPr>
          <p:nvPr/>
        </p:nvSpPr>
        <p:spPr bwMode="auto">
          <a:xfrm>
            <a:off x="4989513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17" name="Объект 16"/>
          <p:cNvGraphicFramePr>
            <a:graphicFrameLocks noChangeAspect="1"/>
          </p:cNvGraphicFramePr>
          <p:nvPr/>
        </p:nvGraphicFramePr>
        <p:xfrm>
          <a:off x="4416425" y="61913"/>
          <a:ext cx="1779588" cy="73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1" name="Формула" r:id="rId4" imgW="952200" imgH="393480" progId="Equation.3">
                  <p:embed/>
                </p:oleObj>
              </mc:Choice>
              <mc:Fallback>
                <p:oleObj name="Формула" r:id="rId4" imgW="952200" imgH="39348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6425" y="61913"/>
                        <a:ext cx="1779588" cy="7350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Объект 17"/>
          <p:cNvGraphicFramePr>
            <a:graphicFrameLocks noChangeAspect="1"/>
          </p:cNvGraphicFramePr>
          <p:nvPr/>
        </p:nvGraphicFramePr>
        <p:xfrm>
          <a:off x="142844" y="3714752"/>
          <a:ext cx="4835526" cy="1357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2" name="Формула" r:id="rId6" imgW="2260440" imgH="634680" progId="Equation.3">
                  <p:embed/>
                </p:oleObj>
              </mc:Choice>
              <mc:Fallback>
                <p:oleObj name="Формула" r:id="rId6" imgW="2260440" imgH="6346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844" y="3714752"/>
                        <a:ext cx="4835526" cy="1357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6" name="Прямая соединительная линия 25"/>
          <p:cNvCxnSpPr/>
          <p:nvPr/>
        </p:nvCxnSpPr>
        <p:spPr>
          <a:xfrm rot="16200000" flipH="1">
            <a:off x="5586884" y="3366255"/>
            <a:ext cx="1171709" cy="3992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5357818" y="2898265"/>
            <a:ext cx="2786082" cy="1588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4" name="Объект 43"/>
          <p:cNvGraphicFramePr>
            <a:graphicFrameLocks noChangeAspect="1"/>
          </p:cNvGraphicFramePr>
          <p:nvPr/>
        </p:nvGraphicFramePr>
        <p:xfrm>
          <a:off x="8414418" y="3585445"/>
          <a:ext cx="396156" cy="3914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3" name="Формула" r:id="rId8" imgW="126720" imgH="139680" progId="Equation.3">
                  <p:embed/>
                </p:oleObj>
              </mc:Choice>
              <mc:Fallback>
                <p:oleObj name="Формула" r:id="rId8" imgW="126720" imgH="13968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4418" y="3585445"/>
                        <a:ext cx="396156" cy="3914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Объект 44"/>
          <p:cNvGraphicFramePr>
            <a:graphicFrameLocks noChangeAspect="1"/>
          </p:cNvGraphicFramePr>
          <p:nvPr/>
        </p:nvGraphicFramePr>
        <p:xfrm>
          <a:off x="6481763" y="1058033"/>
          <a:ext cx="436562" cy="4620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4" name="Формула" r:id="rId10" imgW="139680" imgH="164880" progId="Equation.3">
                  <p:embed/>
                </p:oleObj>
              </mc:Choice>
              <mc:Fallback>
                <p:oleObj name="Формула" r:id="rId10" imgW="139680" imgH="1648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81763" y="1058033"/>
                        <a:ext cx="436562" cy="46203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5" name="Object 11"/>
          <p:cNvGraphicFramePr>
            <a:graphicFrameLocks noChangeAspect="1"/>
          </p:cNvGraphicFramePr>
          <p:nvPr/>
        </p:nvGraphicFramePr>
        <p:xfrm>
          <a:off x="6000760" y="4071942"/>
          <a:ext cx="360362" cy="261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5" name="Формула" r:id="rId12" imgW="228600" imgH="164880" progId="Equation.3">
                  <p:embed/>
                </p:oleObj>
              </mc:Choice>
              <mc:Fallback>
                <p:oleObj name="Формула" r:id="rId12" imgW="228600" imgH="16488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00760" y="4071942"/>
                        <a:ext cx="360362" cy="261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11"/>
          <p:cNvGraphicFramePr>
            <a:graphicFrameLocks noChangeAspect="1"/>
          </p:cNvGraphicFramePr>
          <p:nvPr/>
        </p:nvGraphicFramePr>
        <p:xfrm>
          <a:off x="6730921" y="3994214"/>
          <a:ext cx="200025" cy="2524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6" name="Формула" r:id="rId14" imgW="126720" imgH="177480" progId="Equation.3">
                  <p:embed/>
                </p:oleObj>
              </mc:Choice>
              <mc:Fallback>
                <p:oleObj name="Формула" r:id="rId14" imgW="126720" imgH="17748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30921" y="3994214"/>
                        <a:ext cx="200025" cy="25240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11"/>
          <p:cNvGraphicFramePr>
            <a:graphicFrameLocks noChangeAspect="1"/>
          </p:cNvGraphicFramePr>
          <p:nvPr/>
        </p:nvGraphicFramePr>
        <p:xfrm>
          <a:off x="5357818" y="2928934"/>
          <a:ext cx="557212" cy="32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7" name="Формула" r:id="rId16" imgW="355320" imgH="203040" progId="Equation.3">
                  <p:embed/>
                </p:oleObj>
              </mc:Choice>
              <mc:Fallback>
                <p:oleObj name="Формула" r:id="rId16" imgW="355320" imgH="20304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7818" y="2928934"/>
                        <a:ext cx="557212" cy="320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11"/>
          <p:cNvGraphicFramePr>
            <a:graphicFrameLocks noChangeAspect="1"/>
          </p:cNvGraphicFramePr>
          <p:nvPr/>
        </p:nvGraphicFramePr>
        <p:xfrm>
          <a:off x="6921503" y="3417274"/>
          <a:ext cx="139700" cy="233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8" name="Формула" r:id="rId18" imgW="88560" imgH="164880" progId="Equation.3">
                  <p:embed/>
                </p:oleObj>
              </mc:Choice>
              <mc:Fallback>
                <p:oleObj name="Формула" r:id="rId18" imgW="88560" imgH="16488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21503" y="3417274"/>
                        <a:ext cx="139700" cy="23387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9" name="Object 11"/>
          <p:cNvGraphicFramePr>
            <a:graphicFrameLocks noChangeAspect="1"/>
          </p:cNvGraphicFramePr>
          <p:nvPr/>
        </p:nvGraphicFramePr>
        <p:xfrm>
          <a:off x="7754287" y="2496162"/>
          <a:ext cx="720725" cy="287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9" name="Формула" r:id="rId20" imgW="457200" imgH="203040" progId="Equation.3">
                  <p:embed/>
                </p:oleObj>
              </mc:Choice>
              <mc:Fallback>
                <p:oleObj name="Формула" r:id="rId20" imgW="457200" imgH="20304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54287" y="2496162"/>
                        <a:ext cx="720725" cy="2873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" name="TextBox 53"/>
          <p:cNvSpPr txBox="1"/>
          <p:nvPr/>
        </p:nvSpPr>
        <p:spPr>
          <a:xfrm>
            <a:off x="928662" y="6000768"/>
            <a:ext cx="30700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Ответ:  </a:t>
            </a:r>
            <a:r>
              <a:rPr lang="en-US" sz="2400" dirty="0" smtClean="0"/>
              <a:t>m=3, m=3,5</a:t>
            </a:r>
            <a:r>
              <a:rPr lang="ru-RU" sz="2400" dirty="0" smtClean="0"/>
              <a:t> </a:t>
            </a:r>
            <a:endParaRPr lang="ru-RU" sz="2400" dirty="0"/>
          </a:p>
        </p:txBody>
      </p:sp>
      <p:graphicFrame>
        <p:nvGraphicFramePr>
          <p:cNvPr id="16398" name="Object 14"/>
          <p:cNvGraphicFramePr>
            <a:graphicFrameLocks noChangeAspect="1"/>
          </p:cNvGraphicFramePr>
          <p:nvPr/>
        </p:nvGraphicFramePr>
        <p:xfrm>
          <a:off x="7143768" y="3762337"/>
          <a:ext cx="139700" cy="234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0" name="Формула" r:id="rId22" imgW="88560" imgH="164880" progId="Equation.3">
                  <p:embed/>
                </p:oleObj>
              </mc:Choice>
              <mc:Fallback>
                <p:oleObj name="Формула" r:id="rId22" imgW="88560" imgH="164880" progId="Equation.3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43768" y="3762337"/>
                        <a:ext cx="139700" cy="234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3" name="Прямая соединительная линия 32"/>
          <p:cNvCxnSpPr>
            <a:stCxn id="27" idx="6"/>
          </p:cNvCxnSpPr>
          <p:nvPr/>
        </p:nvCxnSpPr>
        <p:spPr>
          <a:xfrm flipV="1">
            <a:off x="6240319" y="2714620"/>
            <a:ext cx="689135" cy="3486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>
            <a:off x="5357818" y="2709334"/>
            <a:ext cx="2786082" cy="1588"/>
          </a:xfrm>
          <a:prstGeom prst="line">
            <a:avLst/>
          </a:prstGeom>
          <a:ln w="381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Овал 26"/>
          <p:cNvSpPr/>
          <p:nvPr/>
        </p:nvSpPr>
        <p:spPr>
          <a:xfrm>
            <a:off x="6111737" y="2653815"/>
            <a:ext cx="128582" cy="128582"/>
          </a:xfrm>
          <a:prstGeom prst="ellipse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56" name="Object 14"/>
          <p:cNvGraphicFramePr>
            <a:graphicFrameLocks noChangeAspect="1"/>
          </p:cNvGraphicFramePr>
          <p:nvPr/>
        </p:nvGraphicFramePr>
        <p:xfrm>
          <a:off x="6900863" y="2494469"/>
          <a:ext cx="339725" cy="290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1" name="Формула" r:id="rId23" imgW="215640" imgH="203040" progId="Equation.3">
                  <p:embed/>
                </p:oleObj>
              </mc:Choice>
              <mc:Fallback>
                <p:oleObj name="Формула" r:id="rId23" imgW="215640" imgH="20304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2494469"/>
                        <a:ext cx="339725" cy="2905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TextBox 30"/>
          <p:cNvSpPr txBox="1"/>
          <p:nvPr/>
        </p:nvSpPr>
        <p:spPr>
          <a:xfrm>
            <a:off x="76053" y="2071678"/>
            <a:ext cx="50113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arenR"/>
            </a:pPr>
            <a:r>
              <a:rPr lang="ru-RU" sz="2400" dirty="0" smtClean="0"/>
              <a:t>Найдем область определения</a:t>
            </a:r>
          </a:p>
          <a:p>
            <a:pPr marL="457200" indent="-457200"/>
            <a:r>
              <a:rPr lang="ru-RU" sz="2400" dirty="0" smtClean="0"/>
              <a:t>     функции:</a:t>
            </a:r>
            <a:endParaRPr lang="ru-RU" sz="2400" dirty="0"/>
          </a:p>
        </p:txBody>
      </p:sp>
      <p:graphicFrame>
        <p:nvGraphicFramePr>
          <p:cNvPr id="32" name="Объект 31"/>
          <p:cNvGraphicFramePr>
            <a:graphicFrameLocks noChangeAspect="1"/>
          </p:cNvGraphicFramePr>
          <p:nvPr/>
        </p:nvGraphicFramePr>
        <p:xfrm>
          <a:off x="2143108" y="2428868"/>
          <a:ext cx="2087773" cy="5302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2" name="Формула" r:id="rId25" imgW="799920" imgH="203040" progId="Equation.3">
                  <p:embed/>
                </p:oleObj>
              </mc:Choice>
              <mc:Fallback>
                <p:oleObj name="Формула" r:id="rId25" imgW="799920" imgH="203040" progId="Equation.3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43108" y="2428868"/>
                        <a:ext cx="2087773" cy="53022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" name="TextBox 33"/>
          <p:cNvSpPr txBox="1"/>
          <p:nvPr/>
        </p:nvSpPr>
        <p:spPr>
          <a:xfrm>
            <a:off x="0" y="2928934"/>
            <a:ext cx="41312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/>
            <a:r>
              <a:rPr lang="ru-RU" sz="2400" dirty="0" smtClean="0"/>
              <a:t>2) Упростим правую часть </a:t>
            </a:r>
          </a:p>
          <a:p>
            <a:pPr marL="457200" indent="-457200"/>
            <a:r>
              <a:rPr lang="ru-RU" sz="2400" dirty="0" smtClean="0"/>
              <a:t>    формулы:</a:t>
            </a:r>
            <a:endParaRPr lang="ru-RU" sz="2400" dirty="0"/>
          </a:p>
        </p:txBody>
      </p:sp>
      <p:sp>
        <p:nvSpPr>
          <p:cNvPr id="35" name="Овал 34"/>
          <p:cNvSpPr/>
          <p:nvPr/>
        </p:nvSpPr>
        <p:spPr>
          <a:xfrm>
            <a:off x="6643702" y="142852"/>
            <a:ext cx="1143008" cy="62864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2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27" grpId="0" animBg="1"/>
      <p:bldP spid="31" grpId="0"/>
      <p:bldP spid="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4357686" y="2000240"/>
          <a:ext cx="3672000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cxnSp>
        <p:nvCxnSpPr>
          <p:cNvPr id="5" name="Прямая со стрелкой 4"/>
          <p:cNvCxnSpPr/>
          <p:nvPr/>
        </p:nvCxnSpPr>
        <p:spPr>
          <a:xfrm>
            <a:off x="4357686" y="3824764"/>
            <a:ext cx="3571900" cy="158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rot="5400000" flipH="1" flipV="1">
            <a:off x="4579938" y="3606801"/>
            <a:ext cx="3214710" cy="158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Группа 55"/>
          <p:cNvGrpSpPr/>
          <p:nvPr/>
        </p:nvGrpSpPr>
        <p:grpSpPr>
          <a:xfrm rot="5400000">
            <a:off x="4643438" y="2356188"/>
            <a:ext cx="3073732" cy="2960636"/>
            <a:chOff x="5385238" y="1440873"/>
            <a:chExt cx="3073732" cy="2960636"/>
          </a:xfrm>
        </p:grpSpPr>
        <p:sp>
          <p:nvSpPr>
            <p:cNvPr id="11" name="Полилиния 10"/>
            <p:cNvSpPr/>
            <p:nvPr/>
          </p:nvSpPr>
          <p:spPr>
            <a:xfrm>
              <a:off x="6991927" y="1440873"/>
              <a:ext cx="1467043" cy="1419320"/>
            </a:xfrm>
            <a:custGeom>
              <a:avLst/>
              <a:gdLst>
                <a:gd name="connsiteX0" fmla="*/ 0 w 1467043"/>
                <a:gd name="connsiteY0" fmla="*/ 0 h 1419320"/>
                <a:gd name="connsiteX1" fmla="*/ 92364 w 1467043"/>
                <a:gd name="connsiteY1" fmla="*/ 738909 h 1419320"/>
                <a:gd name="connsiteX2" fmla="*/ 295564 w 1467043"/>
                <a:gd name="connsiteY2" fmla="*/ 1099127 h 1419320"/>
                <a:gd name="connsiteX3" fmla="*/ 655782 w 1467043"/>
                <a:gd name="connsiteY3" fmla="*/ 1293091 h 1419320"/>
                <a:gd name="connsiteX4" fmla="*/ 1025237 w 1467043"/>
                <a:gd name="connsiteY4" fmla="*/ 1366982 h 1419320"/>
                <a:gd name="connsiteX5" fmla="*/ 1403928 w 1467043"/>
                <a:gd name="connsiteY5" fmla="*/ 1413163 h 1419320"/>
                <a:gd name="connsiteX6" fmla="*/ 1403928 w 1467043"/>
                <a:gd name="connsiteY6" fmla="*/ 1403927 h 1419320"/>
                <a:gd name="connsiteX7" fmla="*/ 1394691 w 1467043"/>
                <a:gd name="connsiteY7" fmla="*/ 1413163 h 1419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67043" h="1419320">
                  <a:moveTo>
                    <a:pt x="0" y="0"/>
                  </a:moveTo>
                  <a:cubicBezTo>
                    <a:pt x="21551" y="277860"/>
                    <a:pt x="43103" y="555721"/>
                    <a:pt x="92364" y="738909"/>
                  </a:cubicBezTo>
                  <a:cubicBezTo>
                    <a:pt x="141625" y="922097"/>
                    <a:pt x="201661" y="1006763"/>
                    <a:pt x="295564" y="1099127"/>
                  </a:cubicBezTo>
                  <a:cubicBezTo>
                    <a:pt x="389467" y="1191491"/>
                    <a:pt x="534170" y="1248449"/>
                    <a:pt x="655782" y="1293091"/>
                  </a:cubicBezTo>
                  <a:cubicBezTo>
                    <a:pt x="777394" y="1337733"/>
                    <a:pt x="900546" y="1346970"/>
                    <a:pt x="1025237" y="1366982"/>
                  </a:cubicBezTo>
                  <a:cubicBezTo>
                    <a:pt x="1149928" y="1386994"/>
                    <a:pt x="1340813" y="1407006"/>
                    <a:pt x="1403928" y="1413163"/>
                  </a:cubicBezTo>
                  <a:cubicBezTo>
                    <a:pt x="1467043" y="1419320"/>
                    <a:pt x="1405467" y="1403927"/>
                    <a:pt x="1403928" y="1403927"/>
                  </a:cubicBezTo>
                  <a:cubicBezTo>
                    <a:pt x="1402389" y="1403927"/>
                    <a:pt x="1398540" y="1408545"/>
                    <a:pt x="1394691" y="1413163"/>
                  </a:cubicBezTo>
                </a:path>
              </a:pathLst>
            </a:custGeom>
            <a:ln w="38100">
              <a:solidFill>
                <a:srgbClr val="00206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Полилиния 11"/>
            <p:cNvSpPr/>
            <p:nvPr/>
          </p:nvSpPr>
          <p:spPr>
            <a:xfrm rot="10800000">
              <a:off x="5385238" y="2982189"/>
              <a:ext cx="1467043" cy="1419320"/>
            </a:xfrm>
            <a:custGeom>
              <a:avLst/>
              <a:gdLst>
                <a:gd name="connsiteX0" fmla="*/ 0 w 1467043"/>
                <a:gd name="connsiteY0" fmla="*/ 0 h 1419320"/>
                <a:gd name="connsiteX1" fmla="*/ 92364 w 1467043"/>
                <a:gd name="connsiteY1" fmla="*/ 738909 h 1419320"/>
                <a:gd name="connsiteX2" fmla="*/ 295564 w 1467043"/>
                <a:gd name="connsiteY2" fmla="*/ 1099127 h 1419320"/>
                <a:gd name="connsiteX3" fmla="*/ 655782 w 1467043"/>
                <a:gd name="connsiteY3" fmla="*/ 1293091 h 1419320"/>
                <a:gd name="connsiteX4" fmla="*/ 1025237 w 1467043"/>
                <a:gd name="connsiteY4" fmla="*/ 1366982 h 1419320"/>
                <a:gd name="connsiteX5" fmla="*/ 1403928 w 1467043"/>
                <a:gd name="connsiteY5" fmla="*/ 1413163 h 1419320"/>
                <a:gd name="connsiteX6" fmla="*/ 1403928 w 1467043"/>
                <a:gd name="connsiteY6" fmla="*/ 1403927 h 1419320"/>
                <a:gd name="connsiteX7" fmla="*/ 1394691 w 1467043"/>
                <a:gd name="connsiteY7" fmla="*/ 1413163 h 1419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67043" h="1419320">
                  <a:moveTo>
                    <a:pt x="0" y="0"/>
                  </a:moveTo>
                  <a:cubicBezTo>
                    <a:pt x="21551" y="277860"/>
                    <a:pt x="43103" y="555721"/>
                    <a:pt x="92364" y="738909"/>
                  </a:cubicBezTo>
                  <a:cubicBezTo>
                    <a:pt x="141625" y="922097"/>
                    <a:pt x="201661" y="1006763"/>
                    <a:pt x="295564" y="1099127"/>
                  </a:cubicBezTo>
                  <a:cubicBezTo>
                    <a:pt x="389467" y="1191491"/>
                    <a:pt x="534170" y="1248449"/>
                    <a:pt x="655782" y="1293091"/>
                  </a:cubicBezTo>
                  <a:cubicBezTo>
                    <a:pt x="777394" y="1337733"/>
                    <a:pt x="900546" y="1346970"/>
                    <a:pt x="1025237" y="1366982"/>
                  </a:cubicBezTo>
                  <a:cubicBezTo>
                    <a:pt x="1149928" y="1386994"/>
                    <a:pt x="1340813" y="1407006"/>
                    <a:pt x="1403928" y="1413163"/>
                  </a:cubicBezTo>
                  <a:cubicBezTo>
                    <a:pt x="1467043" y="1419320"/>
                    <a:pt x="1405467" y="1403927"/>
                    <a:pt x="1403928" y="1403927"/>
                  </a:cubicBezTo>
                  <a:cubicBezTo>
                    <a:pt x="1402389" y="1403927"/>
                    <a:pt x="1398540" y="1408545"/>
                    <a:pt x="1394691" y="1413163"/>
                  </a:cubicBezTo>
                </a:path>
              </a:pathLst>
            </a:custGeom>
            <a:ln w="38100">
              <a:solidFill>
                <a:srgbClr val="00206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42852"/>
            <a:ext cx="557213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Постройте график  функции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  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 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 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cs typeface="Times New Roman" pitchFamily="18" charset="0"/>
            </a:endParaRPr>
          </a:p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и определите, при каких        значениях</a:t>
            </a:r>
            <a:r>
              <a:rPr lang="en-US" sz="2400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cs typeface="Times New Roman" pitchFamily="18" charset="0"/>
              </a:rPr>
              <a:t>параметра с</a:t>
            </a:r>
            <a:r>
              <a:rPr lang="en-US" sz="2400" dirty="0" smtClean="0">
                <a:cs typeface="Arial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прямая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cs typeface="Times New Roman" pitchFamily="18" charset="0"/>
            </a:endParaRPr>
          </a:p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y=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с</a:t>
            </a:r>
            <a:r>
              <a:rPr lang="en-US" sz="2400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имеет с графиком ровно одну   общую точку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1028" name="AutoShape 4" descr="https://oge.sdamgia.ru/formula/svg/ed/edac15508f0e0648cb01dde0b42e9aeb.svg"/>
          <p:cNvSpPr>
            <a:spLocks noChangeAspect="1" noChangeArrowheads="1"/>
          </p:cNvSpPr>
          <p:nvPr/>
        </p:nvSpPr>
        <p:spPr bwMode="auto">
          <a:xfrm>
            <a:off x="20447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9" name="AutoShape 5" descr="https://oge.sdamgia.ru/formula/svg/8c/8ce4b16b22b58894aa86c421e8759df3.svg"/>
          <p:cNvSpPr>
            <a:spLocks noChangeAspect="1" noChangeArrowheads="1"/>
          </p:cNvSpPr>
          <p:nvPr/>
        </p:nvSpPr>
        <p:spPr bwMode="auto">
          <a:xfrm>
            <a:off x="440372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https://oge.sdamgia.ru/formula/svg/62/624990db4b5fbcc7ac4962dfff4592ee.svg"/>
          <p:cNvSpPr>
            <a:spLocks noChangeAspect="1" noChangeArrowheads="1"/>
          </p:cNvSpPr>
          <p:nvPr/>
        </p:nvSpPr>
        <p:spPr bwMode="auto">
          <a:xfrm>
            <a:off x="4989513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17" name="Объект 16"/>
          <p:cNvGraphicFramePr>
            <a:graphicFrameLocks noChangeAspect="1"/>
          </p:cNvGraphicFramePr>
          <p:nvPr/>
        </p:nvGraphicFramePr>
        <p:xfrm>
          <a:off x="4714876" y="0"/>
          <a:ext cx="1806575" cy="1281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3" name="Формула" r:id="rId4" imgW="965160" imgH="685800" progId="Equation.3">
                  <p:embed/>
                </p:oleObj>
              </mc:Choice>
              <mc:Fallback>
                <p:oleObj name="Формула" r:id="rId4" imgW="965160" imgH="6858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4876" y="0"/>
                        <a:ext cx="1806575" cy="12811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6" name="Прямая соединительная линия 25"/>
          <p:cNvCxnSpPr>
            <a:endCxn id="27" idx="4"/>
          </p:cNvCxnSpPr>
          <p:nvPr/>
        </p:nvCxnSpPr>
        <p:spPr>
          <a:xfrm rot="16200000" flipH="1">
            <a:off x="6355967" y="4062812"/>
            <a:ext cx="414334" cy="3965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flipV="1">
            <a:off x="4357686" y="4143380"/>
            <a:ext cx="3643338" cy="11112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4" name="Объект 43"/>
          <p:cNvGraphicFramePr>
            <a:graphicFrameLocks noChangeAspect="1"/>
          </p:cNvGraphicFramePr>
          <p:nvPr/>
        </p:nvGraphicFramePr>
        <p:xfrm>
          <a:off x="7643834" y="3805240"/>
          <a:ext cx="396156" cy="3914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4" name="Формула" r:id="rId6" imgW="126720" imgH="139680" progId="Equation.3">
                  <p:embed/>
                </p:oleObj>
              </mc:Choice>
              <mc:Fallback>
                <p:oleObj name="Формула" r:id="rId6" imgW="126720" imgH="13968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43834" y="3805240"/>
                        <a:ext cx="396156" cy="3914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Объект 44"/>
          <p:cNvGraphicFramePr>
            <a:graphicFrameLocks noChangeAspect="1"/>
          </p:cNvGraphicFramePr>
          <p:nvPr/>
        </p:nvGraphicFramePr>
        <p:xfrm>
          <a:off x="5786446" y="1928802"/>
          <a:ext cx="436562" cy="4620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5" name="Формула" r:id="rId8" imgW="139680" imgH="164880" progId="Equation.3">
                  <p:embed/>
                </p:oleObj>
              </mc:Choice>
              <mc:Fallback>
                <p:oleObj name="Формула" r:id="rId8" imgW="139680" imgH="1648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86446" y="1928802"/>
                        <a:ext cx="436562" cy="46203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11"/>
          <p:cNvGraphicFramePr>
            <a:graphicFrameLocks noChangeAspect="1"/>
          </p:cNvGraphicFramePr>
          <p:nvPr/>
        </p:nvGraphicFramePr>
        <p:xfrm>
          <a:off x="6169036" y="3798890"/>
          <a:ext cx="200025" cy="2524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6" name="Формула" r:id="rId10" imgW="126720" imgH="177480" progId="Equation.3">
                  <p:embed/>
                </p:oleObj>
              </mc:Choice>
              <mc:Fallback>
                <p:oleObj name="Формула" r:id="rId10" imgW="126720" imgH="17748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69036" y="3798890"/>
                        <a:ext cx="200025" cy="25240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11"/>
          <p:cNvGraphicFramePr>
            <a:graphicFrameLocks noChangeAspect="1"/>
          </p:cNvGraphicFramePr>
          <p:nvPr/>
        </p:nvGraphicFramePr>
        <p:xfrm>
          <a:off x="5881688" y="4156075"/>
          <a:ext cx="320675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7" name="Формула" r:id="rId12" imgW="203040" imgH="164880" progId="Equation.3">
                  <p:embed/>
                </p:oleObj>
              </mc:Choice>
              <mc:Fallback>
                <p:oleObj name="Формула" r:id="rId12" imgW="203040" imgH="16488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81688" y="4156075"/>
                        <a:ext cx="320675" cy="26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11"/>
          <p:cNvGraphicFramePr>
            <a:graphicFrameLocks noChangeAspect="1"/>
          </p:cNvGraphicFramePr>
          <p:nvPr/>
        </p:nvGraphicFramePr>
        <p:xfrm>
          <a:off x="6572264" y="3571876"/>
          <a:ext cx="139700" cy="233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8" name="Формула" r:id="rId14" imgW="88560" imgH="164880" progId="Equation.3">
                  <p:embed/>
                </p:oleObj>
              </mc:Choice>
              <mc:Fallback>
                <p:oleObj name="Формула" r:id="rId14" imgW="88560" imgH="16488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72264" y="3571876"/>
                        <a:ext cx="139700" cy="23387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9" name="Object 11"/>
          <p:cNvGraphicFramePr>
            <a:graphicFrameLocks noChangeAspect="1"/>
          </p:cNvGraphicFramePr>
          <p:nvPr/>
        </p:nvGraphicFramePr>
        <p:xfrm>
          <a:off x="6215074" y="3214686"/>
          <a:ext cx="139700" cy="233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9" name="Формула" r:id="rId16" imgW="88560" imgH="164880" progId="Equation.3">
                  <p:embed/>
                </p:oleObj>
              </mc:Choice>
              <mc:Fallback>
                <p:oleObj name="Формула" r:id="rId16" imgW="88560" imgH="16488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15074" y="3214686"/>
                        <a:ext cx="139700" cy="23387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" name="TextBox 53"/>
          <p:cNvSpPr txBox="1"/>
          <p:nvPr/>
        </p:nvSpPr>
        <p:spPr>
          <a:xfrm>
            <a:off x="214282" y="4000504"/>
            <a:ext cx="364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Ответ:  при -1</a:t>
            </a:r>
            <a:r>
              <a:rPr lang="en-US" sz="2400" dirty="0" smtClean="0"/>
              <a:t>&lt; c ≤ 0</a:t>
            </a:r>
            <a:r>
              <a:rPr lang="ru-RU" sz="2400" dirty="0" smtClean="0"/>
              <a:t> </a:t>
            </a:r>
            <a:endParaRPr lang="ru-RU" sz="2400" dirty="0"/>
          </a:p>
        </p:txBody>
      </p:sp>
      <p:sp>
        <p:nvSpPr>
          <p:cNvPr id="29" name="Полилиния 28"/>
          <p:cNvSpPr/>
          <p:nvPr/>
        </p:nvSpPr>
        <p:spPr>
          <a:xfrm>
            <a:off x="5454650" y="2343782"/>
            <a:ext cx="1473200" cy="1455208"/>
          </a:xfrm>
          <a:custGeom>
            <a:avLst/>
            <a:gdLst>
              <a:gd name="connsiteX0" fmla="*/ 0 w 1473200"/>
              <a:gd name="connsiteY0" fmla="*/ 0 h 1455208"/>
              <a:gd name="connsiteX1" fmla="*/ 374650 w 1473200"/>
              <a:gd name="connsiteY1" fmla="*/ 1098550 h 1455208"/>
              <a:gd name="connsiteX2" fmla="*/ 730250 w 1473200"/>
              <a:gd name="connsiteY2" fmla="*/ 1454150 h 1455208"/>
              <a:gd name="connsiteX3" fmla="*/ 1104900 w 1473200"/>
              <a:gd name="connsiteY3" fmla="*/ 1104900 h 1455208"/>
              <a:gd name="connsiteX4" fmla="*/ 1473200 w 1473200"/>
              <a:gd name="connsiteY4" fmla="*/ 6350 h 145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73200" h="1455208">
                <a:moveTo>
                  <a:pt x="0" y="0"/>
                </a:moveTo>
                <a:cubicBezTo>
                  <a:pt x="126471" y="428096"/>
                  <a:pt x="252942" y="856192"/>
                  <a:pt x="374650" y="1098550"/>
                </a:cubicBezTo>
                <a:cubicBezTo>
                  <a:pt x="496358" y="1340908"/>
                  <a:pt x="608542" y="1453092"/>
                  <a:pt x="730250" y="1454150"/>
                </a:cubicBezTo>
                <a:cubicBezTo>
                  <a:pt x="851958" y="1455208"/>
                  <a:pt x="981075" y="1346200"/>
                  <a:pt x="1104900" y="1104900"/>
                </a:cubicBezTo>
                <a:cubicBezTo>
                  <a:pt x="1228725" y="863600"/>
                  <a:pt x="1350962" y="434975"/>
                  <a:pt x="1473200" y="6350"/>
                </a:cubicBezTo>
              </a:path>
            </a:pathLst>
          </a:custGeom>
          <a:ln w="31750">
            <a:solidFill>
              <a:srgbClr val="00B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олилиния 30"/>
          <p:cNvSpPr/>
          <p:nvPr/>
        </p:nvSpPr>
        <p:spPr>
          <a:xfrm>
            <a:off x="5822950" y="3460750"/>
            <a:ext cx="736600" cy="363008"/>
          </a:xfrm>
          <a:custGeom>
            <a:avLst/>
            <a:gdLst>
              <a:gd name="connsiteX0" fmla="*/ 0 w 736600"/>
              <a:gd name="connsiteY0" fmla="*/ 0 h 363008"/>
              <a:gd name="connsiteX1" fmla="*/ 361950 w 736600"/>
              <a:gd name="connsiteY1" fmla="*/ 361950 h 363008"/>
              <a:gd name="connsiteX2" fmla="*/ 736600 w 736600"/>
              <a:gd name="connsiteY2" fmla="*/ 6350 h 363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36600" h="363008">
                <a:moveTo>
                  <a:pt x="0" y="0"/>
                </a:moveTo>
                <a:cubicBezTo>
                  <a:pt x="119591" y="180446"/>
                  <a:pt x="239183" y="360892"/>
                  <a:pt x="361950" y="361950"/>
                </a:cubicBezTo>
                <a:cubicBezTo>
                  <a:pt x="484717" y="363008"/>
                  <a:pt x="610658" y="184679"/>
                  <a:pt x="736600" y="6350"/>
                </a:cubicBezTo>
              </a:path>
            </a:pathLst>
          </a:cu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9" name="Группа 38"/>
          <p:cNvGrpSpPr/>
          <p:nvPr/>
        </p:nvGrpSpPr>
        <p:grpSpPr>
          <a:xfrm>
            <a:off x="4701654" y="3459707"/>
            <a:ext cx="2962796" cy="731293"/>
            <a:chOff x="4701654" y="3459707"/>
            <a:chExt cx="2962796" cy="731293"/>
          </a:xfrm>
        </p:grpSpPr>
        <p:sp>
          <p:nvSpPr>
            <p:cNvPr id="36" name="Полилиния 35"/>
            <p:cNvSpPr/>
            <p:nvPr/>
          </p:nvSpPr>
          <p:spPr>
            <a:xfrm>
              <a:off x="4701654" y="3459707"/>
              <a:ext cx="1119116" cy="307075"/>
            </a:xfrm>
            <a:custGeom>
              <a:avLst/>
              <a:gdLst>
                <a:gd name="connsiteX0" fmla="*/ 0 w 1119116"/>
                <a:gd name="connsiteY0" fmla="*/ 307075 h 307075"/>
                <a:gd name="connsiteX1" fmla="*/ 197892 w 1119116"/>
                <a:gd name="connsiteY1" fmla="*/ 293427 h 307075"/>
                <a:gd name="connsiteX2" fmla="*/ 388961 w 1119116"/>
                <a:gd name="connsiteY2" fmla="*/ 272956 h 307075"/>
                <a:gd name="connsiteX3" fmla="*/ 566382 w 1119116"/>
                <a:gd name="connsiteY3" fmla="*/ 252484 h 307075"/>
                <a:gd name="connsiteX4" fmla="*/ 750627 w 1119116"/>
                <a:gd name="connsiteY4" fmla="*/ 218365 h 307075"/>
                <a:gd name="connsiteX5" fmla="*/ 907576 w 1119116"/>
                <a:gd name="connsiteY5" fmla="*/ 156950 h 307075"/>
                <a:gd name="connsiteX6" fmla="*/ 1119116 w 1119116"/>
                <a:gd name="connsiteY6" fmla="*/ 0 h 307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19116" h="307075">
                  <a:moveTo>
                    <a:pt x="0" y="307075"/>
                  </a:moveTo>
                  <a:lnTo>
                    <a:pt x="197892" y="293427"/>
                  </a:lnTo>
                  <a:cubicBezTo>
                    <a:pt x="262719" y="287741"/>
                    <a:pt x="388961" y="272956"/>
                    <a:pt x="388961" y="272956"/>
                  </a:cubicBezTo>
                  <a:cubicBezTo>
                    <a:pt x="450376" y="266132"/>
                    <a:pt x="506104" y="261582"/>
                    <a:pt x="566382" y="252484"/>
                  </a:cubicBezTo>
                  <a:cubicBezTo>
                    <a:pt x="626660" y="243386"/>
                    <a:pt x="693761" y="234287"/>
                    <a:pt x="750627" y="218365"/>
                  </a:cubicBezTo>
                  <a:cubicBezTo>
                    <a:pt x="807493" y="202443"/>
                    <a:pt x="846161" y="193344"/>
                    <a:pt x="907576" y="156950"/>
                  </a:cubicBezTo>
                  <a:cubicBezTo>
                    <a:pt x="968991" y="120556"/>
                    <a:pt x="1044053" y="60278"/>
                    <a:pt x="1119116" y="0"/>
                  </a:cubicBez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Полилиния 37"/>
            <p:cNvSpPr/>
            <p:nvPr/>
          </p:nvSpPr>
          <p:spPr>
            <a:xfrm>
              <a:off x="6553200" y="3905250"/>
              <a:ext cx="1111250" cy="285750"/>
            </a:xfrm>
            <a:custGeom>
              <a:avLst/>
              <a:gdLst>
                <a:gd name="connsiteX0" fmla="*/ 0 w 1111250"/>
                <a:gd name="connsiteY0" fmla="*/ 285750 h 285750"/>
                <a:gd name="connsiteX1" fmla="*/ 158750 w 1111250"/>
                <a:gd name="connsiteY1" fmla="*/ 171450 h 285750"/>
                <a:gd name="connsiteX2" fmla="*/ 374650 w 1111250"/>
                <a:gd name="connsiteY2" fmla="*/ 95250 h 285750"/>
                <a:gd name="connsiteX3" fmla="*/ 558800 w 1111250"/>
                <a:gd name="connsiteY3" fmla="*/ 57150 h 285750"/>
                <a:gd name="connsiteX4" fmla="*/ 704850 w 1111250"/>
                <a:gd name="connsiteY4" fmla="*/ 38100 h 285750"/>
                <a:gd name="connsiteX5" fmla="*/ 920750 w 1111250"/>
                <a:gd name="connsiteY5" fmla="*/ 19050 h 285750"/>
                <a:gd name="connsiteX6" fmla="*/ 1111250 w 1111250"/>
                <a:gd name="connsiteY6" fmla="*/ 0 h 285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11250" h="285750">
                  <a:moveTo>
                    <a:pt x="0" y="285750"/>
                  </a:moveTo>
                  <a:cubicBezTo>
                    <a:pt x="48154" y="244475"/>
                    <a:pt x="96308" y="203200"/>
                    <a:pt x="158750" y="171450"/>
                  </a:cubicBezTo>
                  <a:cubicBezTo>
                    <a:pt x="221192" y="139700"/>
                    <a:pt x="307975" y="114300"/>
                    <a:pt x="374650" y="95250"/>
                  </a:cubicBezTo>
                  <a:cubicBezTo>
                    <a:pt x="441325" y="76200"/>
                    <a:pt x="503767" y="66675"/>
                    <a:pt x="558800" y="57150"/>
                  </a:cubicBezTo>
                  <a:cubicBezTo>
                    <a:pt x="613833" y="47625"/>
                    <a:pt x="644525" y="44450"/>
                    <a:pt x="704850" y="38100"/>
                  </a:cubicBezTo>
                  <a:cubicBezTo>
                    <a:pt x="765175" y="31750"/>
                    <a:pt x="920750" y="19050"/>
                    <a:pt x="920750" y="19050"/>
                  </a:cubicBezTo>
                  <a:lnTo>
                    <a:pt x="1111250" y="0"/>
                  </a:lnTo>
                </a:path>
              </a:pathLst>
            </a:cu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7" name="Овал 26"/>
          <p:cNvSpPr/>
          <p:nvPr/>
        </p:nvSpPr>
        <p:spPr>
          <a:xfrm>
            <a:off x="6500826" y="4143380"/>
            <a:ext cx="128582" cy="128582"/>
          </a:xfrm>
          <a:prstGeom prst="ellipse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2" name="Object 11"/>
          <p:cNvGraphicFramePr>
            <a:graphicFrameLocks noChangeAspect="1"/>
          </p:cNvGraphicFramePr>
          <p:nvPr/>
        </p:nvGraphicFramePr>
        <p:xfrm>
          <a:off x="5537208" y="3575052"/>
          <a:ext cx="320675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0" name="Формула" r:id="rId18" imgW="203040" imgH="164880" progId="Equation.3">
                  <p:embed/>
                </p:oleObj>
              </mc:Choice>
              <mc:Fallback>
                <p:oleObj name="Формула" r:id="rId18" imgW="203040" imgH="16488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37208" y="3575052"/>
                        <a:ext cx="320675" cy="26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4" name="Прямая соединительная линия 63"/>
          <p:cNvCxnSpPr/>
          <p:nvPr/>
        </p:nvCxnSpPr>
        <p:spPr>
          <a:xfrm flipV="1">
            <a:off x="4357686" y="4071942"/>
            <a:ext cx="3643338" cy="11112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 flipV="1">
            <a:off x="4374800" y="3954784"/>
            <a:ext cx="3643338" cy="11112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>
            <a:off x="5838834" y="3831910"/>
            <a:ext cx="714380" cy="158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/>
          <p:nvPr/>
        </p:nvCxnSpPr>
        <p:spPr>
          <a:xfrm flipV="1">
            <a:off x="4357686" y="3818576"/>
            <a:ext cx="3643338" cy="11112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Овал 32"/>
          <p:cNvSpPr/>
          <p:nvPr/>
        </p:nvSpPr>
        <p:spPr>
          <a:xfrm>
            <a:off x="6643702" y="142852"/>
            <a:ext cx="1143008" cy="62864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3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42844" y="2357430"/>
            <a:ext cx="346761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Область определения </a:t>
            </a:r>
          </a:p>
          <a:p>
            <a:r>
              <a:rPr lang="ru-RU" sz="2400" dirty="0" smtClean="0"/>
              <a:t>функции:</a:t>
            </a:r>
            <a:endParaRPr lang="ru-RU" sz="2400" dirty="0"/>
          </a:p>
        </p:txBody>
      </p:sp>
      <p:graphicFrame>
        <p:nvGraphicFramePr>
          <p:cNvPr id="35" name="Объект 34"/>
          <p:cNvGraphicFramePr>
            <a:graphicFrameLocks noChangeAspect="1"/>
          </p:cNvGraphicFramePr>
          <p:nvPr/>
        </p:nvGraphicFramePr>
        <p:xfrm>
          <a:off x="1662724" y="2786058"/>
          <a:ext cx="1802888" cy="4569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1" name="Формула" r:id="rId20" imgW="799920" imgH="203040" progId="Equation.3">
                  <p:embed/>
                </p:oleObj>
              </mc:Choice>
              <mc:Fallback>
                <p:oleObj name="Формула" r:id="rId20" imgW="799920" imgH="203040" progId="Equation.3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62724" y="2786058"/>
                        <a:ext cx="1802888" cy="45693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29" grpId="0" animBg="1"/>
      <p:bldP spid="29" grpId="1" animBg="1"/>
      <p:bldP spid="31" grpId="0" animBg="1"/>
      <p:bldP spid="27" grpId="0" animBg="1"/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072066" y="1071546"/>
          <a:ext cx="3672000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cxnSp>
        <p:nvCxnSpPr>
          <p:cNvPr id="5" name="Прямая со стрелкой 4"/>
          <p:cNvCxnSpPr/>
          <p:nvPr/>
        </p:nvCxnSpPr>
        <p:spPr>
          <a:xfrm>
            <a:off x="5072066" y="2903638"/>
            <a:ext cx="3571900" cy="158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rot="5400000" flipH="1" flipV="1">
            <a:off x="5306039" y="2750339"/>
            <a:ext cx="3214710" cy="158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42852"/>
            <a:ext cx="557213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Постройте график  функции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  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 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 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cs typeface="Times New Roman" pitchFamily="18" charset="0"/>
            </a:endParaRPr>
          </a:p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и определите, при каких        значениях а</a:t>
            </a:r>
            <a:r>
              <a:rPr lang="en-US" sz="2400" dirty="0" smtClean="0">
                <a:cs typeface="Arial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прямая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y=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а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не имеет</a:t>
            </a:r>
          </a:p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с графиком данной функции  общих точек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1028" name="AutoShape 4" descr="https://oge.sdamgia.ru/formula/svg/ed/edac15508f0e0648cb01dde0b42e9aeb.svg"/>
          <p:cNvSpPr>
            <a:spLocks noChangeAspect="1" noChangeArrowheads="1"/>
          </p:cNvSpPr>
          <p:nvPr/>
        </p:nvSpPr>
        <p:spPr bwMode="auto">
          <a:xfrm>
            <a:off x="20447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9" name="AutoShape 5" descr="https://oge.sdamgia.ru/formula/svg/8c/8ce4b16b22b58894aa86c421e8759df3.svg"/>
          <p:cNvSpPr>
            <a:spLocks noChangeAspect="1" noChangeArrowheads="1"/>
          </p:cNvSpPr>
          <p:nvPr/>
        </p:nvSpPr>
        <p:spPr bwMode="auto">
          <a:xfrm>
            <a:off x="440372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https://oge.sdamgia.ru/formula/svg/62/624990db4b5fbcc7ac4962dfff4592ee.svg"/>
          <p:cNvSpPr>
            <a:spLocks noChangeAspect="1" noChangeArrowheads="1"/>
          </p:cNvSpPr>
          <p:nvPr/>
        </p:nvSpPr>
        <p:spPr bwMode="auto">
          <a:xfrm>
            <a:off x="4989513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17" name="Объект 16"/>
          <p:cNvGraphicFramePr>
            <a:graphicFrameLocks noChangeAspect="1"/>
          </p:cNvGraphicFramePr>
          <p:nvPr/>
        </p:nvGraphicFramePr>
        <p:xfrm>
          <a:off x="4432314" y="-41275"/>
          <a:ext cx="2301875" cy="82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4" name="Формула" r:id="rId3" imgW="1231560" imgH="444240" progId="Equation.3">
                  <p:embed/>
                </p:oleObj>
              </mc:Choice>
              <mc:Fallback>
                <p:oleObj name="Формула" r:id="rId3" imgW="1231560" imgH="44424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32314" y="-41275"/>
                        <a:ext cx="2301875" cy="828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6" name="Прямая соединительная линия 25"/>
          <p:cNvCxnSpPr/>
          <p:nvPr/>
        </p:nvCxnSpPr>
        <p:spPr>
          <a:xfrm rot="5400000">
            <a:off x="7838125" y="2720970"/>
            <a:ext cx="357190" cy="1588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rot="5400000" flipH="1" flipV="1">
            <a:off x="6322231" y="1964521"/>
            <a:ext cx="2286016" cy="2214578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4" name="Объект 43"/>
          <p:cNvGraphicFramePr>
            <a:graphicFrameLocks noChangeAspect="1"/>
          </p:cNvGraphicFramePr>
          <p:nvPr/>
        </p:nvGraphicFramePr>
        <p:xfrm>
          <a:off x="8423158" y="2951096"/>
          <a:ext cx="396156" cy="3914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5" name="Формула" r:id="rId5" imgW="126720" imgH="139680" progId="Equation.3">
                  <p:embed/>
                </p:oleObj>
              </mc:Choice>
              <mc:Fallback>
                <p:oleObj name="Формула" r:id="rId5" imgW="126720" imgH="13968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23158" y="2951096"/>
                        <a:ext cx="396156" cy="3914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Объект 44"/>
          <p:cNvGraphicFramePr>
            <a:graphicFrameLocks noChangeAspect="1"/>
          </p:cNvGraphicFramePr>
          <p:nvPr/>
        </p:nvGraphicFramePr>
        <p:xfrm>
          <a:off x="6481763" y="1058033"/>
          <a:ext cx="436562" cy="4620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6" name="Формула" r:id="rId7" imgW="139680" imgH="164880" progId="Equation.3">
                  <p:embed/>
                </p:oleObj>
              </mc:Choice>
              <mc:Fallback>
                <p:oleObj name="Формула" r:id="rId7" imgW="139680" imgH="1648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81763" y="1058033"/>
                        <a:ext cx="436562" cy="46203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5" name="Object 11"/>
          <p:cNvGraphicFramePr>
            <a:graphicFrameLocks noChangeAspect="1"/>
          </p:cNvGraphicFramePr>
          <p:nvPr/>
        </p:nvGraphicFramePr>
        <p:xfrm>
          <a:off x="7624428" y="2886170"/>
          <a:ext cx="200025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7" name="Формула" r:id="rId9" imgW="126720" imgH="164880" progId="Equation.3">
                  <p:embed/>
                </p:oleObj>
              </mc:Choice>
              <mc:Fallback>
                <p:oleObj name="Формула" r:id="rId9" imgW="126720" imgH="16488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4428" y="2886170"/>
                        <a:ext cx="200025" cy="26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11"/>
          <p:cNvGraphicFramePr>
            <a:graphicFrameLocks noChangeAspect="1"/>
          </p:cNvGraphicFramePr>
          <p:nvPr/>
        </p:nvGraphicFramePr>
        <p:xfrm>
          <a:off x="6956425" y="2890840"/>
          <a:ext cx="200025" cy="2524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8" name="Формула" r:id="rId11" imgW="126720" imgH="177480" progId="Equation.3">
                  <p:embed/>
                </p:oleObj>
              </mc:Choice>
              <mc:Fallback>
                <p:oleObj name="Формула" r:id="rId11" imgW="126720" imgH="17748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56425" y="2890840"/>
                        <a:ext cx="200025" cy="25240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11"/>
          <p:cNvGraphicFramePr>
            <a:graphicFrameLocks noChangeAspect="1"/>
          </p:cNvGraphicFramePr>
          <p:nvPr/>
        </p:nvGraphicFramePr>
        <p:xfrm>
          <a:off x="6921500" y="3509963"/>
          <a:ext cx="360363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9" name="Формула" r:id="rId13" imgW="228600" imgH="164880" progId="Equation.3">
                  <p:embed/>
                </p:oleObj>
              </mc:Choice>
              <mc:Fallback>
                <p:oleObj name="Формула" r:id="rId13" imgW="228600" imgH="16488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21500" y="3509963"/>
                        <a:ext cx="360363" cy="26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11"/>
          <p:cNvGraphicFramePr>
            <a:graphicFrameLocks noChangeAspect="1"/>
          </p:cNvGraphicFramePr>
          <p:nvPr/>
        </p:nvGraphicFramePr>
        <p:xfrm>
          <a:off x="7245350" y="2665953"/>
          <a:ext cx="139700" cy="233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0" name="Формула" r:id="rId15" imgW="88560" imgH="164880" progId="Equation.3">
                  <p:embed/>
                </p:oleObj>
              </mc:Choice>
              <mc:Fallback>
                <p:oleObj name="Формула" r:id="rId15" imgW="88560" imgH="16488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45350" y="2665953"/>
                        <a:ext cx="139700" cy="23387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9" name="Object 11"/>
          <p:cNvGraphicFramePr>
            <a:graphicFrameLocks noChangeAspect="1"/>
          </p:cNvGraphicFramePr>
          <p:nvPr/>
        </p:nvGraphicFramePr>
        <p:xfrm>
          <a:off x="6894529" y="2299232"/>
          <a:ext cx="139700" cy="233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1" name="Формула" r:id="rId17" imgW="88560" imgH="164880" progId="Equation.3">
                  <p:embed/>
                </p:oleObj>
              </mc:Choice>
              <mc:Fallback>
                <p:oleObj name="Формула" r:id="rId17" imgW="88560" imgH="16488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94529" y="2299232"/>
                        <a:ext cx="139700" cy="23387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142844" y="2071678"/>
            <a:ext cx="50113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arenR"/>
            </a:pPr>
            <a:r>
              <a:rPr lang="ru-RU" sz="2400" dirty="0" smtClean="0"/>
              <a:t>Найдем область определения</a:t>
            </a:r>
          </a:p>
          <a:p>
            <a:pPr marL="457200" indent="-457200"/>
            <a:r>
              <a:rPr lang="ru-RU" sz="2400" dirty="0" smtClean="0"/>
              <a:t>функции:</a:t>
            </a:r>
            <a:endParaRPr lang="ru-RU" sz="2400" dirty="0"/>
          </a:p>
        </p:txBody>
      </p:sp>
      <p:graphicFrame>
        <p:nvGraphicFramePr>
          <p:cNvPr id="29" name="Объект 28"/>
          <p:cNvGraphicFramePr>
            <a:graphicFrameLocks noChangeAspect="1"/>
          </p:cNvGraphicFramePr>
          <p:nvPr/>
        </p:nvGraphicFramePr>
        <p:xfrm>
          <a:off x="2000232" y="2500306"/>
          <a:ext cx="2105541" cy="10001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2" name="Формула" r:id="rId19" imgW="1015920" imgH="482400" progId="Equation.3">
                  <p:embed/>
                </p:oleObj>
              </mc:Choice>
              <mc:Fallback>
                <p:oleObj name="Формула" r:id="rId19" imgW="1015920" imgH="48240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32" y="2500306"/>
                        <a:ext cx="2105541" cy="10001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Объект 30"/>
          <p:cNvGraphicFramePr>
            <a:graphicFrameLocks noChangeAspect="1"/>
          </p:cNvGraphicFramePr>
          <p:nvPr/>
        </p:nvGraphicFramePr>
        <p:xfrm>
          <a:off x="1785918" y="3500438"/>
          <a:ext cx="2552700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3" name="Формула" r:id="rId21" imgW="1231560" imgH="215640" progId="Equation.3">
                  <p:embed/>
                </p:oleObj>
              </mc:Choice>
              <mc:Fallback>
                <p:oleObj name="Формула" r:id="rId21" imgW="1231560" imgH="215640" progId="Equation.3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5918" y="3500438"/>
                        <a:ext cx="2552700" cy="479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72" name="Object 11"/>
          <p:cNvGraphicFramePr>
            <a:graphicFrameLocks noChangeAspect="1"/>
          </p:cNvGraphicFramePr>
          <p:nvPr/>
        </p:nvGraphicFramePr>
        <p:xfrm>
          <a:off x="7993695" y="2885546"/>
          <a:ext cx="179388" cy="280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4" name="Формула" r:id="rId23" imgW="114120" imgH="177480" progId="Equation.3">
                  <p:embed/>
                </p:oleObj>
              </mc:Choice>
              <mc:Fallback>
                <p:oleObj name="Формула" r:id="rId23" imgW="114120" imgH="177480" progId="Equation.3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93695" y="2885546"/>
                        <a:ext cx="179388" cy="2809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40" name="Прямая соединительная линия 39"/>
          <p:cNvCxnSpPr/>
          <p:nvPr/>
        </p:nvCxnSpPr>
        <p:spPr>
          <a:xfrm rot="5400000" flipH="1" flipV="1">
            <a:off x="7632822" y="2543609"/>
            <a:ext cx="357190" cy="345970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Овал 55"/>
          <p:cNvSpPr/>
          <p:nvPr/>
        </p:nvSpPr>
        <p:spPr>
          <a:xfrm>
            <a:off x="7605735" y="2871784"/>
            <a:ext cx="57144" cy="57144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>
            <a:off x="5409574" y="2643182"/>
            <a:ext cx="2928958" cy="1588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5357818" y="2786058"/>
            <a:ext cx="2928958" cy="1588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5357818" y="2848870"/>
            <a:ext cx="2928958" cy="1588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5429256" y="2537240"/>
            <a:ext cx="2928958" cy="1588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Овал 26"/>
          <p:cNvSpPr/>
          <p:nvPr/>
        </p:nvSpPr>
        <p:spPr>
          <a:xfrm>
            <a:off x="7939111" y="2466975"/>
            <a:ext cx="128582" cy="128582"/>
          </a:xfrm>
          <a:prstGeom prst="ellipse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8" name="Группа 37"/>
          <p:cNvGrpSpPr/>
          <p:nvPr/>
        </p:nvGrpSpPr>
        <p:grpSpPr>
          <a:xfrm>
            <a:off x="5643570" y="6072206"/>
            <a:ext cx="2143140" cy="487440"/>
            <a:chOff x="285720" y="6000768"/>
            <a:chExt cx="2143140" cy="487440"/>
          </a:xfrm>
        </p:grpSpPr>
        <p:sp>
          <p:nvSpPr>
            <p:cNvPr id="54" name="TextBox 53"/>
            <p:cNvSpPr txBox="1"/>
            <p:nvPr/>
          </p:nvSpPr>
          <p:spPr>
            <a:xfrm>
              <a:off x="285720" y="6000768"/>
              <a:ext cx="146546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dirty="0" smtClean="0"/>
                <a:t>Ответ:    </a:t>
              </a:r>
              <a:endParaRPr lang="ru-RU" sz="2400" dirty="0"/>
            </a:p>
          </p:txBody>
        </p:sp>
        <p:graphicFrame>
          <p:nvGraphicFramePr>
            <p:cNvPr id="37" name="Объект 36"/>
            <p:cNvGraphicFramePr>
              <a:graphicFrameLocks noChangeAspect="1"/>
            </p:cNvGraphicFramePr>
            <p:nvPr/>
          </p:nvGraphicFramePr>
          <p:xfrm>
            <a:off x="1357290" y="6043898"/>
            <a:ext cx="1071570" cy="44431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485" name="Формула" r:id="rId25" imgW="520560" imgH="215640" progId="Equation.3">
                    <p:embed/>
                  </p:oleObj>
                </mc:Choice>
                <mc:Fallback>
                  <p:oleObj name="Формула" r:id="rId25" imgW="520560" imgH="215640" progId="Equation.3">
                    <p:embed/>
                    <p:pic>
                      <p:nvPicPr>
                        <p:cNvPr id="0" name="Picture 1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57290" y="6043898"/>
                          <a:ext cx="1071570" cy="44431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9471" name="Object 7"/>
          <p:cNvGraphicFramePr>
            <a:graphicFrameLocks noChangeAspect="1"/>
          </p:cNvGraphicFramePr>
          <p:nvPr/>
        </p:nvGraphicFramePr>
        <p:xfrm>
          <a:off x="285720" y="4857760"/>
          <a:ext cx="4406900" cy="17526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6" name="Формула" r:id="rId27" imgW="2158920" imgH="863280" progId="Equation.3">
                  <p:embed/>
                </p:oleObj>
              </mc:Choice>
              <mc:Fallback>
                <p:oleObj name="Формула" r:id="rId27" imgW="2158920" imgH="86328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20" y="4857760"/>
                        <a:ext cx="4406900" cy="175260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" name="TextBox 38"/>
          <p:cNvSpPr txBox="1"/>
          <p:nvPr/>
        </p:nvSpPr>
        <p:spPr>
          <a:xfrm>
            <a:off x="357158" y="4000505"/>
            <a:ext cx="40463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ru-RU" sz="2400" dirty="0" smtClean="0"/>
              <a:t>2) Упростим правую часть</a:t>
            </a:r>
          </a:p>
          <a:p>
            <a:pPr marL="457200" indent="-457200"/>
            <a:r>
              <a:rPr lang="ru-RU" sz="2400" dirty="0" smtClean="0"/>
              <a:t>     формулы :</a:t>
            </a:r>
            <a:endParaRPr lang="ru-RU" sz="2400" dirty="0"/>
          </a:p>
        </p:txBody>
      </p:sp>
      <p:sp>
        <p:nvSpPr>
          <p:cNvPr id="41" name="Овал 40"/>
          <p:cNvSpPr/>
          <p:nvPr/>
        </p:nvSpPr>
        <p:spPr>
          <a:xfrm>
            <a:off x="6643702" y="142852"/>
            <a:ext cx="1143008" cy="62864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4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500"/>
                            </p:stCondLst>
                            <p:childTnLst>
                              <p:par>
                                <p:cTn id="7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56" grpId="0" animBg="1"/>
      <p:bldP spid="27" grpId="0" animBg="1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072066" y="71414"/>
          <a:ext cx="3672000" cy="6583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cxnSp>
        <p:nvCxnSpPr>
          <p:cNvPr id="5" name="Прямая со стрелкой 4"/>
          <p:cNvCxnSpPr/>
          <p:nvPr/>
        </p:nvCxnSpPr>
        <p:spPr>
          <a:xfrm>
            <a:off x="5143504" y="3724277"/>
            <a:ext cx="3571900" cy="158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rot="5400000" flipH="1" flipV="1">
            <a:off x="3624710" y="3286136"/>
            <a:ext cx="6572272" cy="158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9050" y="142852"/>
            <a:ext cx="5572132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Постройте график  функции</a:t>
            </a:r>
          </a:p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dirty="0" smtClean="0">
              <a:solidFill>
                <a:srgbClr val="000000"/>
              </a:solidFill>
              <a:cs typeface="Times New Roman" pitchFamily="18" charset="0"/>
            </a:endParaRPr>
          </a:p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  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 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 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cs typeface="Times New Roman" pitchFamily="18" charset="0"/>
            </a:endParaRPr>
          </a:p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и определите, при каких          значениях 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k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построенный график будет иметь одну общую точку с прямой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у =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kx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.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endParaRPr lang="ru-RU" sz="2400" dirty="0" smtClean="0">
              <a:cs typeface="Arial" pitchFamily="34" charset="0"/>
            </a:endParaRPr>
          </a:p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1028" name="AutoShape 4" descr="https://oge.sdamgia.ru/formula/svg/ed/edac15508f0e0648cb01dde0b42e9aeb.svg"/>
          <p:cNvSpPr>
            <a:spLocks noChangeAspect="1" noChangeArrowheads="1"/>
          </p:cNvSpPr>
          <p:nvPr/>
        </p:nvSpPr>
        <p:spPr bwMode="auto">
          <a:xfrm>
            <a:off x="20447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9" name="AutoShape 5" descr="https://oge.sdamgia.ru/formula/svg/8c/8ce4b16b22b58894aa86c421e8759df3.svg"/>
          <p:cNvSpPr>
            <a:spLocks noChangeAspect="1" noChangeArrowheads="1"/>
          </p:cNvSpPr>
          <p:nvPr/>
        </p:nvSpPr>
        <p:spPr bwMode="auto">
          <a:xfrm>
            <a:off x="440372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https://oge.sdamgia.ru/formula/svg/62/624990db4b5fbcc7ac4962dfff4592ee.svg"/>
          <p:cNvSpPr>
            <a:spLocks noChangeAspect="1" noChangeArrowheads="1"/>
          </p:cNvSpPr>
          <p:nvPr/>
        </p:nvSpPr>
        <p:spPr bwMode="auto">
          <a:xfrm>
            <a:off x="4989513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17" name="Объект 16"/>
          <p:cNvGraphicFramePr>
            <a:graphicFrameLocks noChangeAspect="1"/>
          </p:cNvGraphicFramePr>
          <p:nvPr/>
        </p:nvGraphicFramePr>
        <p:xfrm>
          <a:off x="765175" y="593725"/>
          <a:ext cx="3490913" cy="782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8" name="Формула" r:id="rId4" imgW="1866600" imgH="419040" progId="Equation.3">
                  <p:embed/>
                </p:oleObj>
              </mc:Choice>
              <mc:Fallback>
                <p:oleObj name="Формула" r:id="rId4" imgW="1866600" imgH="41904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5175" y="593725"/>
                        <a:ext cx="3490913" cy="7826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Объект 17"/>
          <p:cNvGraphicFramePr>
            <a:graphicFrameLocks noChangeAspect="1"/>
          </p:cNvGraphicFramePr>
          <p:nvPr/>
        </p:nvGraphicFramePr>
        <p:xfrm>
          <a:off x="1766888" y="4786313"/>
          <a:ext cx="1346200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9" name="Формула" r:id="rId6" imgW="609480" imgH="228600" progId="Equation.3">
                  <p:embed/>
                </p:oleObj>
              </mc:Choice>
              <mc:Fallback>
                <p:oleObj name="Формула" r:id="rId6" imgW="609480" imgH="2286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6888" y="4786313"/>
                        <a:ext cx="1346200" cy="4873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6" name="Прямая соединительная линия 25"/>
          <p:cNvCxnSpPr/>
          <p:nvPr/>
        </p:nvCxnSpPr>
        <p:spPr>
          <a:xfrm rot="5400000">
            <a:off x="5672930" y="3213892"/>
            <a:ext cx="1000132" cy="1588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rot="5400000" flipH="1" flipV="1">
            <a:off x="5286380" y="2214554"/>
            <a:ext cx="3643338" cy="250033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4" name="Объект 43"/>
          <p:cNvGraphicFramePr>
            <a:graphicFrameLocks noChangeAspect="1"/>
          </p:cNvGraphicFramePr>
          <p:nvPr/>
        </p:nvGraphicFramePr>
        <p:xfrm>
          <a:off x="8423158" y="3351146"/>
          <a:ext cx="396156" cy="3914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0" name="Формула" r:id="rId8" imgW="126720" imgH="139680" progId="Equation.3">
                  <p:embed/>
                </p:oleObj>
              </mc:Choice>
              <mc:Fallback>
                <p:oleObj name="Формула" r:id="rId8" imgW="126720" imgH="1396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23158" y="3351146"/>
                        <a:ext cx="396156" cy="3914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Объект 44"/>
          <p:cNvGraphicFramePr>
            <a:graphicFrameLocks noChangeAspect="1"/>
          </p:cNvGraphicFramePr>
          <p:nvPr/>
        </p:nvGraphicFramePr>
        <p:xfrm>
          <a:off x="6554805" y="47625"/>
          <a:ext cx="436562" cy="4620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1" name="Формула" r:id="rId10" imgW="139680" imgH="164880" progId="Equation.3">
                  <p:embed/>
                </p:oleObj>
              </mc:Choice>
              <mc:Fallback>
                <p:oleObj name="Формула" r:id="rId10" imgW="139680" imgH="16488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4805" y="47625"/>
                        <a:ext cx="436562" cy="46203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5" name="Object 11"/>
          <p:cNvGraphicFramePr>
            <a:graphicFrameLocks noChangeAspect="1"/>
          </p:cNvGraphicFramePr>
          <p:nvPr/>
        </p:nvGraphicFramePr>
        <p:xfrm>
          <a:off x="5857884" y="5195268"/>
          <a:ext cx="820738" cy="32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2" name="Формула" r:id="rId12" imgW="520560" imgH="203040" progId="Equation.3">
                  <p:embed/>
                </p:oleObj>
              </mc:Choice>
              <mc:Fallback>
                <p:oleObj name="Формула" r:id="rId12" imgW="520560" imgH="20304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57884" y="5195268"/>
                        <a:ext cx="820738" cy="320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11"/>
          <p:cNvGraphicFramePr>
            <a:graphicFrameLocks noChangeAspect="1"/>
          </p:cNvGraphicFramePr>
          <p:nvPr/>
        </p:nvGraphicFramePr>
        <p:xfrm>
          <a:off x="6748478" y="3714752"/>
          <a:ext cx="200025" cy="2524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3" name="Формула" r:id="rId14" imgW="126720" imgH="177480" progId="Equation.3">
                  <p:embed/>
                </p:oleObj>
              </mc:Choice>
              <mc:Fallback>
                <p:oleObj name="Формула" r:id="rId14" imgW="126720" imgH="17748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48478" y="3714752"/>
                        <a:ext cx="200025" cy="25240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11"/>
          <p:cNvGraphicFramePr>
            <a:graphicFrameLocks noChangeAspect="1"/>
          </p:cNvGraphicFramePr>
          <p:nvPr/>
        </p:nvGraphicFramePr>
        <p:xfrm>
          <a:off x="6572264" y="4091624"/>
          <a:ext cx="320675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4" name="Формула" r:id="rId16" imgW="203040" imgH="164880" progId="Equation.3">
                  <p:embed/>
                </p:oleObj>
              </mc:Choice>
              <mc:Fallback>
                <p:oleObj name="Формула" r:id="rId16" imgW="203040" imgH="16488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72264" y="4091624"/>
                        <a:ext cx="320675" cy="26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11"/>
          <p:cNvGraphicFramePr>
            <a:graphicFrameLocks noChangeAspect="1"/>
          </p:cNvGraphicFramePr>
          <p:nvPr/>
        </p:nvGraphicFramePr>
        <p:xfrm>
          <a:off x="7273925" y="3723771"/>
          <a:ext cx="139700" cy="233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5" name="Формула" r:id="rId18" imgW="88560" imgH="164880" progId="Equation.3">
                  <p:embed/>
                </p:oleObj>
              </mc:Choice>
              <mc:Fallback>
                <p:oleObj name="Формула" r:id="rId18" imgW="88560" imgH="16488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73925" y="3723771"/>
                        <a:ext cx="139700" cy="23387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9" name="Object 11"/>
          <p:cNvGraphicFramePr>
            <a:graphicFrameLocks noChangeAspect="1"/>
          </p:cNvGraphicFramePr>
          <p:nvPr/>
        </p:nvGraphicFramePr>
        <p:xfrm>
          <a:off x="6913579" y="3161792"/>
          <a:ext cx="139700" cy="233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6" name="Формула" r:id="rId20" imgW="88560" imgH="164880" progId="Equation.3">
                  <p:embed/>
                </p:oleObj>
              </mc:Choice>
              <mc:Fallback>
                <p:oleObj name="Формула" r:id="rId20" imgW="88560" imgH="16488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13579" y="3161792"/>
                        <a:ext cx="139700" cy="23387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" name="TextBox 53"/>
          <p:cNvSpPr txBox="1"/>
          <p:nvPr/>
        </p:nvSpPr>
        <p:spPr>
          <a:xfrm>
            <a:off x="785786" y="5643578"/>
            <a:ext cx="27638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Ответ:  </a:t>
            </a:r>
            <a:r>
              <a:rPr lang="en-US" sz="2400" dirty="0" smtClean="0"/>
              <a:t> </a:t>
            </a:r>
            <a:r>
              <a:rPr lang="ru-RU" sz="2400" dirty="0" smtClean="0"/>
              <a:t>-</a:t>
            </a:r>
            <a:r>
              <a:rPr lang="en-US" sz="2400" dirty="0" smtClean="0"/>
              <a:t> 1,5</a:t>
            </a:r>
            <a:r>
              <a:rPr lang="ru-RU" sz="2400" dirty="0" smtClean="0"/>
              <a:t>; </a:t>
            </a:r>
            <a:r>
              <a:rPr lang="en-US" sz="2400" dirty="0" smtClean="0"/>
              <a:t>1,5</a:t>
            </a:r>
            <a:r>
              <a:rPr lang="ru-RU" sz="2400" dirty="0" smtClean="0"/>
              <a:t>  </a:t>
            </a:r>
            <a:endParaRPr lang="ru-RU" sz="2400" dirty="0"/>
          </a:p>
        </p:txBody>
      </p:sp>
      <p:sp>
        <p:nvSpPr>
          <p:cNvPr id="28" name="TextBox 27"/>
          <p:cNvSpPr txBox="1"/>
          <p:nvPr/>
        </p:nvSpPr>
        <p:spPr>
          <a:xfrm>
            <a:off x="142844" y="3009897"/>
            <a:ext cx="37417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/>
            <a:r>
              <a:rPr lang="ru-RU" sz="2400" dirty="0" smtClean="0"/>
              <a:t>1) Область определения</a:t>
            </a:r>
          </a:p>
          <a:p>
            <a:pPr marL="457200" indent="-457200"/>
            <a:r>
              <a:rPr lang="ru-RU" sz="2400" dirty="0" smtClean="0"/>
              <a:t>     функции:</a:t>
            </a:r>
            <a:endParaRPr lang="ru-RU" sz="2400" dirty="0"/>
          </a:p>
        </p:txBody>
      </p:sp>
      <p:graphicFrame>
        <p:nvGraphicFramePr>
          <p:cNvPr id="1042" name="Object 7"/>
          <p:cNvGraphicFramePr>
            <a:graphicFrameLocks noChangeAspect="1"/>
          </p:cNvGraphicFramePr>
          <p:nvPr/>
        </p:nvGraphicFramePr>
        <p:xfrm>
          <a:off x="2219325" y="2928938"/>
          <a:ext cx="1711325" cy="922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7" name="Формула" r:id="rId22" imgW="799920" imgH="431640" progId="Equation.3">
                  <p:embed/>
                </p:oleObj>
              </mc:Choice>
              <mc:Fallback>
                <p:oleObj name="Формула" r:id="rId22" imgW="799920" imgH="43164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9325" y="2928938"/>
                        <a:ext cx="1711325" cy="9223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142844" y="3857628"/>
            <a:ext cx="41312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/>
            <a:r>
              <a:rPr lang="ru-RU" sz="2400" dirty="0" smtClean="0"/>
              <a:t>2) Упростим правую часть </a:t>
            </a:r>
          </a:p>
          <a:p>
            <a:pPr marL="457200" indent="-457200"/>
            <a:r>
              <a:rPr lang="ru-RU" sz="2400" dirty="0" smtClean="0"/>
              <a:t>    формулы:</a:t>
            </a:r>
            <a:endParaRPr lang="ru-RU" sz="2400" dirty="0"/>
          </a:p>
        </p:txBody>
      </p:sp>
      <p:grpSp>
        <p:nvGrpSpPr>
          <p:cNvPr id="63" name="Группа 62"/>
          <p:cNvGrpSpPr/>
          <p:nvPr/>
        </p:nvGrpSpPr>
        <p:grpSpPr>
          <a:xfrm>
            <a:off x="5815650" y="804844"/>
            <a:ext cx="2202512" cy="3318034"/>
            <a:chOff x="5815650" y="804844"/>
            <a:chExt cx="2202512" cy="3318034"/>
          </a:xfrm>
        </p:grpSpPr>
        <p:grpSp>
          <p:nvGrpSpPr>
            <p:cNvPr id="2" name="Группа 55"/>
            <p:cNvGrpSpPr/>
            <p:nvPr/>
          </p:nvGrpSpPr>
          <p:grpSpPr>
            <a:xfrm>
              <a:off x="5815650" y="804844"/>
              <a:ext cx="2202512" cy="3299791"/>
              <a:chOff x="5796500" y="1065475"/>
              <a:chExt cx="2202512" cy="3299791"/>
            </a:xfrm>
          </p:grpSpPr>
          <p:sp>
            <p:nvSpPr>
              <p:cNvPr id="43" name="Полилиния 42"/>
              <p:cNvSpPr/>
              <p:nvPr/>
            </p:nvSpPr>
            <p:spPr>
              <a:xfrm>
                <a:off x="5796500" y="1082094"/>
                <a:ext cx="1100146" cy="3278197"/>
              </a:xfrm>
              <a:custGeom>
                <a:avLst/>
                <a:gdLst>
                  <a:gd name="connsiteX0" fmla="*/ 0 w 1097280"/>
                  <a:gd name="connsiteY0" fmla="*/ 0 h 3291840"/>
                  <a:gd name="connsiteX1" fmla="*/ 381662 w 1097280"/>
                  <a:gd name="connsiteY1" fmla="*/ 1836751 h 3291840"/>
                  <a:gd name="connsiteX2" fmla="*/ 747422 w 1097280"/>
                  <a:gd name="connsiteY2" fmla="*/ 2926080 h 3291840"/>
                  <a:gd name="connsiteX3" fmla="*/ 1097280 w 1097280"/>
                  <a:gd name="connsiteY3" fmla="*/ 3291840 h 32918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97280" h="3291840">
                    <a:moveTo>
                      <a:pt x="0" y="0"/>
                    </a:moveTo>
                    <a:cubicBezTo>
                      <a:pt x="128546" y="674535"/>
                      <a:pt x="257092" y="1349071"/>
                      <a:pt x="381662" y="1836751"/>
                    </a:cubicBezTo>
                    <a:cubicBezTo>
                      <a:pt x="506232" y="2324431"/>
                      <a:pt x="628152" y="2683565"/>
                      <a:pt x="747422" y="2926080"/>
                    </a:cubicBezTo>
                    <a:cubicBezTo>
                      <a:pt x="866692" y="3168595"/>
                      <a:pt x="981986" y="3230217"/>
                      <a:pt x="1097280" y="3291840"/>
                    </a:cubicBezTo>
                  </a:path>
                </a:pathLst>
              </a:custGeom>
              <a:ln w="254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5" name="Полилиния 54"/>
              <p:cNvSpPr/>
              <p:nvPr/>
            </p:nvSpPr>
            <p:spPr>
              <a:xfrm>
                <a:off x="6901732" y="1065475"/>
                <a:ext cx="1097280" cy="3299791"/>
              </a:xfrm>
              <a:custGeom>
                <a:avLst/>
                <a:gdLst>
                  <a:gd name="connsiteX0" fmla="*/ 1097280 w 1097280"/>
                  <a:gd name="connsiteY0" fmla="*/ 0 h 3299791"/>
                  <a:gd name="connsiteX1" fmla="*/ 739471 w 1097280"/>
                  <a:gd name="connsiteY1" fmla="*/ 1836751 h 3299791"/>
                  <a:gd name="connsiteX2" fmla="*/ 373711 w 1097280"/>
                  <a:gd name="connsiteY2" fmla="*/ 2934031 h 3299791"/>
                  <a:gd name="connsiteX3" fmla="*/ 0 w 1097280"/>
                  <a:gd name="connsiteY3" fmla="*/ 3299791 h 32997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97280" h="3299791">
                    <a:moveTo>
                      <a:pt x="1097280" y="0"/>
                    </a:moveTo>
                    <a:cubicBezTo>
                      <a:pt x="978673" y="673873"/>
                      <a:pt x="860066" y="1347746"/>
                      <a:pt x="739471" y="1836751"/>
                    </a:cubicBezTo>
                    <a:cubicBezTo>
                      <a:pt x="618876" y="2325756"/>
                      <a:pt x="496956" y="2690191"/>
                      <a:pt x="373711" y="2934031"/>
                    </a:cubicBezTo>
                    <a:cubicBezTo>
                      <a:pt x="250466" y="3177871"/>
                      <a:pt x="125233" y="3238831"/>
                      <a:pt x="0" y="3299791"/>
                    </a:cubicBezTo>
                  </a:path>
                </a:pathLst>
              </a:custGeom>
              <a:ln w="254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27" name="Овал 26"/>
            <p:cNvSpPr/>
            <p:nvPr/>
          </p:nvSpPr>
          <p:spPr>
            <a:xfrm flipH="1">
              <a:off x="6892166" y="4071942"/>
              <a:ext cx="45719" cy="50936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aphicFrame>
        <p:nvGraphicFramePr>
          <p:cNvPr id="33" name="Object 11"/>
          <p:cNvGraphicFramePr>
            <a:graphicFrameLocks noChangeAspect="1"/>
          </p:cNvGraphicFramePr>
          <p:nvPr/>
        </p:nvGraphicFramePr>
        <p:xfrm>
          <a:off x="5826136" y="3768725"/>
          <a:ext cx="360362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8" name="Формула" r:id="rId24" imgW="228600" imgH="164880" progId="Equation.3">
                  <p:embed/>
                </p:oleObj>
              </mc:Choice>
              <mc:Fallback>
                <p:oleObj name="Формула" r:id="rId24" imgW="228600" imgH="16488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26136" y="3768725"/>
                        <a:ext cx="360362" cy="26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11"/>
          <p:cNvGraphicFramePr>
            <a:graphicFrameLocks noChangeAspect="1"/>
          </p:cNvGraphicFramePr>
          <p:nvPr/>
        </p:nvGraphicFramePr>
        <p:xfrm>
          <a:off x="7645479" y="3708554"/>
          <a:ext cx="200025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9" name="Формула" r:id="rId26" imgW="126720" imgH="164880" progId="Equation.3">
                  <p:embed/>
                </p:oleObj>
              </mc:Choice>
              <mc:Fallback>
                <p:oleObj name="Формула" r:id="rId26" imgW="126720" imgH="16488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45479" y="3708554"/>
                        <a:ext cx="200025" cy="26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" name="Управляющая кнопка: сведения 35">
            <a:hlinkClick r:id="rId28" action="ppaction://hlinksldjump" highlightClick="1"/>
          </p:cNvPr>
          <p:cNvSpPr/>
          <p:nvPr/>
        </p:nvSpPr>
        <p:spPr>
          <a:xfrm>
            <a:off x="357158" y="4786322"/>
            <a:ext cx="542350" cy="542350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7" name="Прямая соединительная линия 36"/>
          <p:cNvCxnSpPr/>
          <p:nvPr/>
        </p:nvCxnSpPr>
        <p:spPr>
          <a:xfrm rot="5400000">
            <a:off x="7144562" y="3250826"/>
            <a:ext cx="1000132" cy="1588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 rot="10800000">
            <a:off x="6235284" y="2624160"/>
            <a:ext cx="695758" cy="7147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rot="10800000" flipV="1">
            <a:off x="6911458" y="2631123"/>
            <a:ext cx="714380" cy="1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Овал 30"/>
          <p:cNvSpPr/>
          <p:nvPr/>
        </p:nvSpPr>
        <p:spPr>
          <a:xfrm>
            <a:off x="7581579" y="2571744"/>
            <a:ext cx="128582" cy="128582"/>
          </a:xfrm>
          <a:prstGeom prst="ellipse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2" name="Object 11"/>
          <p:cNvGraphicFramePr>
            <a:graphicFrameLocks noChangeAspect="1"/>
          </p:cNvGraphicFramePr>
          <p:nvPr/>
        </p:nvGraphicFramePr>
        <p:xfrm>
          <a:off x="6930337" y="2379987"/>
          <a:ext cx="179387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0" name="Формула" r:id="rId29" imgW="114120" imgH="177480" progId="Equation.3">
                  <p:embed/>
                </p:oleObj>
              </mc:Choice>
              <mc:Fallback>
                <p:oleObj name="Формула" r:id="rId29" imgW="114120" imgH="17748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30337" y="2379987"/>
                        <a:ext cx="179387" cy="279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2" name="Прямая соединительная линия 51"/>
          <p:cNvCxnSpPr/>
          <p:nvPr/>
        </p:nvCxnSpPr>
        <p:spPr>
          <a:xfrm rot="16200000" flipV="1">
            <a:off x="5036347" y="2393149"/>
            <a:ext cx="3500462" cy="2286016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Овал 31"/>
          <p:cNvSpPr/>
          <p:nvPr/>
        </p:nvSpPr>
        <p:spPr>
          <a:xfrm>
            <a:off x="6106702" y="2571744"/>
            <a:ext cx="128582" cy="128582"/>
          </a:xfrm>
          <a:prstGeom prst="ellipse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1" name="Object 11"/>
          <p:cNvGraphicFramePr>
            <a:graphicFrameLocks noChangeAspect="1"/>
          </p:cNvGraphicFramePr>
          <p:nvPr/>
        </p:nvGraphicFramePr>
        <p:xfrm>
          <a:off x="7621053" y="4564466"/>
          <a:ext cx="981075" cy="32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1" name="Формула" r:id="rId31" imgW="622080" imgH="203040" progId="Equation.3">
                  <p:embed/>
                </p:oleObj>
              </mc:Choice>
              <mc:Fallback>
                <p:oleObj name="Формула" r:id="rId31" imgW="622080" imgH="20304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1053" y="4564466"/>
                        <a:ext cx="981075" cy="320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" name="Овал 40"/>
          <p:cNvSpPr/>
          <p:nvPr/>
        </p:nvSpPr>
        <p:spPr>
          <a:xfrm>
            <a:off x="7786710" y="0"/>
            <a:ext cx="1143008" cy="62864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5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28" grpId="0"/>
      <p:bldP spid="29" grpId="0"/>
      <p:bldP spid="36" grpId="0" animBg="1"/>
      <p:bldP spid="31" grpId="0" animBg="1"/>
      <p:bldP spid="3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072066" y="71414"/>
          <a:ext cx="3672000" cy="6583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cxnSp>
        <p:nvCxnSpPr>
          <p:cNvPr id="5" name="Прямая со стрелкой 4"/>
          <p:cNvCxnSpPr/>
          <p:nvPr/>
        </p:nvCxnSpPr>
        <p:spPr>
          <a:xfrm>
            <a:off x="5143504" y="3724277"/>
            <a:ext cx="3571900" cy="158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rot="5400000" flipH="1" flipV="1">
            <a:off x="3624710" y="3286136"/>
            <a:ext cx="6572272" cy="158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42852"/>
            <a:ext cx="557213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Постройте график  функции</a:t>
            </a:r>
          </a:p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dirty="0" smtClean="0">
              <a:solidFill>
                <a:srgbClr val="000000"/>
              </a:solidFill>
              <a:cs typeface="Times New Roman" pitchFamily="18" charset="0"/>
            </a:endParaRPr>
          </a:p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  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 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 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cs typeface="Times New Roman" pitchFamily="18" charset="0"/>
            </a:endParaRPr>
          </a:p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и определите, при каких          значениях параметра с</a:t>
            </a:r>
            <a:r>
              <a:rPr lang="en-US" sz="2400" dirty="0" smtClean="0">
                <a:cs typeface="Arial" pitchFamily="34" charset="0"/>
              </a:rPr>
              <a:t> </a:t>
            </a:r>
            <a:endParaRPr lang="ru-RU" sz="2400" dirty="0" smtClean="0">
              <a:cs typeface="Arial" pitchFamily="34" charset="0"/>
            </a:endParaRPr>
          </a:p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прямая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y=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с</a:t>
            </a:r>
            <a:r>
              <a:rPr lang="en-US" sz="2400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имеет с графиком ровно одну общую точку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1028" name="AutoShape 4" descr="https://oge.sdamgia.ru/formula/svg/ed/edac15508f0e0648cb01dde0b42e9aeb.svg"/>
          <p:cNvSpPr>
            <a:spLocks noChangeAspect="1" noChangeArrowheads="1"/>
          </p:cNvSpPr>
          <p:nvPr/>
        </p:nvSpPr>
        <p:spPr bwMode="auto">
          <a:xfrm>
            <a:off x="20447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9" name="AutoShape 5" descr="https://oge.sdamgia.ru/formula/svg/8c/8ce4b16b22b58894aa86c421e8759df3.svg"/>
          <p:cNvSpPr>
            <a:spLocks noChangeAspect="1" noChangeArrowheads="1"/>
          </p:cNvSpPr>
          <p:nvPr/>
        </p:nvSpPr>
        <p:spPr bwMode="auto">
          <a:xfrm>
            <a:off x="440372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https://oge.sdamgia.ru/formula/svg/62/624990db4b5fbcc7ac4962dfff4592ee.svg"/>
          <p:cNvSpPr>
            <a:spLocks noChangeAspect="1" noChangeArrowheads="1"/>
          </p:cNvSpPr>
          <p:nvPr/>
        </p:nvSpPr>
        <p:spPr bwMode="auto">
          <a:xfrm>
            <a:off x="4989513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17" name="Объект 16"/>
          <p:cNvGraphicFramePr>
            <a:graphicFrameLocks noChangeAspect="1"/>
          </p:cNvGraphicFramePr>
          <p:nvPr/>
        </p:nvGraphicFramePr>
        <p:xfrm>
          <a:off x="1428728" y="571480"/>
          <a:ext cx="2160588" cy="82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6" name="Формула" r:id="rId4" imgW="1155600" imgH="444240" progId="Equation.3">
                  <p:embed/>
                </p:oleObj>
              </mc:Choice>
              <mc:Fallback>
                <p:oleObj name="Формула" r:id="rId4" imgW="1155600" imgH="44424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8728" y="571480"/>
                        <a:ext cx="2160588" cy="828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Объект 17"/>
          <p:cNvGraphicFramePr>
            <a:graphicFrameLocks noChangeAspect="1"/>
          </p:cNvGraphicFramePr>
          <p:nvPr/>
        </p:nvGraphicFramePr>
        <p:xfrm>
          <a:off x="1500166" y="4786322"/>
          <a:ext cx="1879600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7" name="Формула" r:id="rId6" imgW="850680" imgH="228600" progId="Equation.3">
                  <p:embed/>
                </p:oleObj>
              </mc:Choice>
              <mc:Fallback>
                <p:oleObj name="Формула" r:id="rId6" imgW="850680" imgH="2286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0166" y="4786322"/>
                        <a:ext cx="1879600" cy="4873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6" name="Прямая соединительная линия 25"/>
          <p:cNvCxnSpPr/>
          <p:nvPr/>
        </p:nvCxnSpPr>
        <p:spPr>
          <a:xfrm rot="5400000">
            <a:off x="5966627" y="4856966"/>
            <a:ext cx="2286016" cy="1588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5357818" y="6000768"/>
            <a:ext cx="2643206" cy="1588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4" name="Объект 43"/>
          <p:cNvGraphicFramePr>
            <a:graphicFrameLocks noChangeAspect="1"/>
          </p:cNvGraphicFramePr>
          <p:nvPr/>
        </p:nvGraphicFramePr>
        <p:xfrm>
          <a:off x="8423158" y="3351146"/>
          <a:ext cx="396156" cy="3914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8" name="Формула" r:id="rId8" imgW="126720" imgH="139680" progId="Equation.3">
                  <p:embed/>
                </p:oleObj>
              </mc:Choice>
              <mc:Fallback>
                <p:oleObj name="Формула" r:id="rId8" imgW="126720" imgH="1396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23158" y="3351146"/>
                        <a:ext cx="396156" cy="3914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Объект 44"/>
          <p:cNvGraphicFramePr>
            <a:graphicFrameLocks noChangeAspect="1"/>
          </p:cNvGraphicFramePr>
          <p:nvPr/>
        </p:nvGraphicFramePr>
        <p:xfrm>
          <a:off x="6554805" y="47625"/>
          <a:ext cx="436562" cy="4620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9" name="Формула" r:id="rId10" imgW="139680" imgH="164880" progId="Equation.3">
                  <p:embed/>
                </p:oleObj>
              </mc:Choice>
              <mc:Fallback>
                <p:oleObj name="Формула" r:id="rId10" imgW="139680" imgH="16488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4805" y="47625"/>
                        <a:ext cx="436562" cy="46203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5" name="Object 11"/>
          <p:cNvGraphicFramePr>
            <a:graphicFrameLocks noChangeAspect="1"/>
          </p:cNvGraphicFramePr>
          <p:nvPr/>
        </p:nvGraphicFramePr>
        <p:xfrm>
          <a:off x="6931043" y="3443288"/>
          <a:ext cx="360362" cy="32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0" name="Формула" r:id="rId12" imgW="228600" imgH="203040" progId="Equation.3">
                  <p:embed/>
                </p:oleObj>
              </mc:Choice>
              <mc:Fallback>
                <p:oleObj name="Формула" r:id="rId12" imgW="228600" imgH="20304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31043" y="3443288"/>
                        <a:ext cx="360362" cy="320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11"/>
          <p:cNvGraphicFramePr>
            <a:graphicFrameLocks noChangeAspect="1"/>
          </p:cNvGraphicFramePr>
          <p:nvPr/>
        </p:nvGraphicFramePr>
        <p:xfrm>
          <a:off x="6748478" y="3714752"/>
          <a:ext cx="200025" cy="2524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1" name="Формула" r:id="rId14" imgW="126720" imgH="177480" progId="Equation.3">
                  <p:embed/>
                </p:oleObj>
              </mc:Choice>
              <mc:Fallback>
                <p:oleObj name="Формула" r:id="rId14" imgW="126720" imgH="17748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48478" y="3714752"/>
                        <a:ext cx="200025" cy="25240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11"/>
          <p:cNvGraphicFramePr>
            <a:graphicFrameLocks noChangeAspect="1"/>
          </p:cNvGraphicFramePr>
          <p:nvPr/>
        </p:nvGraphicFramePr>
        <p:xfrm>
          <a:off x="6276988" y="5910280"/>
          <a:ext cx="661987" cy="32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2" name="Формула" r:id="rId16" imgW="419040" imgH="203040" progId="Equation.3">
                  <p:embed/>
                </p:oleObj>
              </mc:Choice>
              <mc:Fallback>
                <p:oleObj name="Формула" r:id="rId16" imgW="419040" imgH="20304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6988" y="5910280"/>
                        <a:ext cx="661987" cy="320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11"/>
          <p:cNvGraphicFramePr>
            <a:graphicFrameLocks noChangeAspect="1"/>
          </p:cNvGraphicFramePr>
          <p:nvPr/>
        </p:nvGraphicFramePr>
        <p:xfrm>
          <a:off x="7273925" y="3723771"/>
          <a:ext cx="139700" cy="233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3" name="Формула" r:id="rId18" imgW="88560" imgH="164880" progId="Equation.3">
                  <p:embed/>
                </p:oleObj>
              </mc:Choice>
              <mc:Fallback>
                <p:oleObj name="Формула" r:id="rId18" imgW="88560" imgH="16488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73925" y="3723771"/>
                        <a:ext cx="139700" cy="23387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9" name="Object 11"/>
          <p:cNvGraphicFramePr>
            <a:graphicFrameLocks noChangeAspect="1"/>
          </p:cNvGraphicFramePr>
          <p:nvPr/>
        </p:nvGraphicFramePr>
        <p:xfrm>
          <a:off x="6913579" y="3161792"/>
          <a:ext cx="139700" cy="233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4" name="Формула" r:id="rId20" imgW="88560" imgH="164880" progId="Equation.3">
                  <p:embed/>
                </p:oleObj>
              </mc:Choice>
              <mc:Fallback>
                <p:oleObj name="Формула" r:id="rId20" imgW="88560" imgH="16488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13579" y="3161792"/>
                        <a:ext cx="139700" cy="23387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" name="TextBox 53"/>
          <p:cNvSpPr txBox="1"/>
          <p:nvPr/>
        </p:nvSpPr>
        <p:spPr>
          <a:xfrm>
            <a:off x="1071538" y="5643578"/>
            <a:ext cx="25747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Ответ:  с = -6,25 </a:t>
            </a:r>
            <a:endParaRPr lang="ru-RU" sz="2400" dirty="0"/>
          </a:p>
        </p:txBody>
      </p:sp>
      <p:sp>
        <p:nvSpPr>
          <p:cNvPr id="28" name="TextBox 27"/>
          <p:cNvSpPr txBox="1"/>
          <p:nvPr/>
        </p:nvSpPr>
        <p:spPr>
          <a:xfrm>
            <a:off x="142844" y="3009897"/>
            <a:ext cx="37417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/>
            <a:r>
              <a:rPr lang="ru-RU" sz="2400" dirty="0" smtClean="0"/>
              <a:t>1) Область определения</a:t>
            </a:r>
          </a:p>
          <a:p>
            <a:pPr marL="457200" indent="-457200"/>
            <a:r>
              <a:rPr lang="ru-RU" sz="2400" dirty="0" smtClean="0"/>
              <a:t>     функции:</a:t>
            </a:r>
            <a:endParaRPr lang="ru-RU" sz="2400" dirty="0"/>
          </a:p>
        </p:txBody>
      </p:sp>
      <p:graphicFrame>
        <p:nvGraphicFramePr>
          <p:cNvPr id="1042" name="Object 7"/>
          <p:cNvGraphicFramePr>
            <a:graphicFrameLocks noChangeAspect="1"/>
          </p:cNvGraphicFramePr>
          <p:nvPr/>
        </p:nvGraphicFramePr>
        <p:xfrm>
          <a:off x="2285984" y="2928934"/>
          <a:ext cx="1711325" cy="922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5" name="Формула" r:id="rId22" imgW="799920" imgH="431640" progId="Equation.3">
                  <p:embed/>
                </p:oleObj>
              </mc:Choice>
              <mc:Fallback>
                <p:oleObj name="Формула" r:id="rId22" imgW="799920" imgH="43164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5984" y="2928934"/>
                        <a:ext cx="1711325" cy="9223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142844" y="3857628"/>
            <a:ext cx="41312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/>
            <a:r>
              <a:rPr lang="ru-RU" sz="2400" dirty="0" smtClean="0"/>
              <a:t>2) Упростим правую часть </a:t>
            </a:r>
          </a:p>
          <a:p>
            <a:pPr marL="457200" indent="-457200"/>
            <a:r>
              <a:rPr lang="ru-RU" sz="2400" dirty="0" smtClean="0"/>
              <a:t>    формулы:</a:t>
            </a:r>
            <a:endParaRPr lang="ru-RU" sz="2400" dirty="0"/>
          </a:p>
        </p:txBody>
      </p:sp>
      <p:cxnSp>
        <p:nvCxnSpPr>
          <p:cNvPr id="41" name="Прямая соединительная линия 40"/>
          <p:cNvCxnSpPr/>
          <p:nvPr/>
        </p:nvCxnSpPr>
        <p:spPr>
          <a:xfrm rot="10800000">
            <a:off x="6929454" y="6000768"/>
            <a:ext cx="214314" cy="1588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Группа 55"/>
          <p:cNvGrpSpPr/>
          <p:nvPr/>
        </p:nvGrpSpPr>
        <p:grpSpPr>
          <a:xfrm>
            <a:off x="5979488" y="2714620"/>
            <a:ext cx="2202512" cy="3299791"/>
            <a:chOff x="5796500" y="1065475"/>
            <a:chExt cx="2202512" cy="3299791"/>
          </a:xfrm>
        </p:grpSpPr>
        <p:sp>
          <p:nvSpPr>
            <p:cNvPr id="43" name="Полилиния 42"/>
            <p:cNvSpPr/>
            <p:nvPr/>
          </p:nvSpPr>
          <p:spPr>
            <a:xfrm>
              <a:off x="5796500" y="1082094"/>
              <a:ext cx="1100146" cy="3278197"/>
            </a:xfrm>
            <a:custGeom>
              <a:avLst/>
              <a:gdLst>
                <a:gd name="connsiteX0" fmla="*/ 0 w 1097280"/>
                <a:gd name="connsiteY0" fmla="*/ 0 h 3291840"/>
                <a:gd name="connsiteX1" fmla="*/ 381662 w 1097280"/>
                <a:gd name="connsiteY1" fmla="*/ 1836751 h 3291840"/>
                <a:gd name="connsiteX2" fmla="*/ 747422 w 1097280"/>
                <a:gd name="connsiteY2" fmla="*/ 2926080 h 3291840"/>
                <a:gd name="connsiteX3" fmla="*/ 1097280 w 1097280"/>
                <a:gd name="connsiteY3" fmla="*/ 3291840 h 3291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97280" h="3291840">
                  <a:moveTo>
                    <a:pt x="0" y="0"/>
                  </a:moveTo>
                  <a:cubicBezTo>
                    <a:pt x="128546" y="674535"/>
                    <a:pt x="257092" y="1349071"/>
                    <a:pt x="381662" y="1836751"/>
                  </a:cubicBezTo>
                  <a:cubicBezTo>
                    <a:pt x="506232" y="2324431"/>
                    <a:pt x="628152" y="2683565"/>
                    <a:pt x="747422" y="2926080"/>
                  </a:cubicBezTo>
                  <a:cubicBezTo>
                    <a:pt x="866692" y="3168595"/>
                    <a:pt x="981986" y="3230217"/>
                    <a:pt x="1097280" y="3291840"/>
                  </a:cubicBezTo>
                </a:path>
              </a:pathLst>
            </a:custGeom>
            <a:ln w="25400"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Полилиния 54"/>
            <p:cNvSpPr/>
            <p:nvPr/>
          </p:nvSpPr>
          <p:spPr>
            <a:xfrm>
              <a:off x="6901732" y="1065475"/>
              <a:ext cx="1097280" cy="3299791"/>
            </a:xfrm>
            <a:custGeom>
              <a:avLst/>
              <a:gdLst>
                <a:gd name="connsiteX0" fmla="*/ 1097280 w 1097280"/>
                <a:gd name="connsiteY0" fmla="*/ 0 h 3299791"/>
                <a:gd name="connsiteX1" fmla="*/ 739471 w 1097280"/>
                <a:gd name="connsiteY1" fmla="*/ 1836751 h 3299791"/>
                <a:gd name="connsiteX2" fmla="*/ 373711 w 1097280"/>
                <a:gd name="connsiteY2" fmla="*/ 2934031 h 3299791"/>
                <a:gd name="connsiteX3" fmla="*/ 0 w 1097280"/>
                <a:gd name="connsiteY3" fmla="*/ 3299791 h 3299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97280" h="3299791">
                  <a:moveTo>
                    <a:pt x="1097280" y="0"/>
                  </a:moveTo>
                  <a:cubicBezTo>
                    <a:pt x="978673" y="673873"/>
                    <a:pt x="860066" y="1347746"/>
                    <a:pt x="739471" y="1836751"/>
                  </a:cubicBezTo>
                  <a:cubicBezTo>
                    <a:pt x="618876" y="2325756"/>
                    <a:pt x="496956" y="2690191"/>
                    <a:pt x="373711" y="2934031"/>
                  </a:cubicBezTo>
                  <a:cubicBezTo>
                    <a:pt x="250466" y="3177871"/>
                    <a:pt x="125233" y="3238831"/>
                    <a:pt x="0" y="3299791"/>
                  </a:cubicBezTo>
                </a:path>
              </a:pathLst>
            </a:custGeom>
            <a:ln w="25400"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7" name="Овал 26"/>
          <p:cNvSpPr/>
          <p:nvPr/>
        </p:nvSpPr>
        <p:spPr>
          <a:xfrm>
            <a:off x="7072329" y="5967434"/>
            <a:ext cx="71438" cy="71438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вал 30"/>
          <p:cNvSpPr/>
          <p:nvPr/>
        </p:nvSpPr>
        <p:spPr>
          <a:xfrm>
            <a:off x="7943871" y="3652839"/>
            <a:ext cx="128582" cy="128582"/>
          </a:xfrm>
          <a:prstGeom prst="ellipse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6110305" y="3652839"/>
            <a:ext cx="128582" cy="128582"/>
          </a:xfrm>
          <a:prstGeom prst="ellipse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33" name="Object 11"/>
          <p:cNvGraphicFramePr>
            <a:graphicFrameLocks noChangeAspect="1"/>
          </p:cNvGraphicFramePr>
          <p:nvPr/>
        </p:nvGraphicFramePr>
        <p:xfrm>
          <a:off x="5826136" y="3768725"/>
          <a:ext cx="360362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6" name="Формула" r:id="rId24" imgW="228600" imgH="164880" progId="Equation.3">
                  <p:embed/>
                </p:oleObj>
              </mc:Choice>
              <mc:Fallback>
                <p:oleObj name="Формула" r:id="rId24" imgW="228600" imgH="16488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26136" y="3768725"/>
                        <a:ext cx="360362" cy="26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11"/>
          <p:cNvGraphicFramePr>
            <a:graphicFrameLocks noChangeAspect="1"/>
          </p:cNvGraphicFramePr>
          <p:nvPr/>
        </p:nvGraphicFramePr>
        <p:xfrm>
          <a:off x="8051800" y="3776663"/>
          <a:ext cx="180975" cy="280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7" name="Формула" r:id="rId26" imgW="114120" imgH="177480" progId="Equation.3">
                  <p:embed/>
                </p:oleObj>
              </mc:Choice>
              <mc:Fallback>
                <p:oleObj name="Формула" r:id="rId26" imgW="114120" imgH="17748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51800" y="3776663"/>
                        <a:ext cx="180975" cy="2809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" name="Управляющая кнопка: сведения 35">
            <a:hlinkClick r:id="rId28" action="ppaction://hlinksldjump" highlightClick="1"/>
          </p:cNvPr>
          <p:cNvSpPr/>
          <p:nvPr/>
        </p:nvSpPr>
        <p:spPr>
          <a:xfrm>
            <a:off x="357158" y="4786322"/>
            <a:ext cx="542350" cy="542350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7572396" y="142852"/>
            <a:ext cx="1143008" cy="62864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6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28" grpId="0"/>
      <p:bldP spid="29" grpId="0"/>
      <p:bldP spid="27" grpId="0" animBg="1"/>
      <p:bldP spid="31" grpId="0" animBg="1"/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072066" y="1071546"/>
          <a:ext cx="3672000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cxnSp>
        <p:nvCxnSpPr>
          <p:cNvPr id="5" name="Прямая со стрелкой 4"/>
          <p:cNvCxnSpPr/>
          <p:nvPr/>
        </p:nvCxnSpPr>
        <p:spPr>
          <a:xfrm>
            <a:off x="5072066" y="2891762"/>
            <a:ext cx="3571900" cy="158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rot="5400000" flipH="1" flipV="1">
            <a:off x="5300101" y="2750339"/>
            <a:ext cx="3214710" cy="158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42852"/>
            <a:ext cx="557213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Постройте график  функции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  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 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 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cs typeface="Times New Roman" pitchFamily="18" charset="0"/>
            </a:endParaRPr>
          </a:p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и определите, при каких        значениях 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m</a:t>
            </a:r>
            <a:r>
              <a:rPr lang="en-US" sz="2400" dirty="0" smtClean="0">
                <a:cs typeface="Arial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прямая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y=m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имеет</a:t>
            </a:r>
          </a:p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с графиком ровно одну общую точку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1028" name="AutoShape 4" descr="https://oge.sdamgia.ru/formula/svg/ed/edac15508f0e0648cb01dde0b42e9aeb.svg"/>
          <p:cNvSpPr>
            <a:spLocks noChangeAspect="1" noChangeArrowheads="1"/>
          </p:cNvSpPr>
          <p:nvPr/>
        </p:nvSpPr>
        <p:spPr bwMode="auto">
          <a:xfrm>
            <a:off x="20447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9" name="AutoShape 5" descr="https://oge.sdamgia.ru/formula/svg/8c/8ce4b16b22b58894aa86c421e8759df3.svg"/>
          <p:cNvSpPr>
            <a:spLocks noChangeAspect="1" noChangeArrowheads="1"/>
          </p:cNvSpPr>
          <p:nvPr/>
        </p:nvSpPr>
        <p:spPr bwMode="auto">
          <a:xfrm>
            <a:off x="440372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https://oge.sdamgia.ru/formula/svg/62/624990db4b5fbcc7ac4962dfff4592ee.svg"/>
          <p:cNvSpPr>
            <a:spLocks noChangeAspect="1" noChangeArrowheads="1"/>
          </p:cNvSpPr>
          <p:nvPr/>
        </p:nvSpPr>
        <p:spPr bwMode="auto">
          <a:xfrm>
            <a:off x="4989513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17" name="Объект 16"/>
          <p:cNvGraphicFramePr>
            <a:graphicFrameLocks noChangeAspect="1"/>
          </p:cNvGraphicFramePr>
          <p:nvPr/>
        </p:nvGraphicFramePr>
        <p:xfrm>
          <a:off x="4479296" y="0"/>
          <a:ext cx="3275013" cy="852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2" name="Формула" r:id="rId4" imgW="1752480" imgH="457200" progId="Equation.3">
                  <p:embed/>
                </p:oleObj>
              </mc:Choice>
              <mc:Fallback>
                <p:oleObj name="Формула" r:id="rId4" imgW="1752480" imgH="4572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79296" y="0"/>
                        <a:ext cx="3275013" cy="8524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6" name="Прямая соединительная линия 25"/>
          <p:cNvCxnSpPr/>
          <p:nvPr/>
        </p:nvCxnSpPr>
        <p:spPr>
          <a:xfrm rot="5400000">
            <a:off x="5465769" y="3106735"/>
            <a:ext cx="357190" cy="1588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flipV="1">
            <a:off x="5286380" y="2390464"/>
            <a:ext cx="3429024" cy="984350"/>
          </a:xfrm>
          <a:prstGeom prst="line">
            <a:avLst/>
          </a:prstGeom>
          <a:ln w="38100"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4" name="Объект 43"/>
          <p:cNvGraphicFramePr>
            <a:graphicFrameLocks noChangeAspect="1"/>
          </p:cNvGraphicFramePr>
          <p:nvPr/>
        </p:nvGraphicFramePr>
        <p:xfrm>
          <a:off x="8423158" y="2951096"/>
          <a:ext cx="396156" cy="3914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3" name="Формула" r:id="rId6" imgW="126720" imgH="139680" progId="Equation.3">
                  <p:embed/>
                </p:oleObj>
              </mc:Choice>
              <mc:Fallback>
                <p:oleObj name="Формула" r:id="rId6" imgW="126720" imgH="13968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23158" y="2951096"/>
                        <a:ext cx="396156" cy="3914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Объект 44"/>
          <p:cNvGraphicFramePr>
            <a:graphicFrameLocks noChangeAspect="1"/>
          </p:cNvGraphicFramePr>
          <p:nvPr/>
        </p:nvGraphicFramePr>
        <p:xfrm>
          <a:off x="6481763" y="1058033"/>
          <a:ext cx="436562" cy="4620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4" name="Формула" r:id="rId8" imgW="139680" imgH="164880" progId="Equation.3">
                  <p:embed/>
                </p:oleObj>
              </mc:Choice>
              <mc:Fallback>
                <p:oleObj name="Формула" r:id="rId8" imgW="139680" imgH="1648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81763" y="1058033"/>
                        <a:ext cx="436562" cy="46203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5" name="Object 11"/>
          <p:cNvGraphicFramePr>
            <a:graphicFrameLocks noChangeAspect="1"/>
          </p:cNvGraphicFramePr>
          <p:nvPr/>
        </p:nvGraphicFramePr>
        <p:xfrm>
          <a:off x="7624428" y="2886170"/>
          <a:ext cx="200025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5" name="Формула" r:id="rId10" imgW="126720" imgH="164880" progId="Equation.3">
                  <p:embed/>
                </p:oleObj>
              </mc:Choice>
              <mc:Fallback>
                <p:oleObj name="Формула" r:id="rId10" imgW="126720" imgH="16488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4428" y="2886170"/>
                        <a:ext cx="200025" cy="26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11"/>
          <p:cNvGraphicFramePr>
            <a:graphicFrameLocks noChangeAspect="1"/>
          </p:cNvGraphicFramePr>
          <p:nvPr/>
        </p:nvGraphicFramePr>
        <p:xfrm>
          <a:off x="6956425" y="2890840"/>
          <a:ext cx="200025" cy="2524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6" name="Формула" r:id="rId12" imgW="126720" imgH="177480" progId="Equation.3">
                  <p:embed/>
                </p:oleObj>
              </mc:Choice>
              <mc:Fallback>
                <p:oleObj name="Формула" r:id="rId12" imgW="126720" imgH="1774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56425" y="2890840"/>
                        <a:ext cx="200025" cy="25240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11"/>
          <p:cNvGraphicFramePr>
            <a:graphicFrameLocks noChangeAspect="1"/>
          </p:cNvGraphicFramePr>
          <p:nvPr/>
        </p:nvGraphicFramePr>
        <p:xfrm>
          <a:off x="6600572" y="3033064"/>
          <a:ext cx="319087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7" name="Формула" r:id="rId14" imgW="203040" imgH="164880" progId="Equation.3">
                  <p:embed/>
                </p:oleObj>
              </mc:Choice>
              <mc:Fallback>
                <p:oleObj name="Формула" r:id="rId14" imgW="203040" imgH="16488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00572" y="3033064"/>
                        <a:ext cx="319087" cy="26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11"/>
          <p:cNvGraphicFramePr>
            <a:graphicFrameLocks noChangeAspect="1"/>
          </p:cNvGraphicFramePr>
          <p:nvPr/>
        </p:nvGraphicFramePr>
        <p:xfrm>
          <a:off x="7257226" y="2867845"/>
          <a:ext cx="139700" cy="233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8" name="Формула" r:id="rId16" imgW="88560" imgH="164880" progId="Equation.3">
                  <p:embed/>
                </p:oleObj>
              </mc:Choice>
              <mc:Fallback>
                <p:oleObj name="Формула" r:id="rId16" imgW="88560" imgH="16488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57226" y="2867845"/>
                        <a:ext cx="139700" cy="23387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9" name="Object 11"/>
          <p:cNvGraphicFramePr>
            <a:graphicFrameLocks noChangeAspect="1"/>
          </p:cNvGraphicFramePr>
          <p:nvPr/>
        </p:nvGraphicFramePr>
        <p:xfrm>
          <a:off x="6937659" y="2299232"/>
          <a:ext cx="139700" cy="233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9" name="Формула" r:id="rId18" imgW="88560" imgH="164880" progId="Equation.3">
                  <p:embed/>
                </p:oleObj>
              </mc:Choice>
              <mc:Fallback>
                <p:oleObj name="Формула" r:id="rId18" imgW="88560" imgH="16488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37659" y="2299232"/>
                        <a:ext cx="139700" cy="23387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142844" y="2071678"/>
            <a:ext cx="37417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/>
            <a:r>
              <a:rPr lang="ru-RU" sz="2400" dirty="0" smtClean="0"/>
              <a:t>1) Область определения</a:t>
            </a:r>
          </a:p>
          <a:p>
            <a:pPr marL="457200" indent="-457200"/>
            <a:r>
              <a:rPr lang="ru-RU" sz="2400" dirty="0" smtClean="0"/>
              <a:t>функции: </a:t>
            </a:r>
            <a:r>
              <a:rPr lang="ru-RU" sz="2400" i="1" dirty="0" smtClean="0"/>
              <a:t> </a:t>
            </a:r>
            <a:endParaRPr lang="ru-RU" sz="2400" i="1" dirty="0"/>
          </a:p>
        </p:txBody>
      </p:sp>
      <p:graphicFrame>
        <p:nvGraphicFramePr>
          <p:cNvPr id="19472" name="Object 11"/>
          <p:cNvGraphicFramePr>
            <a:graphicFrameLocks noChangeAspect="1"/>
          </p:cNvGraphicFramePr>
          <p:nvPr/>
        </p:nvGraphicFramePr>
        <p:xfrm>
          <a:off x="8020077" y="2867025"/>
          <a:ext cx="338137" cy="32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0" name="Формула" r:id="rId20" imgW="215640" imgH="203040" progId="Equation.3">
                  <p:embed/>
                </p:oleObj>
              </mc:Choice>
              <mc:Fallback>
                <p:oleObj name="Формула" r:id="rId20" imgW="215640" imgH="20304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20077" y="2867025"/>
                        <a:ext cx="338137" cy="320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3" name="Прямая соединительная линия 32"/>
          <p:cNvCxnSpPr/>
          <p:nvPr/>
        </p:nvCxnSpPr>
        <p:spPr>
          <a:xfrm>
            <a:off x="5500694" y="2528052"/>
            <a:ext cx="2928958" cy="1588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4214810" y="6215082"/>
            <a:ext cx="30861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Ответ: </a:t>
            </a:r>
            <a:r>
              <a:rPr lang="en-US" sz="2400" dirty="0" smtClean="0"/>
              <a:t>m=1, m=-1</a:t>
            </a:r>
            <a:r>
              <a:rPr lang="ru-RU" sz="2400" dirty="0" smtClean="0"/>
              <a:t>    </a:t>
            </a:r>
            <a:endParaRPr lang="ru-RU" sz="2400" dirty="0"/>
          </a:p>
        </p:txBody>
      </p:sp>
      <p:sp>
        <p:nvSpPr>
          <p:cNvPr id="39" name="TextBox 38"/>
          <p:cNvSpPr txBox="1"/>
          <p:nvPr/>
        </p:nvSpPr>
        <p:spPr>
          <a:xfrm>
            <a:off x="214470" y="3000372"/>
            <a:ext cx="42162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/>
            <a:r>
              <a:rPr lang="ru-RU" sz="2400" dirty="0" smtClean="0"/>
              <a:t>2) Упростим правую часть  </a:t>
            </a:r>
          </a:p>
          <a:p>
            <a:pPr marL="457200" indent="-457200"/>
            <a:r>
              <a:rPr lang="ru-RU" sz="2400" dirty="0" smtClean="0"/>
              <a:t>формулы:</a:t>
            </a:r>
            <a:endParaRPr lang="ru-RU" sz="2400" dirty="0"/>
          </a:p>
        </p:txBody>
      </p:sp>
      <p:graphicFrame>
        <p:nvGraphicFramePr>
          <p:cNvPr id="19475" name="Object 19">
            <a:hlinkClick r:id="" action="ppaction://noaction" highlightClick="1"/>
          </p:cNvPr>
          <p:cNvGraphicFramePr>
            <a:graphicFrameLocks noChangeAspect="1"/>
          </p:cNvGraphicFramePr>
          <p:nvPr/>
        </p:nvGraphicFramePr>
        <p:xfrm>
          <a:off x="142844" y="3964315"/>
          <a:ext cx="4654053" cy="22860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1" name="Формула" r:id="rId22" imgW="1981080" imgH="1091880" progId="Equation.3">
                  <p:embed/>
                </p:oleObj>
              </mc:Choice>
              <mc:Fallback>
                <p:oleObj name="Формула" r:id="rId22" imgW="1981080" imgH="109188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844" y="3964315"/>
                        <a:ext cx="4654053" cy="228601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" name="Object 11"/>
          <p:cNvGraphicFramePr>
            <a:graphicFrameLocks noChangeAspect="1"/>
          </p:cNvGraphicFramePr>
          <p:nvPr/>
        </p:nvGraphicFramePr>
        <p:xfrm>
          <a:off x="5340350" y="2640333"/>
          <a:ext cx="515938" cy="32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2" name="Формула" r:id="rId24" imgW="330120" imgH="203040" progId="Equation.3">
                  <p:embed/>
                </p:oleObj>
              </mc:Choice>
              <mc:Fallback>
                <p:oleObj name="Формула" r:id="rId24" imgW="330120" imgH="20304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0350" y="2640333"/>
                        <a:ext cx="515938" cy="320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0" name="Прямая соединительная линия 59"/>
          <p:cNvCxnSpPr/>
          <p:nvPr/>
        </p:nvCxnSpPr>
        <p:spPr>
          <a:xfrm rot="5400000">
            <a:off x="8037537" y="2749545"/>
            <a:ext cx="357190" cy="1588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/>
          <p:nvPr/>
        </p:nvCxnSpPr>
        <p:spPr>
          <a:xfrm flipV="1">
            <a:off x="5660400" y="2913596"/>
            <a:ext cx="1214446" cy="357190"/>
          </a:xfrm>
          <a:prstGeom prst="line">
            <a:avLst/>
          </a:prstGeom>
          <a:ln w="38100">
            <a:solidFill>
              <a:srgbClr val="7030A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/>
          <p:cNvCxnSpPr/>
          <p:nvPr/>
        </p:nvCxnSpPr>
        <p:spPr>
          <a:xfrm flipV="1">
            <a:off x="8208988" y="2363040"/>
            <a:ext cx="571504" cy="174950"/>
          </a:xfrm>
          <a:prstGeom prst="line">
            <a:avLst/>
          </a:prstGeom>
          <a:ln w="38100">
            <a:solidFill>
              <a:srgbClr val="7030A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Полилиния 91"/>
          <p:cNvSpPr/>
          <p:nvPr/>
        </p:nvSpPr>
        <p:spPr>
          <a:xfrm>
            <a:off x="7156450" y="1314450"/>
            <a:ext cx="1473200" cy="1292225"/>
          </a:xfrm>
          <a:custGeom>
            <a:avLst/>
            <a:gdLst>
              <a:gd name="connsiteX0" fmla="*/ 0 w 1473200"/>
              <a:gd name="connsiteY0" fmla="*/ 0 h 1292225"/>
              <a:gd name="connsiteX1" fmla="*/ 120650 w 1473200"/>
              <a:gd name="connsiteY1" fmla="*/ 298450 h 1292225"/>
              <a:gd name="connsiteX2" fmla="*/ 488950 w 1473200"/>
              <a:gd name="connsiteY2" fmla="*/ 914400 h 1292225"/>
              <a:gd name="connsiteX3" fmla="*/ 1066800 w 1473200"/>
              <a:gd name="connsiteY3" fmla="*/ 1231900 h 1292225"/>
              <a:gd name="connsiteX4" fmla="*/ 1473200 w 1473200"/>
              <a:gd name="connsiteY4" fmla="*/ 1276350 h 1292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73200" h="1292225">
                <a:moveTo>
                  <a:pt x="0" y="0"/>
                </a:moveTo>
                <a:cubicBezTo>
                  <a:pt x="19579" y="73025"/>
                  <a:pt x="39158" y="146050"/>
                  <a:pt x="120650" y="298450"/>
                </a:cubicBezTo>
                <a:cubicBezTo>
                  <a:pt x="202142" y="450850"/>
                  <a:pt x="331258" y="758825"/>
                  <a:pt x="488950" y="914400"/>
                </a:cubicBezTo>
                <a:cubicBezTo>
                  <a:pt x="646642" y="1069975"/>
                  <a:pt x="902758" y="1171575"/>
                  <a:pt x="1066800" y="1231900"/>
                </a:cubicBezTo>
                <a:cubicBezTo>
                  <a:pt x="1230842" y="1292225"/>
                  <a:pt x="1352021" y="1284287"/>
                  <a:pt x="1473200" y="1276350"/>
                </a:cubicBezTo>
              </a:path>
            </a:pathLst>
          </a:custGeom>
          <a:ln w="25400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олилиния 99"/>
          <p:cNvSpPr/>
          <p:nvPr/>
        </p:nvSpPr>
        <p:spPr>
          <a:xfrm>
            <a:off x="5200650" y="3175000"/>
            <a:ext cx="1447800" cy="1377950"/>
          </a:xfrm>
          <a:custGeom>
            <a:avLst/>
            <a:gdLst>
              <a:gd name="connsiteX0" fmla="*/ 0 w 1447800"/>
              <a:gd name="connsiteY0" fmla="*/ 0 h 1377950"/>
              <a:gd name="connsiteX1" fmla="*/ 457200 w 1447800"/>
              <a:gd name="connsiteY1" fmla="*/ 88900 h 1377950"/>
              <a:gd name="connsiteX2" fmla="*/ 965200 w 1447800"/>
              <a:gd name="connsiteY2" fmla="*/ 387350 h 1377950"/>
              <a:gd name="connsiteX3" fmla="*/ 1339850 w 1447800"/>
              <a:gd name="connsiteY3" fmla="*/ 1003300 h 1377950"/>
              <a:gd name="connsiteX4" fmla="*/ 1447800 w 1447800"/>
              <a:gd name="connsiteY4" fmla="*/ 1377950 h 1377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7800" h="1377950">
                <a:moveTo>
                  <a:pt x="0" y="0"/>
                </a:moveTo>
                <a:cubicBezTo>
                  <a:pt x="148166" y="12171"/>
                  <a:pt x="296333" y="24342"/>
                  <a:pt x="457200" y="88900"/>
                </a:cubicBezTo>
                <a:cubicBezTo>
                  <a:pt x="618067" y="153458"/>
                  <a:pt x="818092" y="234950"/>
                  <a:pt x="965200" y="387350"/>
                </a:cubicBezTo>
                <a:cubicBezTo>
                  <a:pt x="1112308" y="539750"/>
                  <a:pt x="1259417" y="838200"/>
                  <a:pt x="1339850" y="1003300"/>
                </a:cubicBezTo>
                <a:cubicBezTo>
                  <a:pt x="1420283" y="1168400"/>
                  <a:pt x="1434041" y="1273175"/>
                  <a:pt x="1447800" y="1377950"/>
                </a:cubicBezTo>
              </a:path>
            </a:pathLst>
          </a:custGeom>
          <a:ln w="25400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1" name="Полилиния 100"/>
          <p:cNvSpPr/>
          <p:nvPr/>
        </p:nvSpPr>
        <p:spPr>
          <a:xfrm>
            <a:off x="5226050" y="3187700"/>
            <a:ext cx="438150" cy="82550"/>
          </a:xfrm>
          <a:custGeom>
            <a:avLst/>
            <a:gdLst>
              <a:gd name="connsiteX0" fmla="*/ 0 w 438150"/>
              <a:gd name="connsiteY0" fmla="*/ 0 h 82550"/>
              <a:gd name="connsiteX1" fmla="*/ 266700 w 438150"/>
              <a:gd name="connsiteY1" fmla="*/ 31750 h 82550"/>
              <a:gd name="connsiteX2" fmla="*/ 438150 w 438150"/>
              <a:gd name="connsiteY2" fmla="*/ 82550 h 82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8150" h="82550">
                <a:moveTo>
                  <a:pt x="0" y="0"/>
                </a:moveTo>
                <a:cubicBezTo>
                  <a:pt x="96837" y="8996"/>
                  <a:pt x="193675" y="17992"/>
                  <a:pt x="266700" y="31750"/>
                </a:cubicBezTo>
                <a:cubicBezTo>
                  <a:pt x="339725" y="45508"/>
                  <a:pt x="388937" y="64029"/>
                  <a:pt x="438150" y="82550"/>
                </a:cubicBezTo>
              </a:path>
            </a:pathLst>
          </a:cu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Полилиния 102"/>
          <p:cNvSpPr/>
          <p:nvPr/>
        </p:nvSpPr>
        <p:spPr>
          <a:xfrm>
            <a:off x="7137400" y="1301750"/>
            <a:ext cx="1079500" cy="1244600"/>
          </a:xfrm>
          <a:custGeom>
            <a:avLst/>
            <a:gdLst>
              <a:gd name="connsiteX0" fmla="*/ 0 w 1079500"/>
              <a:gd name="connsiteY0" fmla="*/ 0 h 1244600"/>
              <a:gd name="connsiteX1" fmla="*/ 139700 w 1079500"/>
              <a:gd name="connsiteY1" fmla="*/ 298450 h 1244600"/>
              <a:gd name="connsiteX2" fmla="*/ 241300 w 1079500"/>
              <a:gd name="connsiteY2" fmla="*/ 514350 h 1244600"/>
              <a:gd name="connsiteX3" fmla="*/ 355600 w 1079500"/>
              <a:gd name="connsiteY3" fmla="*/ 736600 h 1244600"/>
              <a:gd name="connsiteX4" fmla="*/ 457200 w 1079500"/>
              <a:gd name="connsiteY4" fmla="*/ 889000 h 1244600"/>
              <a:gd name="connsiteX5" fmla="*/ 520700 w 1079500"/>
              <a:gd name="connsiteY5" fmla="*/ 952500 h 1244600"/>
              <a:gd name="connsiteX6" fmla="*/ 635000 w 1079500"/>
              <a:gd name="connsiteY6" fmla="*/ 1035050 h 1244600"/>
              <a:gd name="connsiteX7" fmla="*/ 1079500 w 1079500"/>
              <a:gd name="connsiteY7" fmla="*/ 1244600 h 124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79500" h="1244600">
                <a:moveTo>
                  <a:pt x="0" y="0"/>
                </a:moveTo>
                <a:lnTo>
                  <a:pt x="139700" y="298450"/>
                </a:lnTo>
                <a:cubicBezTo>
                  <a:pt x="179917" y="384175"/>
                  <a:pt x="205317" y="441325"/>
                  <a:pt x="241300" y="514350"/>
                </a:cubicBezTo>
                <a:cubicBezTo>
                  <a:pt x="277283" y="587375"/>
                  <a:pt x="319617" y="674158"/>
                  <a:pt x="355600" y="736600"/>
                </a:cubicBezTo>
                <a:cubicBezTo>
                  <a:pt x="391583" y="799042"/>
                  <a:pt x="429683" y="853017"/>
                  <a:pt x="457200" y="889000"/>
                </a:cubicBezTo>
                <a:cubicBezTo>
                  <a:pt x="484717" y="924983"/>
                  <a:pt x="491067" y="928158"/>
                  <a:pt x="520700" y="952500"/>
                </a:cubicBezTo>
                <a:cubicBezTo>
                  <a:pt x="550333" y="976842"/>
                  <a:pt x="541867" y="986367"/>
                  <a:pt x="635000" y="1035050"/>
                </a:cubicBezTo>
                <a:cubicBezTo>
                  <a:pt x="728133" y="1083733"/>
                  <a:pt x="903816" y="1164166"/>
                  <a:pt x="1079500" y="1244600"/>
                </a:cubicBezTo>
              </a:path>
            </a:pathLst>
          </a:cu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6838966" y="2828921"/>
            <a:ext cx="142876" cy="142876"/>
          </a:xfrm>
          <a:prstGeom prst="ellipse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4" name="Прямая соединительная линия 103"/>
          <p:cNvCxnSpPr/>
          <p:nvPr/>
        </p:nvCxnSpPr>
        <p:spPr>
          <a:xfrm>
            <a:off x="5143504" y="3268872"/>
            <a:ext cx="2928958" cy="1588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6" name="Объект 35"/>
          <p:cNvGraphicFramePr>
            <a:graphicFrameLocks noChangeAspect="1"/>
          </p:cNvGraphicFramePr>
          <p:nvPr/>
        </p:nvGraphicFramePr>
        <p:xfrm>
          <a:off x="1714480" y="2464681"/>
          <a:ext cx="857256" cy="4286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3" name="Формула" r:id="rId26" imgW="355320" imgH="177480" progId="Equation.3">
                  <p:embed/>
                </p:oleObj>
              </mc:Choice>
              <mc:Fallback>
                <p:oleObj name="Формула" r:id="rId26" imgW="355320" imgH="17748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4480" y="2464681"/>
                        <a:ext cx="857256" cy="42862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Управляющая кнопка: сведения 36">
            <a:hlinkClick r:id="rId28" action="ppaction://hlinksldjump"/>
          </p:cNvPr>
          <p:cNvSpPr/>
          <p:nvPr/>
        </p:nvSpPr>
        <p:spPr>
          <a:xfrm>
            <a:off x="2000232" y="3429000"/>
            <a:ext cx="685226" cy="613788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7858148" y="142852"/>
            <a:ext cx="1143008" cy="62864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7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10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2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5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0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3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54" grpId="0"/>
      <p:bldP spid="39" grpId="0"/>
      <p:bldP spid="92" grpId="0" animBg="1"/>
      <p:bldP spid="92" grpId="1" animBg="1"/>
      <p:bldP spid="92" grpId="2" animBg="1"/>
      <p:bldP spid="100" grpId="0" animBg="1"/>
      <p:bldP spid="100" grpId="1" animBg="1"/>
      <p:bldP spid="101" grpId="0" animBg="1"/>
      <p:bldP spid="103" grpId="0" animBg="1"/>
      <p:bldP spid="27" grpId="0" animBg="1"/>
      <p:bldP spid="3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072066" y="1071546"/>
          <a:ext cx="3672000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8558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cxnSp>
        <p:nvCxnSpPr>
          <p:cNvPr id="5" name="Прямая со стрелкой 4"/>
          <p:cNvCxnSpPr/>
          <p:nvPr/>
        </p:nvCxnSpPr>
        <p:spPr>
          <a:xfrm>
            <a:off x="5072066" y="2891762"/>
            <a:ext cx="3571900" cy="158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rot="5400000" flipH="1" flipV="1">
            <a:off x="5300101" y="2750339"/>
            <a:ext cx="3214710" cy="158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42852"/>
            <a:ext cx="557213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Постройте график  функции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  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 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 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cs typeface="Times New Roman" pitchFamily="18" charset="0"/>
            </a:endParaRPr>
          </a:p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и определите, при каких        значениях 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k</a:t>
            </a:r>
            <a:r>
              <a:rPr lang="en-US" sz="2400" dirty="0" smtClean="0">
                <a:cs typeface="Arial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прямая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y=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kx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имеет</a:t>
            </a:r>
          </a:p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с графиком ровно </a:t>
            </a:r>
            <a:r>
              <a:rPr lang="ru-RU" sz="2400" dirty="0" smtClean="0">
                <a:solidFill>
                  <a:srgbClr val="000000"/>
                </a:solidFill>
                <a:cs typeface="Times New Roman" pitchFamily="18" charset="0"/>
              </a:rPr>
              <a:t>три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общие    точки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1028" name="AutoShape 4" descr="https://oge.sdamgia.ru/formula/svg/ed/edac15508f0e0648cb01dde0b42e9aeb.svg"/>
          <p:cNvSpPr>
            <a:spLocks noChangeAspect="1" noChangeArrowheads="1"/>
          </p:cNvSpPr>
          <p:nvPr/>
        </p:nvSpPr>
        <p:spPr bwMode="auto">
          <a:xfrm>
            <a:off x="20447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9" name="AutoShape 5" descr="https://oge.sdamgia.ru/formula/svg/8c/8ce4b16b22b58894aa86c421e8759df3.svg"/>
          <p:cNvSpPr>
            <a:spLocks noChangeAspect="1" noChangeArrowheads="1"/>
          </p:cNvSpPr>
          <p:nvPr/>
        </p:nvSpPr>
        <p:spPr bwMode="auto">
          <a:xfrm>
            <a:off x="440372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https://oge.sdamgia.ru/formula/svg/62/624990db4b5fbcc7ac4962dfff4592ee.svg"/>
          <p:cNvSpPr>
            <a:spLocks noChangeAspect="1" noChangeArrowheads="1"/>
          </p:cNvSpPr>
          <p:nvPr/>
        </p:nvSpPr>
        <p:spPr bwMode="auto">
          <a:xfrm>
            <a:off x="4989513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17" name="Объект 16"/>
          <p:cNvGraphicFramePr>
            <a:graphicFrameLocks noChangeAspect="1"/>
          </p:cNvGraphicFramePr>
          <p:nvPr/>
        </p:nvGraphicFramePr>
        <p:xfrm>
          <a:off x="5143500" y="188913"/>
          <a:ext cx="1946275" cy="47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35" name="Формула" r:id="rId4" imgW="1041120" imgH="253800" progId="Equation.3">
                  <p:embed/>
                </p:oleObj>
              </mc:Choice>
              <mc:Fallback>
                <p:oleObj name="Формула" r:id="rId4" imgW="1041120" imgH="2538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3500" y="188913"/>
                        <a:ext cx="1946275" cy="473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0" name="Прямая соединительная линия 29"/>
          <p:cNvCxnSpPr/>
          <p:nvPr/>
        </p:nvCxnSpPr>
        <p:spPr>
          <a:xfrm>
            <a:off x="5075059" y="1807192"/>
            <a:ext cx="3643338" cy="1588"/>
          </a:xfrm>
          <a:prstGeom prst="line">
            <a:avLst/>
          </a:prstGeom>
          <a:ln w="38100"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4" name="Объект 43"/>
          <p:cNvGraphicFramePr>
            <a:graphicFrameLocks noChangeAspect="1"/>
          </p:cNvGraphicFramePr>
          <p:nvPr/>
        </p:nvGraphicFramePr>
        <p:xfrm>
          <a:off x="8423158" y="2951096"/>
          <a:ext cx="396156" cy="3914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36" name="Формула" r:id="rId6" imgW="126720" imgH="139680" progId="Equation.3">
                  <p:embed/>
                </p:oleObj>
              </mc:Choice>
              <mc:Fallback>
                <p:oleObj name="Формула" r:id="rId6" imgW="126720" imgH="13968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23158" y="2951096"/>
                        <a:ext cx="396156" cy="3914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Объект 44"/>
          <p:cNvGraphicFramePr>
            <a:graphicFrameLocks noChangeAspect="1"/>
          </p:cNvGraphicFramePr>
          <p:nvPr/>
        </p:nvGraphicFramePr>
        <p:xfrm>
          <a:off x="6481763" y="1058033"/>
          <a:ext cx="436562" cy="4620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37" name="Формула" r:id="rId8" imgW="139680" imgH="164880" progId="Equation.3">
                  <p:embed/>
                </p:oleObj>
              </mc:Choice>
              <mc:Fallback>
                <p:oleObj name="Формула" r:id="rId8" imgW="139680" imgH="1648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81763" y="1058033"/>
                        <a:ext cx="436562" cy="46203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11"/>
          <p:cNvGraphicFramePr>
            <a:graphicFrameLocks noChangeAspect="1"/>
          </p:cNvGraphicFramePr>
          <p:nvPr/>
        </p:nvGraphicFramePr>
        <p:xfrm>
          <a:off x="6956425" y="2890840"/>
          <a:ext cx="200025" cy="2524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38" name="Формула" r:id="rId10" imgW="126720" imgH="177480" progId="Equation.3">
                  <p:embed/>
                </p:oleObj>
              </mc:Choice>
              <mc:Fallback>
                <p:oleObj name="Формула" r:id="rId10" imgW="126720" imgH="1774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56425" y="2890840"/>
                        <a:ext cx="200025" cy="25240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11"/>
          <p:cNvGraphicFramePr>
            <a:graphicFrameLocks noChangeAspect="1"/>
          </p:cNvGraphicFramePr>
          <p:nvPr/>
        </p:nvGraphicFramePr>
        <p:xfrm>
          <a:off x="6600572" y="3224458"/>
          <a:ext cx="319087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39" name="Формула" r:id="rId12" imgW="203040" imgH="164880" progId="Equation.3">
                  <p:embed/>
                </p:oleObj>
              </mc:Choice>
              <mc:Fallback>
                <p:oleObj name="Формула" r:id="rId12" imgW="203040" imgH="16488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00572" y="3224458"/>
                        <a:ext cx="319087" cy="26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11"/>
          <p:cNvGraphicFramePr>
            <a:graphicFrameLocks noChangeAspect="1"/>
          </p:cNvGraphicFramePr>
          <p:nvPr/>
        </p:nvGraphicFramePr>
        <p:xfrm>
          <a:off x="7257226" y="2867845"/>
          <a:ext cx="139700" cy="233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0" name="Формула" r:id="rId14" imgW="88560" imgH="164880" progId="Equation.3">
                  <p:embed/>
                </p:oleObj>
              </mc:Choice>
              <mc:Fallback>
                <p:oleObj name="Формула" r:id="rId14" imgW="88560" imgH="16488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57226" y="2867845"/>
                        <a:ext cx="139700" cy="23387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9" name="Object 11"/>
          <p:cNvGraphicFramePr>
            <a:graphicFrameLocks noChangeAspect="1"/>
          </p:cNvGraphicFramePr>
          <p:nvPr/>
        </p:nvGraphicFramePr>
        <p:xfrm>
          <a:off x="6937659" y="2299232"/>
          <a:ext cx="139700" cy="233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1" name="Формула" r:id="rId16" imgW="88560" imgH="164880" progId="Equation.3">
                  <p:embed/>
                </p:oleObj>
              </mc:Choice>
              <mc:Fallback>
                <p:oleObj name="Формула" r:id="rId16" imgW="88560" imgH="16488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37659" y="2299232"/>
                        <a:ext cx="139700" cy="23387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142844" y="2071678"/>
            <a:ext cx="37417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/>
            <a:r>
              <a:rPr lang="ru-RU" sz="2400" dirty="0" smtClean="0"/>
              <a:t>1) Область определения</a:t>
            </a:r>
          </a:p>
          <a:p>
            <a:pPr marL="457200" indent="-457200"/>
            <a:r>
              <a:rPr lang="ru-RU" sz="2400" dirty="0" smtClean="0"/>
              <a:t>функции: </a:t>
            </a:r>
            <a:r>
              <a:rPr lang="ru-RU" sz="2400" i="1" dirty="0" smtClean="0"/>
              <a:t> </a:t>
            </a:r>
            <a:endParaRPr lang="ru-RU" sz="2400" i="1" dirty="0"/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5143504" y="2893309"/>
            <a:ext cx="2928958" cy="1588"/>
          </a:xfrm>
          <a:prstGeom prst="line">
            <a:avLst/>
          </a:prstGeom>
          <a:ln w="34925">
            <a:solidFill>
              <a:srgbClr val="00B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2714612" y="6000768"/>
            <a:ext cx="28921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Ответ:  -1,5 </a:t>
            </a:r>
            <a:r>
              <a:rPr lang="en-US" sz="2400" dirty="0" smtClean="0"/>
              <a:t>&lt; k &lt; 0</a:t>
            </a:r>
            <a:endParaRPr lang="ru-RU" sz="2400" dirty="0"/>
          </a:p>
        </p:txBody>
      </p:sp>
      <p:sp>
        <p:nvSpPr>
          <p:cNvPr id="39" name="TextBox 38"/>
          <p:cNvSpPr txBox="1"/>
          <p:nvPr/>
        </p:nvSpPr>
        <p:spPr>
          <a:xfrm>
            <a:off x="214470" y="3000372"/>
            <a:ext cx="42162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/>
            <a:r>
              <a:rPr lang="ru-RU" sz="2400" dirty="0" smtClean="0"/>
              <a:t>2) Упростим правую часть  </a:t>
            </a:r>
          </a:p>
          <a:p>
            <a:pPr marL="457200" indent="-457200"/>
            <a:r>
              <a:rPr lang="ru-RU" sz="2400" dirty="0" smtClean="0"/>
              <a:t>формулы:</a:t>
            </a:r>
            <a:endParaRPr lang="ru-RU" sz="2400" dirty="0"/>
          </a:p>
        </p:txBody>
      </p:sp>
      <p:graphicFrame>
        <p:nvGraphicFramePr>
          <p:cNvPr id="55" name="Object 11"/>
          <p:cNvGraphicFramePr>
            <a:graphicFrameLocks noChangeAspect="1"/>
          </p:cNvGraphicFramePr>
          <p:nvPr/>
        </p:nvGraphicFramePr>
        <p:xfrm>
          <a:off x="5836618" y="2624909"/>
          <a:ext cx="357188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2" name="Формула" r:id="rId18" imgW="228600" imgH="164880" progId="Equation.3">
                  <p:embed/>
                </p:oleObj>
              </mc:Choice>
              <mc:Fallback>
                <p:oleObj name="Формула" r:id="rId18" imgW="228600" imgH="16488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36618" y="2624909"/>
                        <a:ext cx="357188" cy="26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1" name="Прямая соединительная линия 60"/>
          <p:cNvCxnSpPr/>
          <p:nvPr/>
        </p:nvCxnSpPr>
        <p:spPr>
          <a:xfrm>
            <a:off x="5103965" y="1807192"/>
            <a:ext cx="1071570" cy="1588"/>
          </a:xfrm>
          <a:prstGeom prst="line">
            <a:avLst/>
          </a:prstGeom>
          <a:ln w="38100">
            <a:solidFill>
              <a:srgbClr val="7030A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6" name="Объект 35"/>
          <p:cNvGraphicFramePr>
            <a:graphicFrameLocks noChangeAspect="1"/>
          </p:cNvGraphicFramePr>
          <p:nvPr/>
        </p:nvGraphicFramePr>
        <p:xfrm>
          <a:off x="1700854" y="2436508"/>
          <a:ext cx="1958975" cy="5111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3" name="Формула" r:id="rId20" imgW="812520" imgH="215640" progId="Equation.3">
                  <p:embed/>
                </p:oleObj>
              </mc:Choice>
              <mc:Fallback>
                <p:oleObj name="Формула" r:id="rId20" imgW="812520" imgH="21564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00854" y="2436508"/>
                        <a:ext cx="1958975" cy="51118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Управляющая кнопка: сведения 36">
            <a:hlinkClick r:id="rId22" action="ppaction://hlinksldjump"/>
          </p:cNvPr>
          <p:cNvSpPr/>
          <p:nvPr/>
        </p:nvSpPr>
        <p:spPr>
          <a:xfrm>
            <a:off x="2000232" y="3429000"/>
            <a:ext cx="685226" cy="613788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8" name="Группа 34"/>
          <p:cNvGrpSpPr/>
          <p:nvPr/>
        </p:nvGrpSpPr>
        <p:grpSpPr>
          <a:xfrm>
            <a:off x="642910" y="4429132"/>
            <a:ext cx="3562194" cy="1214446"/>
            <a:chOff x="571472" y="5286388"/>
            <a:chExt cx="3562194" cy="1214446"/>
          </a:xfrm>
        </p:grpSpPr>
        <p:sp>
          <p:nvSpPr>
            <p:cNvPr id="40" name="TextBox 39"/>
            <p:cNvSpPr txBox="1"/>
            <p:nvPr/>
          </p:nvSpPr>
          <p:spPr>
            <a:xfrm>
              <a:off x="571472" y="5286388"/>
              <a:ext cx="3562194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             </a:t>
              </a:r>
              <a:r>
                <a:rPr lang="ru-RU" sz="2400" dirty="0" smtClean="0"/>
                <a:t>3,  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 </a:t>
              </a:r>
              <a:r>
                <a:rPr lang="en-US" sz="2400" dirty="0" smtClean="0"/>
                <a:t>&lt; -</a:t>
              </a:r>
              <a:r>
                <a:rPr lang="ru-RU" sz="2400" dirty="0" smtClean="0"/>
                <a:t>2;</a:t>
              </a:r>
              <a:endParaRPr lang="en-US" sz="2400" dirty="0" smtClean="0"/>
            </a:p>
            <a:p>
              <a:r>
                <a:rPr lang="en-US" sz="2400" dirty="0" smtClean="0"/>
                <a:t>           </a:t>
              </a:r>
              <a:r>
                <a:rPr lang="ru-RU" sz="2400" dirty="0" smtClean="0"/>
                <a:t>-2х - 1, -2 ≤ 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 </a:t>
              </a:r>
              <a:r>
                <a:rPr lang="en-US" sz="2400" dirty="0" smtClean="0"/>
                <a:t>&lt; </a:t>
              </a:r>
              <a:r>
                <a:rPr lang="ru-RU" sz="2400" dirty="0" smtClean="0"/>
                <a:t>1;</a:t>
              </a:r>
              <a:endParaRPr lang="en-US" sz="2400" dirty="0" smtClean="0"/>
            </a:p>
            <a:p>
              <a:r>
                <a:rPr lang="en-US" sz="2400" dirty="0" smtClean="0"/>
                <a:t>            </a:t>
              </a:r>
              <a:r>
                <a:rPr lang="ru-RU" sz="2400" dirty="0" smtClean="0"/>
                <a:t>-3,  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 </a:t>
              </a:r>
              <a:r>
                <a:rPr lang="en-US" sz="2400" dirty="0" smtClean="0"/>
                <a:t> ≥ 3</a:t>
              </a:r>
              <a:endParaRPr lang="ru-RU" sz="2400" dirty="0"/>
            </a:p>
          </p:txBody>
        </p:sp>
        <p:sp>
          <p:nvSpPr>
            <p:cNvPr id="41" name="Левая фигурная скобка 40"/>
            <p:cNvSpPr/>
            <p:nvPr/>
          </p:nvSpPr>
          <p:spPr>
            <a:xfrm>
              <a:off x="1285852" y="5286388"/>
              <a:ext cx="285752" cy="1214446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714348" y="5675477"/>
              <a:ext cx="6206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dirty="0" smtClean="0"/>
                <a:t>у =</a:t>
              </a:r>
              <a:endParaRPr lang="ru-RU" sz="2400" dirty="0"/>
            </a:p>
          </p:txBody>
        </p:sp>
      </p:grpSp>
      <p:graphicFrame>
        <p:nvGraphicFramePr>
          <p:cNvPr id="56" name="Object 11"/>
          <p:cNvGraphicFramePr>
            <a:graphicFrameLocks noChangeAspect="1"/>
          </p:cNvGraphicFramePr>
          <p:nvPr/>
        </p:nvGraphicFramePr>
        <p:xfrm>
          <a:off x="6938963" y="1525555"/>
          <a:ext cx="179387" cy="280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4" name="Формула" r:id="rId23" imgW="114120" imgH="177480" progId="Equation.3">
                  <p:embed/>
                </p:oleObj>
              </mc:Choice>
              <mc:Fallback>
                <p:oleObj name="Формула" r:id="rId23" imgW="114120" imgH="177480" progId="Equation.3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38963" y="1525555"/>
                        <a:ext cx="179387" cy="280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" name="Object 11"/>
          <p:cNvGraphicFramePr>
            <a:graphicFrameLocks noChangeAspect="1"/>
          </p:cNvGraphicFramePr>
          <p:nvPr/>
        </p:nvGraphicFramePr>
        <p:xfrm>
          <a:off x="6554788" y="3986995"/>
          <a:ext cx="358775" cy="280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5" name="Формула" r:id="rId25" imgW="228600" imgH="177480" progId="Equation.3">
                  <p:embed/>
                </p:oleObj>
              </mc:Choice>
              <mc:Fallback>
                <p:oleObj name="Формула" r:id="rId25" imgW="228600" imgH="17748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4788" y="3986995"/>
                        <a:ext cx="358775" cy="280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2" name="Прямая соединительная линия 61"/>
          <p:cNvCxnSpPr/>
          <p:nvPr/>
        </p:nvCxnSpPr>
        <p:spPr>
          <a:xfrm rot="16200000" flipH="1">
            <a:off x="5107785" y="2107397"/>
            <a:ext cx="3286148" cy="1643074"/>
          </a:xfrm>
          <a:prstGeom prst="line">
            <a:avLst/>
          </a:prstGeom>
          <a:ln w="38100"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Прямая соединительная линия 109"/>
          <p:cNvCxnSpPr/>
          <p:nvPr/>
        </p:nvCxnSpPr>
        <p:spPr>
          <a:xfrm rot="16200000" flipH="1">
            <a:off x="5627239" y="2341101"/>
            <a:ext cx="2207334" cy="1111476"/>
          </a:xfrm>
          <a:prstGeom prst="line">
            <a:avLst/>
          </a:prstGeom>
          <a:ln w="38100">
            <a:solidFill>
              <a:srgbClr val="7030A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Прямая соединительная линия 115"/>
          <p:cNvCxnSpPr/>
          <p:nvPr/>
        </p:nvCxnSpPr>
        <p:spPr>
          <a:xfrm>
            <a:off x="5143504" y="4000504"/>
            <a:ext cx="3643338" cy="1588"/>
          </a:xfrm>
          <a:prstGeom prst="line">
            <a:avLst/>
          </a:prstGeom>
          <a:ln w="38100"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Прямая соединительная линия 116"/>
          <p:cNvCxnSpPr/>
          <p:nvPr/>
        </p:nvCxnSpPr>
        <p:spPr>
          <a:xfrm>
            <a:off x="7268648" y="4000504"/>
            <a:ext cx="1357322" cy="1588"/>
          </a:xfrm>
          <a:prstGeom prst="line">
            <a:avLst/>
          </a:prstGeom>
          <a:ln w="38100">
            <a:solidFill>
              <a:srgbClr val="7030A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Прямая соединительная линия 136"/>
          <p:cNvCxnSpPr/>
          <p:nvPr/>
        </p:nvCxnSpPr>
        <p:spPr>
          <a:xfrm rot="16200000" flipH="1">
            <a:off x="5322099" y="1750207"/>
            <a:ext cx="3286148" cy="2357454"/>
          </a:xfrm>
          <a:prstGeom prst="line">
            <a:avLst/>
          </a:prstGeom>
          <a:ln w="34925">
            <a:solidFill>
              <a:srgbClr val="00B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Прямая соединительная линия 142"/>
          <p:cNvCxnSpPr/>
          <p:nvPr/>
        </p:nvCxnSpPr>
        <p:spPr>
          <a:xfrm>
            <a:off x="5572132" y="1643050"/>
            <a:ext cx="2857520" cy="2643206"/>
          </a:xfrm>
          <a:prstGeom prst="line">
            <a:avLst/>
          </a:prstGeom>
          <a:ln w="3492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Прямая соединительная линия 145"/>
          <p:cNvCxnSpPr/>
          <p:nvPr/>
        </p:nvCxnSpPr>
        <p:spPr>
          <a:xfrm>
            <a:off x="5000628" y="1500174"/>
            <a:ext cx="3714776" cy="2714644"/>
          </a:xfrm>
          <a:prstGeom prst="line">
            <a:avLst/>
          </a:prstGeom>
          <a:ln w="3492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3" name="Объект 152"/>
          <p:cNvGraphicFramePr>
            <a:graphicFrameLocks noChangeAspect="1"/>
          </p:cNvGraphicFramePr>
          <p:nvPr/>
        </p:nvGraphicFramePr>
        <p:xfrm>
          <a:off x="5104495" y="2928933"/>
          <a:ext cx="765935" cy="3928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6" name="Формула" r:id="rId27" imgW="355320" imgH="203040" progId="Equation.3">
                  <p:embed/>
                </p:oleObj>
              </mc:Choice>
              <mc:Fallback>
                <p:oleObj name="Формула" r:id="rId27" imgW="355320" imgH="203040" progId="Equation.3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4495" y="2928933"/>
                        <a:ext cx="765935" cy="39281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4" name="Объект 153"/>
          <p:cNvGraphicFramePr>
            <a:graphicFrameLocks noChangeAspect="1"/>
          </p:cNvGraphicFramePr>
          <p:nvPr/>
        </p:nvGraphicFramePr>
        <p:xfrm>
          <a:off x="6786578" y="4321881"/>
          <a:ext cx="1278607" cy="3746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7" name="Формула" r:id="rId29" imgW="622080" imgH="203040" progId="Equation.3">
                  <p:embed/>
                </p:oleObj>
              </mc:Choice>
              <mc:Fallback>
                <p:oleObj name="Формула" r:id="rId29" imgW="622080" imgH="203040" progId="Equation.3">
                  <p:embed/>
                  <p:pic>
                    <p:nvPicPr>
                      <p:cNvPr id="0" name="Picture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86578" y="4321881"/>
                        <a:ext cx="1278607" cy="37464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" name="Овал 42"/>
          <p:cNvSpPr/>
          <p:nvPr/>
        </p:nvSpPr>
        <p:spPr>
          <a:xfrm>
            <a:off x="7643834" y="142852"/>
            <a:ext cx="1143008" cy="62864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8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2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54" grpId="0"/>
      <p:bldP spid="39" grpId="0"/>
      <p:bldP spid="3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4786314" y="197671"/>
          <a:ext cx="3600000" cy="6583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40200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0200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0200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0200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0200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0200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0200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0200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0200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0200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0200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0200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0200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40200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40200"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40200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40200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40200"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noFill/>
                        </a:ln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cxnSp>
        <p:nvCxnSpPr>
          <p:cNvPr id="5" name="Прямая со стрелкой 4"/>
          <p:cNvCxnSpPr/>
          <p:nvPr/>
        </p:nvCxnSpPr>
        <p:spPr>
          <a:xfrm>
            <a:off x="4819867" y="4588627"/>
            <a:ext cx="3571900" cy="158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rot="5400000" flipH="1" flipV="1">
            <a:off x="3328681" y="3475352"/>
            <a:ext cx="6500858" cy="158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42844" y="142852"/>
            <a:ext cx="557213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Постройте график  функции</a:t>
            </a:r>
          </a:p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у =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│х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– 2│ +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│х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² - 9│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 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 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cs typeface="Times New Roman" pitchFamily="18" charset="0"/>
            </a:endParaRPr>
          </a:p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и определите, при каких        значениях а</a:t>
            </a:r>
            <a:r>
              <a:rPr lang="en-US" sz="2400" dirty="0" smtClean="0">
                <a:cs typeface="Arial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прямая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y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=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а</a:t>
            </a:r>
            <a:r>
              <a:rPr lang="en-US" sz="2400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  <a:endParaRPr lang="ru-RU" sz="2400" dirty="0" smtClean="0">
              <a:solidFill>
                <a:srgbClr val="000000"/>
              </a:solidFill>
              <a:cs typeface="Times New Roman" pitchFamily="18" charset="0"/>
            </a:endParaRPr>
          </a:p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имеет с графиком </a:t>
            </a:r>
          </a:p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три общие точки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1028" name="AutoShape 4" descr="https://oge.sdamgia.ru/formula/svg/ed/edac15508f0e0648cb01dde0b42e9aeb.svg"/>
          <p:cNvSpPr>
            <a:spLocks noChangeAspect="1" noChangeArrowheads="1"/>
          </p:cNvSpPr>
          <p:nvPr/>
        </p:nvSpPr>
        <p:spPr bwMode="auto">
          <a:xfrm>
            <a:off x="20447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9" name="AutoShape 5" descr="https://oge.sdamgia.ru/formula/svg/8c/8ce4b16b22b58894aa86c421e8759df3.svg"/>
          <p:cNvSpPr>
            <a:spLocks noChangeAspect="1" noChangeArrowheads="1"/>
          </p:cNvSpPr>
          <p:nvPr/>
        </p:nvSpPr>
        <p:spPr bwMode="auto">
          <a:xfrm>
            <a:off x="440372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https://oge.sdamgia.ru/formula/svg/62/624990db4b5fbcc7ac4962dfff4592ee.svg"/>
          <p:cNvSpPr>
            <a:spLocks noChangeAspect="1" noChangeArrowheads="1"/>
          </p:cNvSpPr>
          <p:nvPr/>
        </p:nvSpPr>
        <p:spPr bwMode="auto">
          <a:xfrm>
            <a:off x="4989513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cxnSp>
        <p:nvCxnSpPr>
          <p:cNvPr id="30" name="Прямая соединительная линия 29"/>
          <p:cNvCxnSpPr/>
          <p:nvPr/>
        </p:nvCxnSpPr>
        <p:spPr>
          <a:xfrm>
            <a:off x="4929190" y="2752398"/>
            <a:ext cx="3286148" cy="1588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4" name="Объект 43"/>
          <p:cNvGraphicFramePr>
            <a:graphicFrameLocks noChangeAspect="1"/>
          </p:cNvGraphicFramePr>
          <p:nvPr/>
        </p:nvGraphicFramePr>
        <p:xfrm>
          <a:off x="8358214" y="4572008"/>
          <a:ext cx="396156" cy="3914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9" name="Формула" r:id="rId4" imgW="126720" imgH="139680" progId="Equation.3">
                  <p:embed/>
                </p:oleObj>
              </mc:Choice>
              <mc:Fallback>
                <p:oleObj name="Формула" r:id="rId4" imgW="126720" imgH="1396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58214" y="4572008"/>
                        <a:ext cx="396156" cy="3914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Объект 44"/>
          <p:cNvGraphicFramePr>
            <a:graphicFrameLocks noChangeAspect="1"/>
          </p:cNvGraphicFramePr>
          <p:nvPr/>
        </p:nvGraphicFramePr>
        <p:xfrm>
          <a:off x="6238636" y="0"/>
          <a:ext cx="436562" cy="4620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0" name="Формула" r:id="rId6" imgW="139680" imgH="164880" progId="Equation.3">
                  <p:embed/>
                </p:oleObj>
              </mc:Choice>
              <mc:Fallback>
                <p:oleObj name="Формула" r:id="rId6" imgW="139680" imgH="16488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38636" y="0"/>
                        <a:ext cx="436562" cy="46203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5" name="Object 11"/>
          <p:cNvGraphicFramePr>
            <a:graphicFrameLocks noChangeAspect="1"/>
          </p:cNvGraphicFramePr>
          <p:nvPr/>
        </p:nvGraphicFramePr>
        <p:xfrm>
          <a:off x="6605769" y="2493129"/>
          <a:ext cx="179388" cy="280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1" name="Формула" r:id="rId8" imgW="114120" imgH="177480" progId="Equation.3">
                  <p:embed/>
                </p:oleObj>
              </mc:Choice>
              <mc:Fallback>
                <p:oleObj name="Формула" r:id="rId8" imgW="114120" imgH="177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05769" y="2493129"/>
                        <a:ext cx="179388" cy="2809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11"/>
          <p:cNvGraphicFramePr>
            <a:graphicFrameLocks noChangeAspect="1"/>
          </p:cNvGraphicFramePr>
          <p:nvPr/>
        </p:nvGraphicFramePr>
        <p:xfrm>
          <a:off x="6357950" y="4643446"/>
          <a:ext cx="200025" cy="2524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2" name="Формула" r:id="rId10" imgW="126720" imgH="177480" progId="Equation.3">
                  <p:embed/>
                </p:oleObj>
              </mc:Choice>
              <mc:Fallback>
                <p:oleObj name="Формула" r:id="rId10" imgW="126720" imgH="17748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57950" y="4643446"/>
                        <a:ext cx="200025" cy="25240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11"/>
          <p:cNvGraphicFramePr>
            <a:graphicFrameLocks noChangeAspect="1"/>
          </p:cNvGraphicFramePr>
          <p:nvPr/>
        </p:nvGraphicFramePr>
        <p:xfrm>
          <a:off x="5186032" y="4612647"/>
          <a:ext cx="360363" cy="280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3" name="Формула" r:id="rId12" imgW="228600" imgH="177480" progId="Equation.3">
                  <p:embed/>
                </p:oleObj>
              </mc:Choice>
              <mc:Fallback>
                <p:oleObj name="Формула" r:id="rId12" imgW="228600" imgH="1774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86032" y="4612647"/>
                        <a:ext cx="360363" cy="2809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11"/>
          <p:cNvGraphicFramePr>
            <a:graphicFrameLocks noChangeAspect="1"/>
          </p:cNvGraphicFramePr>
          <p:nvPr/>
        </p:nvGraphicFramePr>
        <p:xfrm>
          <a:off x="6929454" y="4357694"/>
          <a:ext cx="139700" cy="233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4" name="Формула" r:id="rId14" imgW="88560" imgH="164880" progId="Equation.3">
                  <p:embed/>
                </p:oleObj>
              </mc:Choice>
              <mc:Fallback>
                <p:oleObj name="Формула" r:id="rId14" imgW="88560" imgH="16488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29454" y="4357694"/>
                        <a:ext cx="139700" cy="23387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9" name="Object 11"/>
          <p:cNvGraphicFramePr>
            <a:graphicFrameLocks noChangeAspect="1"/>
          </p:cNvGraphicFramePr>
          <p:nvPr/>
        </p:nvGraphicFramePr>
        <p:xfrm>
          <a:off x="6572264" y="4000504"/>
          <a:ext cx="139700" cy="233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5" name="Формула" r:id="rId16" imgW="88560" imgH="164880" progId="Equation.3">
                  <p:embed/>
                </p:oleObj>
              </mc:Choice>
              <mc:Fallback>
                <p:oleObj name="Формула" r:id="rId16" imgW="88560" imgH="16488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72264" y="4000504"/>
                        <a:ext cx="139700" cy="23387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" name="TextBox 53"/>
          <p:cNvSpPr txBox="1"/>
          <p:nvPr/>
        </p:nvSpPr>
        <p:spPr>
          <a:xfrm>
            <a:off x="785786" y="5929330"/>
            <a:ext cx="35477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Ответ:  а </a:t>
            </a:r>
            <a:r>
              <a:rPr lang="en-US" sz="2400" dirty="0" smtClean="0"/>
              <a:t>=</a:t>
            </a:r>
            <a:r>
              <a:rPr lang="ru-RU" sz="2400" dirty="0" smtClean="0"/>
              <a:t> 5, а = 11,25 </a:t>
            </a:r>
            <a:endParaRPr lang="ru-RU" sz="2400" dirty="0"/>
          </a:p>
        </p:txBody>
      </p:sp>
      <p:sp>
        <p:nvSpPr>
          <p:cNvPr id="28" name="TextBox 27"/>
          <p:cNvSpPr txBox="1"/>
          <p:nvPr/>
        </p:nvSpPr>
        <p:spPr>
          <a:xfrm>
            <a:off x="0" y="2643182"/>
            <a:ext cx="50006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ru-RU" sz="2400" dirty="0" smtClean="0"/>
              <a:t>1) Найдем область определения</a:t>
            </a:r>
          </a:p>
          <a:p>
            <a:pPr marL="457200" indent="-457200"/>
            <a:r>
              <a:rPr lang="ru-RU" sz="2400" dirty="0" smtClean="0"/>
              <a:t>     функции:</a:t>
            </a:r>
            <a:endParaRPr lang="ru-RU" sz="2400" dirty="0"/>
          </a:p>
        </p:txBody>
      </p:sp>
      <p:graphicFrame>
        <p:nvGraphicFramePr>
          <p:cNvPr id="1042" name="Object 7"/>
          <p:cNvGraphicFramePr>
            <a:graphicFrameLocks noChangeAspect="1"/>
          </p:cNvGraphicFramePr>
          <p:nvPr/>
        </p:nvGraphicFramePr>
        <p:xfrm>
          <a:off x="2214546" y="2548182"/>
          <a:ext cx="1738313" cy="922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6" name="Формула" r:id="rId18" imgW="812520" imgH="431640" progId="Equation.3">
                  <p:embed/>
                </p:oleObj>
              </mc:Choice>
              <mc:Fallback>
                <p:oleObj name="Формула" r:id="rId18" imgW="812520" imgH="43164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4546" y="2548182"/>
                        <a:ext cx="1738313" cy="9223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0" y="3429000"/>
            <a:ext cx="46185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/>
            <a:r>
              <a:rPr lang="ru-RU" sz="2400" dirty="0" smtClean="0"/>
              <a:t>2) Преобразуем правую часть </a:t>
            </a:r>
          </a:p>
          <a:p>
            <a:pPr marL="457200" indent="-457200"/>
            <a:r>
              <a:rPr lang="ru-RU" sz="2400" dirty="0" smtClean="0"/>
              <a:t>    формулы:</a:t>
            </a:r>
            <a:endParaRPr lang="ru-RU" sz="2400" dirty="0"/>
          </a:p>
        </p:txBody>
      </p:sp>
      <p:grpSp>
        <p:nvGrpSpPr>
          <p:cNvPr id="2" name="Группа 31"/>
          <p:cNvGrpSpPr/>
          <p:nvPr/>
        </p:nvGrpSpPr>
        <p:grpSpPr>
          <a:xfrm>
            <a:off x="142844" y="4214818"/>
            <a:ext cx="4322017" cy="1569660"/>
            <a:chOff x="571472" y="5286388"/>
            <a:chExt cx="4322017" cy="1569660"/>
          </a:xfrm>
        </p:grpSpPr>
        <p:sp>
          <p:nvSpPr>
            <p:cNvPr id="33" name="TextBox 32"/>
            <p:cNvSpPr txBox="1"/>
            <p:nvPr/>
          </p:nvSpPr>
          <p:spPr>
            <a:xfrm>
              <a:off x="571472" y="5286388"/>
              <a:ext cx="4322017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             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² - 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 - 7, 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 </a:t>
              </a:r>
              <a:r>
                <a:rPr lang="en-US" sz="2400" dirty="0" smtClean="0"/>
                <a:t>&lt; -3</a:t>
              </a:r>
              <a:r>
                <a:rPr lang="ru-RU" sz="2400" dirty="0" smtClean="0"/>
                <a:t>;</a:t>
              </a:r>
              <a:endParaRPr lang="en-US" sz="2400" dirty="0" smtClean="0"/>
            </a:p>
            <a:p>
              <a:r>
                <a:rPr lang="en-US" sz="2400" dirty="0" smtClean="0"/>
                <a:t>           </a:t>
              </a:r>
              <a:r>
                <a:rPr lang="ru-RU" sz="2400" dirty="0" smtClean="0"/>
                <a:t>-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² - 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 + 11, -3 ≤ 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 </a:t>
              </a:r>
              <a:r>
                <a:rPr lang="en-US" sz="2400" dirty="0" smtClean="0"/>
                <a:t>&lt; </a:t>
              </a:r>
              <a:r>
                <a:rPr lang="ru-RU" sz="2400" dirty="0" smtClean="0"/>
                <a:t>2;</a:t>
              </a:r>
              <a:endParaRPr lang="en-US" sz="2400" dirty="0" smtClean="0"/>
            </a:p>
            <a:p>
              <a:r>
                <a:rPr lang="en-US" sz="2400" dirty="0" smtClean="0"/>
                <a:t>           </a:t>
              </a:r>
              <a:r>
                <a:rPr lang="ru-RU" sz="2400" dirty="0" smtClean="0"/>
                <a:t>-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² + 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 + 7, 2</a:t>
              </a:r>
              <a:r>
                <a:rPr lang="en-US" sz="2400" dirty="0" smtClean="0"/>
                <a:t> &lt;</a:t>
              </a:r>
              <a:r>
                <a:rPr lang="ru-RU" sz="2400" dirty="0" smtClean="0"/>
                <a:t> 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 </a:t>
              </a:r>
              <a:r>
                <a:rPr lang="en-US" sz="2400" dirty="0" smtClean="0"/>
                <a:t> ≤ 3</a:t>
              </a:r>
              <a:r>
                <a:rPr lang="ru-RU" sz="2400" dirty="0" smtClean="0"/>
                <a:t>;</a:t>
              </a:r>
              <a:endParaRPr lang="en-US" sz="2400" dirty="0" smtClean="0"/>
            </a:p>
            <a:p>
              <a:r>
                <a:rPr lang="en-US" sz="2400" dirty="0" smtClean="0"/>
                <a:t>           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² + 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 - 11, 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 </a:t>
              </a:r>
              <a:r>
                <a:rPr lang="en-US" sz="2400" dirty="0" smtClean="0"/>
                <a:t> &gt; 3</a:t>
              </a:r>
              <a:endParaRPr lang="ru-RU" sz="2400" dirty="0"/>
            </a:p>
          </p:txBody>
        </p:sp>
        <p:sp>
          <p:nvSpPr>
            <p:cNvPr id="34" name="Левая фигурная скобка 33"/>
            <p:cNvSpPr/>
            <p:nvPr/>
          </p:nvSpPr>
          <p:spPr>
            <a:xfrm>
              <a:off x="1285852" y="5500702"/>
              <a:ext cx="285752" cy="1214446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714348" y="5886798"/>
              <a:ext cx="6206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dirty="0" smtClean="0"/>
                <a:t>у =</a:t>
              </a:r>
              <a:endParaRPr lang="ru-RU" sz="2400" dirty="0"/>
            </a:p>
          </p:txBody>
        </p:sp>
      </p:grpSp>
      <p:graphicFrame>
        <p:nvGraphicFramePr>
          <p:cNvPr id="25614" name="Object 14"/>
          <p:cNvGraphicFramePr>
            <a:graphicFrameLocks noChangeAspect="1"/>
          </p:cNvGraphicFramePr>
          <p:nvPr/>
        </p:nvGraphicFramePr>
        <p:xfrm>
          <a:off x="7702401" y="4611539"/>
          <a:ext cx="179388" cy="280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7" name="Формула" r:id="rId20" imgW="114120" imgH="177480" progId="Equation.3">
                  <p:embed/>
                </p:oleObj>
              </mc:Choice>
              <mc:Fallback>
                <p:oleObj name="Формула" r:id="rId20" imgW="114120" imgH="17748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02401" y="4611539"/>
                        <a:ext cx="179388" cy="2809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15" name="Object 15"/>
          <p:cNvGraphicFramePr>
            <a:graphicFrameLocks noChangeAspect="1"/>
          </p:cNvGraphicFramePr>
          <p:nvPr/>
        </p:nvGraphicFramePr>
        <p:xfrm>
          <a:off x="7308850" y="4613275"/>
          <a:ext cx="203200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8" name="Формула" r:id="rId22" imgW="126720" imgH="164880" progId="Equation.3">
                  <p:embed/>
                </p:oleObj>
              </mc:Choice>
              <mc:Fallback>
                <p:oleObj name="Формула" r:id="rId22" imgW="126720" imgH="16488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8850" y="4613275"/>
                        <a:ext cx="203200" cy="26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" name="Полилиния 39"/>
          <p:cNvSpPr/>
          <p:nvPr/>
        </p:nvSpPr>
        <p:spPr>
          <a:xfrm>
            <a:off x="5220586" y="276447"/>
            <a:ext cx="287079" cy="2488018"/>
          </a:xfrm>
          <a:custGeom>
            <a:avLst/>
            <a:gdLst>
              <a:gd name="connsiteX0" fmla="*/ 0 w 287079"/>
              <a:gd name="connsiteY0" fmla="*/ 0 h 2488018"/>
              <a:gd name="connsiteX1" fmla="*/ 287079 w 287079"/>
              <a:gd name="connsiteY1" fmla="*/ 2488018 h 2488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7079" h="2488018">
                <a:moveTo>
                  <a:pt x="0" y="0"/>
                </a:moveTo>
                <a:lnTo>
                  <a:pt x="287079" y="2488018"/>
                </a:lnTo>
              </a:path>
            </a:pathLst>
          </a:cu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олилиния 41"/>
          <p:cNvSpPr/>
          <p:nvPr/>
        </p:nvSpPr>
        <p:spPr>
          <a:xfrm>
            <a:off x="5507665" y="441252"/>
            <a:ext cx="1796902" cy="2323213"/>
          </a:xfrm>
          <a:custGeom>
            <a:avLst/>
            <a:gdLst>
              <a:gd name="connsiteX0" fmla="*/ 0 w 1796902"/>
              <a:gd name="connsiteY0" fmla="*/ 2323213 h 2323213"/>
              <a:gd name="connsiteX1" fmla="*/ 361507 w 1796902"/>
              <a:gd name="connsiteY1" fmla="*/ 855920 h 2323213"/>
              <a:gd name="connsiteX2" fmla="*/ 723014 w 1796902"/>
              <a:gd name="connsiteY2" fmla="*/ 122274 h 2323213"/>
              <a:gd name="connsiteX3" fmla="*/ 1052623 w 1796902"/>
              <a:gd name="connsiteY3" fmla="*/ 122274 h 2323213"/>
              <a:gd name="connsiteX4" fmla="*/ 1446028 w 1796902"/>
              <a:gd name="connsiteY4" fmla="*/ 855920 h 2323213"/>
              <a:gd name="connsiteX5" fmla="*/ 1796902 w 1796902"/>
              <a:gd name="connsiteY5" fmla="*/ 2323213 h 23232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96902" h="2323213">
                <a:moveTo>
                  <a:pt x="0" y="2323213"/>
                </a:moveTo>
                <a:cubicBezTo>
                  <a:pt x="120502" y="1772978"/>
                  <a:pt x="241005" y="1222743"/>
                  <a:pt x="361507" y="855920"/>
                </a:cubicBezTo>
                <a:cubicBezTo>
                  <a:pt x="482009" y="489097"/>
                  <a:pt x="607828" y="244548"/>
                  <a:pt x="723014" y="122274"/>
                </a:cubicBezTo>
                <a:cubicBezTo>
                  <a:pt x="838200" y="0"/>
                  <a:pt x="932121" y="0"/>
                  <a:pt x="1052623" y="122274"/>
                </a:cubicBezTo>
                <a:cubicBezTo>
                  <a:pt x="1173125" y="244548"/>
                  <a:pt x="1321982" y="489097"/>
                  <a:pt x="1446028" y="855920"/>
                </a:cubicBezTo>
                <a:cubicBezTo>
                  <a:pt x="1570075" y="1222743"/>
                  <a:pt x="1683488" y="1772978"/>
                  <a:pt x="1796902" y="2323213"/>
                </a:cubicBezTo>
              </a:path>
            </a:pathLst>
          </a:cu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олилиния 42"/>
          <p:cNvSpPr/>
          <p:nvPr/>
        </p:nvSpPr>
        <p:spPr>
          <a:xfrm>
            <a:off x="5868517" y="1913522"/>
            <a:ext cx="1796902" cy="2323213"/>
          </a:xfrm>
          <a:custGeom>
            <a:avLst/>
            <a:gdLst>
              <a:gd name="connsiteX0" fmla="*/ 0 w 1796902"/>
              <a:gd name="connsiteY0" fmla="*/ 2323213 h 2323213"/>
              <a:gd name="connsiteX1" fmla="*/ 361507 w 1796902"/>
              <a:gd name="connsiteY1" fmla="*/ 855920 h 2323213"/>
              <a:gd name="connsiteX2" fmla="*/ 723014 w 1796902"/>
              <a:gd name="connsiteY2" fmla="*/ 122274 h 2323213"/>
              <a:gd name="connsiteX3" fmla="*/ 1052623 w 1796902"/>
              <a:gd name="connsiteY3" fmla="*/ 122274 h 2323213"/>
              <a:gd name="connsiteX4" fmla="*/ 1446028 w 1796902"/>
              <a:gd name="connsiteY4" fmla="*/ 855920 h 2323213"/>
              <a:gd name="connsiteX5" fmla="*/ 1796902 w 1796902"/>
              <a:gd name="connsiteY5" fmla="*/ 2323213 h 23232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96902" h="2323213">
                <a:moveTo>
                  <a:pt x="0" y="2323213"/>
                </a:moveTo>
                <a:cubicBezTo>
                  <a:pt x="120502" y="1772978"/>
                  <a:pt x="241005" y="1222743"/>
                  <a:pt x="361507" y="855920"/>
                </a:cubicBezTo>
                <a:cubicBezTo>
                  <a:pt x="482009" y="489097"/>
                  <a:pt x="607828" y="244548"/>
                  <a:pt x="723014" y="122274"/>
                </a:cubicBezTo>
                <a:cubicBezTo>
                  <a:pt x="838200" y="0"/>
                  <a:pt x="932121" y="0"/>
                  <a:pt x="1052623" y="122274"/>
                </a:cubicBezTo>
                <a:cubicBezTo>
                  <a:pt x="1173125" y="244548"/>
                  <a:pt x="1321982" y="489097"/>
                  <a:pt x="1446028" y="855920"/>
                </a:cubicBezTo>
                <a:cubicBezTo>
                  <a:pt x="1570075" y="1222743"/>
                  <a:pt x="1683488" y="1772978"/>
                  <a:pt x="1796902" y="2323213"/>
                </a:cubicBezTo>
              </a:path>
            </a:pathLst>
          </a:custGeom>
          <a:ln w="3810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олилиния 45"/>
          <p:cNvSpPr/>
          <p:nvPr/>
        </p:nvSpPr>
        <p:spPr>
          <a:xfrm>
            <a:off x="7298370" y="2748280"/>
            <a:ext cx="372140" cy="1456661"/>
          </a:xfrm>
          <a:custGeom>
            <a:avLst/>
            <a:gdLst>
              <a:gd name="connsiteX0" fmla="*/ 0 w 372140"/>
              <a:gd name="connsiteY0" fmla="*/ 0 h 1456661"/>
              <a:gd name="connsiteX1" fmla="*/ 372140 w 372140"/>
              <a:gd name="connsiteY1" fmla="*/ 1456661 h 14566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72140" h="1456661">
                <a:moveTo>
                  <a:pt x="0" y="0"/>
                </a:moveTo>
                <a:lnTo>
                  <a:pt x="372140" y="1456661"/>
                </a:lnTo>
              </a:path>
            </a:pathLst>
          </a:cu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Полилиния 49"/>
          <p:cNvSpPr/>
          <p:nvPr/>
        </p:nvSpPr>
        <p:spPr>
          <a:xfrm>
            <a:off x="7666074" y="285728"/>
            <a:ext cx="477826" cy="3935398"/>
          </a:xfrm>
          <a:custGeom>
            <a:avLst/>
            <a:gdLst>
              <a:gd name="connsiteX0" fmla="*/ 0 w 361507"/>
              <a:gd name="connsiteY0" fmla="*/ 2923954 h 2923954"/>
              <a:gd name="connsiteX1" fmla="*/ 361507 w 361507"/>
              <a:gd name="connsiteY1" fmla="*/ 0 h 2923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61507" h="2923954">
                <a:moveTo>
                  <a:pt x="0" y="2923954"/>
                </a:moveTo>
                <a:lnTo>
                  <a:pt x="361507" y="0"/>
                </a:lnTo>
              </a:path>
            </a:pathLst>
          </a:cu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1" name="Прямая соединительная линия 50"/>
          <p:cNvCxnSpPr/>
          <p:nvPr/>
        </p:nvCxnSpPr>
        <p:spPr>
          <a:xfrm>
            <a:off x="4929190" y="452542"/>
            <a:ext cx="3286148" cy="1588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3" name="Объект 52"/>
          <p:cNvGraphicFramePr>
            <a:graphicFrameLocks noChangeAspect="1"/>
          </p:cNvGraphicFramePr>
          <p:nvPr/>
        </p:nvGraphicFramePr>
        <p:xfrm>
          <a:off x="6900800" y="428608"/>
          <a:ext cx="838222" cy="642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9" name="Формула" r:id="rId24" imgW="533160" imgH="393480" progId="Equation.3">
                  <p:embed/>
                </p:oleObj>
              </mc:Choice>
              <mc:Fallback>
                <p:oleObj name="Формула" r:id="rId24" imgW="533160" imgH="39348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00" y="428608"/>
                        <a:ext cx="838222" cy="642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" name="Управляющая кнопка: сведения 55">
            <a:hlinkClick r:id="rId26" action="ppaction://hlinksldjump" highlightClick="1"/>
          </p:cNvPr>
          <p:cNvSpPr/>
          <p:nvPr/>
        </p:nvSpPr>
        <p:spPr>
          <a:xfrm>
            <a:off x="3857620" y="3857628"/>
            <a:ext cx="613788" cy="613788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7786710" y="0"/>
            <a:ext cx="1143008" cy="62864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9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25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28" grpId="0"/>
      <p:bldP spid="29" grpId="0"/>
      <p:bldP spid="40" grpId="0" animBg="1"/>
      <p:bldP spid="42" grpId="0" animBg="1"/>
      <p:bldP spid="43" grpId="0" animBg="1"/>
      <p:bldP spid="43" grpId="1" animBg="1"/>
      <p:bldP spid="46" grpId="0" animBg="1"/>
      <p:bldP spid="50" grpId="0" animBg="1"/>
      <p:bldP spid="5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Памятка: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arenR"/>
            </a:pPr>
            <a:r>
              <a:rPr lang="ru-RU" dirty="0" smtClean="0"/>
              <a:t>Найдем область определения функции</a:t>
            </a:r>
          </a:p>
          <a:p>
            <a:pPr marL="457200" indent="-457200">
              <a:buFont typeface="+mj-lt"/>
              <a:buAutoNum type="arabicParenR"/>
            </a:pPr>
            <a:r>
              <a:rPr lang="ru-RU" dirty="0" smtClean="0"/>
              <a:t>Упростим или преобразуем правую часть формулы, если это возможно</a:t>
            </a:r>
          </a:p>
          <a:p>
            <a:pPr marL="457200" indent="-457200">
              <a:buFont typeface="+mj-lt"/>
              <a:buAutoNum type="arabicParenR"/>
            </a:pPr>
            <a:r>
              <a:rPr lang="ru-RU" dirty="0" smtClean="0"/>
              <a:t>Построим график функции </a:t>
            </a:r>
          </a:p>
          <a:p>
            <a:pPr marL="457200" indent="-457200">
              <a:buFont typeface="+mj-lt"/>
              <a:buAutoNum type="arabicParenR"/>
            </a:pPr>
            <a:r>
              <a:rPr lang="ru-RU" dirty="0" smtClean="0"/>
              <a:t>Ответим на вопрос задачи, используя построенный график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698" name="Object 2"/>
          <p:cNvGraphicFramePr>
            <a:graphicFrameLocks noChangeAspect="1"/>
          </p:cNvGraphicFramePr>
          <p:nvPr/>
        </p:nvGraphicFramePr>
        <p:xfrm>
          <a:off x="1795463" y="857250"/>
          <a:ext cx="5319712" cy="2928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0" name="Формула" r:id="rId3" imgW="1981080" imgH="1091880" progId="Equation.3">
                  <p:embed/>
                </p:oleObj>
              </mc:Choice>
              <mc:Fallback>
                <p:oleObj name="Формула" r:id="rId3" imgW="1981080" imgH="10918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463" y="857250"/>
                        <a:ext cx="5319712" cy="2928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ъект 3"/>
          <p:cNvGraphicFramePr>
            <a:graphicFrameLocks noChangeAspect="1"/>
          </p:cNvGraphicFramePr>
          <p:nvPr/>
        </p:nvGraphicFramePr>
        <p:xfrm>
          <a:off x="1571604" y="4286256"/>
          <a:ext cx="5873791" cy="8558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1" name="Формула" r:id="rId5" imgW="1854000" imgH="228600" progId="Equation.3">
                  <p:embed/>
                </p:oleObj>
              </mc:Choice>
              <mc:Fallback>
                <p:oleObj name="Формула" r:id="rId5" imgW="1854000" imgH="2286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1604" y="4286256"/>
                        <a:ext cx="5873791" cy="855833"/>
                      </a:xfrm>
                      <a:prstGeom prst="rect">
                        <a:avLst/>
                      </a:prstGeom>
                      <a:solidFill>
                        <a:schemeClr val="accent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Управляющая кнопка: возврат 4">
            <a:hlinkClick r:id="rId7" action="ppaction://hlinksldjump" highlightClick="1"/>
          </p:cNvPr>
          <p:cNvSpPr/>
          <p:nvPr/>
        </p:nvSpPr>
        <p:spPr>
          <a:xfrm>
            <a:off x="285720" y="6000768"/>
            <a:ext cx="756664" cy="68522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6" name="Object 2"/>
          <p:cNvGraphicFramePr>
            <a:graphicFrameLocks noChangeAspect="1"/>
          </p:cNvGraphicFramePr>
          <p:nvPr/>
        </p:nvGraphicFramePr>
        <p:xfrm>
          <a:off x="1536700" y="785813"/>
          <a:ext cx="5961063" cy="338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7" name="Формула" r:id="rId3" imgW="2361960" imgH="1346040" progId="Equation.3">
                  <p:embed/>
                </p:oleObj>
              </mc:Choice>
              <mc:Fallback>
                <p:oleObj name="Формула" r:id="rId3" imgW="2361960" imgH="134604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6700" y="785813"/>
                        <a:ext cx="5961063" cy="3387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Управляющая кнопка: возврат 2">
            <a:hlinkClick r:id="rId5" action="ppaction://hlinksldjump" highlightClick="1"/>
          </p:cNvPr>
          <p:cNvSpPr/>
          <p:nvPr/>
        </p:nvSpPr>
        <p:spPr>
          <a:xfrm>
            <a:off x="214282" y="5857892"/>
            <a:ext cx="756664" cy="7566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Object 7"/>
          <p:cNvGraphicFramePr>
            <a:graphicFrameLocks noChangeAspect="1"/>
          </p:cNvGraphicFramePr>
          <p:nvPr/>
        </p:nvGraphicFramePr>
        <p:xfrm>
          <a:off x="642910" y="142852"/>
          <a:ext cx="3487737" cy="1751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1" name="Формула" r:id="rId3" imgW="1866600" imgH="939600" progId="Equation.3">
                  <p:embed/>
                </p:oleObj>
              </mc:Choice>
              <mc:Fallback>
                <p:oleObj name="Формула" r:id="rId3" imgW="1866600" imgH="9396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10" y="142852"/>
                        <a:ext cx="3487737" cy="17510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7"/>
          <p:cNvGraphicFramePr>
            <a:graphicFrameLocks noChangeAspect="1"/>
          </p:cNvGraphicFramePr>
          <p:nvPr/>
        </p:nvGraphicFramePr>
        <p:xfrm>
          <a:off x="5072066" y="214290"/>
          <a:ext cx="3392487" cy="132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2" name="Формула" r:id="rId5" imgW="1815840" imgH="711000" progId="Equation.3">
                  <p:embed/>
                </p:oleObj>
              </mc:Choice>
              <mc:Fallback>
                <p:oleObj name="Формула" r:id="rId5" imgW="1815840" imgH="7110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2066" y="214290"/>
                        <a:ext cx="3392487" cy="1323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" name="Прямая соединительная линия 4"/>
          <p:cNvCxnSpPr/>
          <p:nvPr/>
        </p:nvCxnSpPr>
        <p:spPr>
          <a:xfrm>
            <a:off x="5143504" y="1785926"/>
            <a:ext cx="2928958" cy="1588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Овал 7"/>
          <p:cNvSpPr/>
          <p:nvPr/>
        </p:nvSpPr>
        <p:spPr>
          <a:xfrm>
            <a:off x="5500694" y="1714488"/>
            <a:ext cx="128582" cy="128582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7215206" y="1714488"/>
            <a:ext cx="128582" cy="128582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6429388" y="1714488"/>
            <a:ext cx="128582" cy="128582"/>
          </a:xfrm>
          <a:prstGeom prst="ellipse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214942" y="1857364"/>
            <a:ext cx="715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-3,5</a:t>
            </a:r>
            <a:endParaRPr lang="ru-RU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6929454" y="1857364"/>
            <a:ext cx="715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 3,5</a:t>
            </a:r>
            <a:endParaRPr lang="ru-RU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6215074" y="185736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0</a:t>
            </a:r>
            <a:endParaRPr lang="ru-RU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5143504" y="1428736"/>
            <a:ext cx="287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-</a:t>
            </a:r>
            <a:endParaRPr lang="ru-RU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5857884" y="1500174"/>
            <a:ext cx="3706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+</a:t>
            </a:r>
            <a:endParaRPr lang="ru-RU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6715140" y="1428736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-</a:t>
            </a:r>
            <a:endParaRPr lang="ru-RU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7429520" y="1500174"/>
            <a:ext cx="3706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+</a:t>
            </a:r>
            <a:endParaRPr lang="ru-RU" sz="2400" dirty="0"/>
          </a:p>
        </p:txBody>
      </p:sp>
      <p:graphicFrame>
        <p:nvGraphicFramePr>
          <p:cNvPr id="22" name="Object 7"/>
          <p:cNvGraphicFramePr>
            <a:graphicFrameLocks noChangeAspect="1"/>
          </p:cNvGraphicFramePr>
          <p:nvPr/>
        </p:nvGraphicFramePr>
        <p:xfrm>
          <a:off x="642910" y="2428868"/>
          <a:ext cx="6929486" cy="3929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3" name="Формула" r:id="rId7" imgW="2514600" imgH="2108160" progId="Equation.3">
                  <p:embed/>
                </p:oleObj>
              </mc:Choice>
              <mc:Fallback>
                <p:oleObj name="Формула" r:id="rId7" imgW="2514600" imgH="210816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10" y="2428868"/>
                        <a:ext cx="6929486" cy="3929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Управляющая кнопка: возврат 20">
            <a:hlinkClick r:id="rId9" action="ppaction://hlinksldjump" highlightClick="1"/>
          </p:cNvPr>
          <p:cNvSpPr/>
          <p:nvPr/>
        </p:nvSpPr>
        <p:spPr>
          <a:xfrm>
            <a:off x="214282" y="6000768"/>
            <a:ext cx="685226" cy="68522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Прямая соединительная линия 21"/>
          <p:cNvCxnSpPr/>
          <p:nvPr/>
        </p:nvCxnSpPr>
        <p:spPr>
          <a:xfrm rot="5400000">
            <a:off x="1747173" y="1713694"/>
            <a:ext cx="1143008" cy="1588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1071538" y="357166"/>
            <a:ext cx="32832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rgbClr val="000000"/>
                </a:solidFill>
                <a:cs typeface="Times New Roman" pitchFamily="18" charset="0"/>
              </a:rPr>
              <a:t>у </a:t>
            </a:r>
            <a:r>
              <a:rPr lang="ru-RU" sz="2400" dirty="0" err="1" smtClean="0">
                <a:solidFill>
                  <a:srgbClr val="000000"/>
                </a:solidFill>
                <a:cs typeface="Times New Roman" pitchFamily="18" charset="0"/>
              </a:rPr>
              <a:t>=│х</a:t>
            </a:r>
            <a:r>
              <a:rPr lang="ru-RU" sz="2400" dirty="0" smtClean="0">
                <a:solidFill>
                  <a:srgbClr val="000000"/>
                </a:solidFill>
                <a:cs typeface="Times New Roman" pitchFamily="18" charset="0"/>
              </a:rPr>
              <a:t> – 1│ - </a:t>
            </a:r>
            <a:r>
              <a:rPr lang="ru-RU" sz="2400" dirty="0" err="1" smtClean="0">
                <a:solidFill>
                  <a:srgbClr val="000000"/>
                </a:solidFill>
                <a:cs typeface="Times New Roman" pitchFamily="18" charset="0"/>
              </a:rPr>
              <a:t>│х</a:t>
            </a:r>
            <a:r>
              <a:rPr lang="ru-RU" sz="2400" dirty="0" smtClean="0">
                <a:solidFill>
                  <a:srgbClr val="000000"/>
                </a:solidFill>
                <a:cs typeface="Times New Roman" pitchFamily="18" charset="0"/>
              </a:rPr>
              <a:t> + 2│</a:t>
            </a:r>
            <a:r>
              <a:rPr lang="en-US" sz="2400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  <a:endParaRPr lang="ru-RU" sz="2400" dirty="0"/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1000100" y="1428736"/>
            <a:ext cx="4572032" cy="1588"/>
          </a:xfrm>
          <a:prstGeom prst="straightConnector1">
            <a:avLst/>
          </a:prstGeom>
          <a:ln w="254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>
            <a:off x="1000100" y="2071678"/>
            <a:ext cx="4572032" cy="1588"/>
          </a:xfrm>
          <a:prstGeom prst="straightConnector1">
            <a:avLst/>
          </a:prstGeom>
          <a:ln w="254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Овал 7"/>
          <p:cNvSpPr/>
          <p:nvPr/>
        </p:nvSpPr>
        <p:spPr>
          <a:xfrm>
            <a:off x="2285984" y="2023990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3571868" y="1378564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3714744" y="1357298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1</a:t>
            </a:r>
            <a:endParaRPr lang="ru-RU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2428860" y="2000240"/>
            <a:ext cx="458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-2</a:t>
            </a:r>
            <a:endParaRPr lang="ru-RU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5286380" y="1357298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err="1" smtClean="0"/>
              <a:t>х</a:t>
            </a:r>
            <a:endParaRPr lang="ru-RU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5357818" y="2000240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err="1" smtClean="0"/>
              <a:t>х</a:t>
            </a:r>
            <a:endParaRPr lang="ru-RU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2928926" y="928670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-</a:t>
            </a:r>
            <a:endParaRPr lang="ru-RU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3928682" y="928670"/>
            <a:ext cx="3706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+</a:t>
            </a:r>
            <a:endParaRPr lang="ru-RU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2928926" y="1571612"/>
            <a:ext cx="3706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+</a:t>
            </a:r>
            <a:endParaRPr lang="ru-RU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1785918" y="1571612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-</a:t>
            </a:r>
            <a:endParaRPr lang="ru-RU" sz="2400" dirty="0"/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 rot="5400000">
            <a:off x="3024908" y="1713694"/>
            <a:ext cx="1143008" cy="1588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1785918" y="928670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-</a:t>
            </a:r>
            <a:endParaRPr lang="ru-RU" sz="2400" dirty="0"/>
          </a:p>
        </p:txBody>
      </p:sp>
      <p:sp>
        <p:nvSpPr>
          <p:cNvPr id="27" name="TextBox 26"/>
          <p:cNvSpPr txBox="1"/>
          <p:nvPr/>
        </p:nvSpPr>
        <p:spPr>
          <a:xfrm>
            <a:off x="3928870" y="1583487"/>
            <a:ext cx="3706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+</a:t>
            </a:r>
            <a:endParaRPr lang="ru-RU" sz="2400" dirty="0"/>
          </a:p>
        </p:txBody>
      </p:sp>
      <p:sp>
        <p:nvSpPr>
          <p:cNvPr id="28" name="TextBox 27"/>
          <p:cNvSpPr txBox="1"/>
          <p:nvPr/>
        </p:nvSpPr>
        <p:spPr>
          <a:xfrm>
            <a:off x="357158" y="2571744"/>
            <a:ext cx="53783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Если </a:t>
            </a:r>
            <a:r>
              <a:rPr lang="ru-RU" sz="2400" dirty="0" err="1" smtClean="0"/>
              <a:t>х</a:t>
            </a:r>
            <a:r>
              <a:rPr lang="ru-RU" sz="2400" dirty="0" smtClean="0"/>
              <a:t> </a:t>
            </a:r>
            <a:r>
              <a:rPr lang="en-US" sz="2400" dirty="0" smtClean="0"/>
              <a:t>&lt; -</a:t>
            </a:r>
            <a:r>
              <a:rPr lang="ru-RU" sz="2400" dirty="0" smtClean="0"/>
              <a:t>2, то у = 1 - </a:t>
            </a:r>
            <a:r>
              <a:rPr lang="ru-RU" sz="2400" dirty="0" err="1" smtClean="0"/>
              <a:t>х</a:t>
            </a:r>
            <a:r>
              <a:rPr lang="ru-RU" sz="2400" dirty="0" smtClean="0"/>
              <a:t> - (- </a:t>
            </a:r>
            <a:r>
              <a:rPr lang="ru-RU" sz="2400" dirty="0" err="1" smtClean="0"/>
              <a:t>х</a:t>
            </a:r>
            <a:r>
              <a:rPr lang="ru-RU" sz="2400" dirty="0" smtClean="0"/>
              <a:t> - 2 ) = 3</a:t>
            </a:r>
            <a:endParaRPr lang="ru-RU" sz="2400" dirty="0"/>
          </a:p>
        </p:txBody>
      </p:sp>
      <p:sp>
        <p:nvSpPr>
          <p:cNvPr id="29" name="TextBox 28"/>
          <p:cNvSpPr txBox="1"/>
          <p:nvPr/>
        </p:nvSpPr>
        <p:spPr>
          <a:xfrm>
            <a:off x="343532" y="3214686"/>
            <a:ext cx="66656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Если -2 ≤ </a:t>
            </a:r>
            <a:r>
              <a:rPr lang="ru-RU" sz="2400" dirty="0" err="1" smtClean="0"/>
              <a:t>х</a:t>
            </a:r>
            <a:r>
              <a:rPr lang="ru-RU" sz="2400" dirty="0" smtClean="0"/>
              <a:t> </a:t>
            </a:r>
            <a:r>
              <a:rPr lang="en-US" sz="2400" dirty="0" smtClean="0"/>
              <a:t>&lt; </a:t>
            </a:r>
            <a:r>
              <a:rPr lang="ru-RU" sz="2400" dirty="0" smtClean="0"/>
              <a:t>1, то у = 1 - </a:t>
            </a:r>
            <a:r>
              <a:rPr lang="ru-RU" sz="2400" dirty="0" err="1" smtClean="0"/>
              <a:t>х</a:t>
            </a:r>
            <a:r>
              <a:rPr lang="ru-RU" sz="2400" dirty="0" smtClean="0"/>
              <a:t> - (</a:t>
            </a:r>
            <a:r>
              <a:rPr lang="ru-RU" sz="2400" dirty="0" err="1" smtClean="0"/>
              <a:t>х</a:t>
            </a:r>
            <a:r>
              <a:rPr lang="ru-RU" sz="2400" dirty="0" smtClean="0"/>
              <a:t>  + 2) = -2х - 1  </a:t>
            </a:r>
            <a:endParaRPr lang="ru-RU" sz="2400" dirty="0"/>
          </a:p>
        </p:txBody>
      </p:sp>
      <p:sp>
        <p:nvSpPr>
          <p:cNvPr id="31" name="TextBox 30"/>
          <p:cNvSpPr txBox="1"/>
          <p:nvPr/>
        </p:nvSpPr>
        <p:spPr>
          <a:xfrm>
            <a:off x="372438" y="3786190"/>
            <a:ext cx="5426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Если  </a:t>
            </a:r>
            <a:r>
              <a:rPr lang="ru-RU" sz="2400" dirty="0" err="1" smtClean="0"/>
              <a:t>х</a:t>
            </a:r>
            <a:r>
              <a:rPr lang="ru-RU" sz="2400" dirty="0" smtClean="0"/>
              <a:t> </a:t>
            </a:r>
            <a:r>
              <a:rPr lang="en-US" sz="2400" dirty="0" smtClean="0"/>
              <a:t> ≥ </a:t>
            </a:r>
            <a:r>
              <a:rPr lang="ru-RU" sz="2400" dirty="0" smtClean="0"/>
              <a:t>1, то у = </a:t>
            </a:r>
            <a:r>
              <a:rPr lang="ru-RU" sz="2400" dirty="0" err="1" smtClean="0"/>
              <a:t>х</a:t>
            </a:r>
            <a:r>
              <a:rPr lang="ru-RU" sz="2400" dirty="0" smtClean="0"/>
              <a:t> - 1 - (</a:t>
            </a:r>
            <a:r>
              <a:rPr lang="ru-RU" sz="2400" dirty="0" err="1" smtClean="0"/>
              <a:t>х</a:t>
            </a:r>
            <a:r>
              <a:rPr lang="ru-RU" sz="2400" dirty="0" smtClean="0"/>
              <a:t>  + 2) = -3</a:t>
            </a:r>
            <a:endParaRPr lang="ru-RU" sz="2400" dirty="0"/>
          </a:p>
        </p:txBody>
      </p:sp>
      <p:grpSp>
        <p:nvGrpSpPr>
          <p:cNvPr id="3" name="Группа 34"/>
          <p:cNvGrpSpPr/>
          <p:nvPr/>
        </p:nvGrpSpPr>
        <p:grpSpPr>
          <a:xfrm>
            <a:off x="928662" y="4500570"/>
            <a:ext cx="3562194" cy="1214446"/>
            <a:chOff x="571472" y="5286388"/>
            <a:chExt cx="3562194" cy="1214446"/>
          </a:xfrm>
        </p:grpSpPr>
        <p:sp>
          <p:nvSpPr>
            <p:cNvPr id="32" name="TextBox 31"/>
            <p:cNvSpPr txBox="1"/>
            <p:nvPr/>
          </p:nvSpPr>
          <p:spPr>
            <a:xfrm>
              <a:off x="571472" y="5286388"/>
              <a:ext cx="3562194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             </a:t>
              </a:r>
              <a:r>
                <a:rPr lang="ru-RU" sz="2400" dirty="0" smtClean="0"/>
                <a:t>3,  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 </a:t>
              </a:r>
              <a:r>
                <a:rPr lang="en-US" sz="2400" dirty="0" smtClean="0"/>
                <a:t>&lt; -</a:t>
              </a:r>
              <a:r>
                <a:rPr lang="ru-RU" sz="2400" dirty="0" smtClean="0"/>
                <a:t>2;</a:t>
              </a:r>
              <a:endParaRPr lang="en-US" sz="2400" dirty="0" smtClean="0"/>
            </a:p>
            <a:p>
              <a:r>
                <a:rPr lang="en-US" sz="2400" dirty="0" smtClean="0"/>
                <a:t>           </a:t>
              </a:r>
              <a:r>
                <a:rPr lang="ru-RU" sz="2400" dirty="0" smtClean="0"/>
                <a:t>-2х - 1, -2 ≤ 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 </a:t>
              </a:r>
              <a:r>
                <a:rPr lang="en-US" sz="2400" dirty="0" smtClean="0"/>
                <a:t>&lt; </a:t>
              </a:r>
              <a:r>
                <a:rPr lang="ru-RU" sz="2400" dirty="0" smtClean="0"/>
                <a:t>1;</a:t>
              </a:r>
              <a:endParaRPr lang="en-US" sz="2400" dirty="0" smtClean="0"/>
            </a:p>
            <a:p>
              <a:r>
                <a:rPr lang="en-US" sz="2400" dirty="0" smtClean="0"/>
                <a:t>            </a:t>
              </a:r>
              <a:r>
                <a:rPr lang="ru-RU" sz="2400" dirty="0" smtClean="0"/>
                <a:t>-3,  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 </a:t>
              </a:r>
              <a:r>
                <a:rPr lang="en-US" sz="2400" dirty="0" smtClean="0"/>
                <a:t> ≥ 3</a:t>
              </a:r>
              <a:endParaRPr lang="ru-RU" sz="2400" dirty="0"/>
            </a:p>
          </p:txBody>
        </p:sp>
        <p:sp>
          <p:nvSpPr>
            <p:cNvPr id="33" name="Левая фигурная скобка 32"/>
            <p:cNvSpPr/>
            <p:nvPr/>
          </p:nvSpPr>
          <p:spPr>
            <a:xfrm>
              <a:off x="1285852" y="5286388"/>
              <a:ext cx="285752" cy="1214446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714348" y="5675477"/>
              <a:ext cx="6206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dirty="0" smtClean="0"/>
                <a:t>у =</a:t>
              </a:r>
              <a:endParaRPr lang="ru-RU" sz="2400" dirty="0"/>
            </a:p>
          </p:txBody>
        </p:sp>
      </p:grpSp>
      <p:sp>
        <p:nvSpPr>
          <p:cNvPr id="37" name="Управляющая кнопка: возврат 36">
            <a:hlinkClick r:id="rId2" action="ppaction://hlinksldjump" highlightClick="1"/>
          </p:cNvPr>
          <p:cNvSpPr/>
          <p:nvPr/>
        </p:nvSpPr>
        <p:spPr>
          <a:xfrm>
            <a:off x="285720" y="5786454"/>
            <a:ext cx="685226" cy="68522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/>
      <p:bldP spid="13" grpId="0"/>
      <p:bldP spid="14" grpId="0"/>
      <p:bldP spid="15" grpId="0"/>
      <p:bldP spid="16" grpId="0"/>
      <p:bldP spid="17" grpId="0"/>
      <p:bldP spid="18" grpId="0"/>
      <p:bldP spid="20" grpId="0"/>
      <p:bldP spid="25" grpId="0"/>
      <p:bldP spid="27" grpId="0"/>
      <p:bldP spid="28" grpId="0"/>
      <p:bldP spid="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Прямая соединительная линия 23"/>
          <p:cNvCxnSpPr/>
          <p:nvPr/>
        </p:nvCxnSpPr>
        <p:spPr>
          <a:xfrm rot="5400000">
            <a:off x="3970796" y="1713694"/>
            <a:ext cx="1143008" cy="1588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rot="5400000">
            <a:off x="1747173" y="1713694"/>
            <a:ext cx="1143008" cy="1588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1071538" y="357166"/>
            <a:ext cx="33858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rgbClr val="000000"/>
                </a:solidFill>
                <a:cs typeface="Times New Roman" pitchFamily="18" charset="0"/>
              </a:rPr>
              <a:t>у </a:t>
            </a:r>
            <a:r>
              <a:rPr lang="ru-RU" sz="2400" dirty="0" err="1" smtClean="0">
                <a:solidFill>
                  <a:srgbClr val="000000"/>
                </a:solidFill>
                <a:cs typeface="Times New Roman" pitchFamily="18" charset="0"/>
              </a:rPr>
              <a:t>=│х</a:t>
            </a:r>
            <a:r>
              <a:rPr lang="ru-RU" sz="2400" dirty="0" smtClean="0">
                <a:solidFill>
                  <a:srgbClr val="000000"/>
                </a:solidFill>
                <a:cs typeface="Times New Roman" pitchFamily="18" charset="0"/>
              </a:rPr>
              <a:t> – 2│ + </a:t>
            </a:r>
            <a:r>
              <a:rPr lang="ru-RU" sz="2400" dirty="0" err="1" smtClean="0">
                <a:solidFill>
                  <a:srgbClr val="000000"/>
                </a:solidFill>
                <a:cs typeface="Times New Roman" pitchFamily="18" charset="0"/>
              </a:rPr>
              <a:t>│х</a:t>
            </a:r>
            <a:r>
              <a:rPr lang="ru-RU" sz="2400" dirty="0" smtClean="0">
                <a:solidFill>
                  <a:srgbClr val="000000"/>
                </a:solidFill>
                <a:cs typeface="Times New Roman" pitchFamily="18" charset="0"/>
              </a:rPr>
              <a:t>² - 9│</a:t>
            </a:r>
            <a:r>
              <a:rPr lang="en-US" sz="2400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  <a:endParaRPr lang="ru-RU" sz="2400" dirty="0"/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1000100" y="1428736"/>
            <a:ext cx="4572032" cy="1588"/>
          </a:xfrm>
          <a:prstGeom prst="straightConnector1">
            <a:avLst/>
          </a:prstGeom>
          <a:ln w="254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>
            <a:off x="1000100" y="2071678"/>
            <a:ext cx="4572032" cy="1588"/>
          </a:xfrm>
          <a:prstGeom prst="straightConnector1">
            <a:avLst/>
          </a:prstGeom>
          <a:ln w="254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Овал 7"/>
          <p:cNvSpPr/>
          <p:nvPr/>
        </p:nvSpPr>
        <p:spPr>
          <a:xfrm>
            <a:off x="2285984" y="2029146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4500562" y="2021506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3571868" y="1378564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3606760" y="1330046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2</a:t>
            </a:r>
            <a:endParaRPr lang="ru-RU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4497569" y="1975981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3</a:t>
            </a:r>
            <a:endParaRPr lang="ru-RU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2293624" y="2000240"/>
            <a:ext cx="458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-3</a:t>
            </a:r>
            <a:endParaRPr lang="ru-RU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5286380" y="1357298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err="1" smtClean="0"/>
              <a:t>х</a:t>
            </a:r>
            <a:endParaRPr lang="ru-RU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5357818" y="2000240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err="1" smtClean="0"/>
              <a:t>х</a:t>
            </a:r>
            <a:endParaRPr lang="ru-RU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2928926" y="928670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-</a:t>
            </a:r>
            <a:endParaRPr lang="ru-RU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3786182" y="928670"/>
            <a:ext cx="3706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+</a:t>
            </a:r>
            <a:endParaRPr lang="ru-RU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2928926" y="1571612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-</a:t>
            </a:r>
            <a:endParaRPr lang="ru-RU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4714876" y="1571612"/>
            <a:ext cx="3706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+</a:t>
            </a:r>
            <a:endParaRPr lang="ru-RU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1785918" y="1571612"/>
            <a:ext cx="3706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+</a:t>
            </a:r>
            <a:endParaRPr lang="ru-RU" sz="2400" dirty="0"/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 rot="5400000">
            <a:off x="3034462" y="1713694"/>
            <a:ext cx="1143008" cy="1588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1785918" y="928670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-</a:t>
            </a:r>
            <a:endParaRPr lang="ru-RU" sz="2400" dirty="0"/>
          </a:p>
        </p:txBody>
      </p:sp>
      <p:sp>
        <p:nvSpPr>
          <p:cNvPr id="26" name="TextBox 25"/>
          <p:cNvSpPr txBox="1"/>
          <p:nvPr/>
        </p:nvSpPr>
        <p:spPr>
          <a:xfrm>
            <a:off x="4714876" y="928670"/>
            <a:ext cx="3706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+</a:t>
            </a:r>
            <a:endParaRPr lang="ru-RU" sz="2400" dirty="0"/>
          </a:p>
        </p:txBody>
      </p:sp>
      <p:sp>
        <p:nvSpPr>
          <p:cNvPr id="27" name="TextBox 26"/>
          <p:cNvSpPr txBox="1"/>
          <p:nvPr/>
        </p:nvSpPr>
        <p:spPr>
          <a:xfrm>
            <a:off x="3857620" y="1571612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-</a:t>
            </a:r>
            <a:endParaRPr lang="ru-RU" sz="2400" dirty="0"/>
          </a:p>
        </p:txBody>
      </p:sp>
      <p:sp>
        <p:nvSpPr>
          <p:cNvPr id="28" name="TextBox 27"/>
          <p:cNvSpPr txBox="1"/>
          <p:nvPr/>
        </p:nvSpPr>
        <p:spPr>
          <a:xfrm>
            <a:off x="357158" y="2571744"/>
            <a:ext cx="61334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Если </a:t>
            </a:r>
            <a:r>
              <a:rPr lang="ru-RU" sz="2400" dirty="0" err="1" smtClean="0"/>
              <a:t>х</a:t>
            </a:r>
            <a:r>
              <a:rPr lang="ru-RU" sz="2400" dirty="0" smtClean="0"/>
              <a:t> </a:t>
            </a:r>
            <a:r>
              <a:rPr lang="en-US" sz="2400" dirty="0" smtClean="0"/>
              <a:t>&lt; -3</a:t>
            </a:r>
            <a:r>
              <a:rPr lang="ru-RU" sz="2400" dirty="0" smtClean="0"/>
              <a:t>, то у = 2 - </a:t>
            </a:r>
            <a:r>
              <a:rPr lang="ru-RU" sz="2400" dirty="0" err="1" smtClean="0"/>
              <a:t>х</a:t>
            </a:r>
            <a:r>
              <a:rPr lang="ru-RU" sz="2400" dirty="0" smtClean="0"/>
              <a:t> + </a:t>
            </a:r>
            <a:r>
              <a:rPr lang="ru-RU" sz="2400" dirty="0" err="1" smtClean="0"/>
              <a:t>х</a:t>
            </a:r>
            <a:r>
              <a:rPr lang="ru-RU" sz="2400" dirty="0" smtClean="0"/>
              <a:t>² - 9 = </a:t>
            </a:r>
            <a:r>
              <a:rPr lang="ru-RU" sz="2400" dirty="0" err="1" smtClean="0"/>
              <a:t>х</a:t>
            </a:r>
            <a:r>
              <a:rPr lang="ru-RU" sz="2400" dirty="0" smtClean="0"/>
              <a:t>² - </a:t>
            </a:r>
            <a:r>
              <a:rPr lang="ru-RU" sz="2400" dirty="0" err="1" smtClean="0"/>
              <a:t>х</a:t>
            </a:r>
            <a:r>
              <a:rPr lang="ru-RU" sz="2400" dirty="0" smtClean="0"/>
              <a:t> - 7</a:t>
            </a:r>
            <a:endParaRPr lang="ru-RU" sz="2400" dirty="0"/>
          </a:p>
        </p:txBody>
      </p:sp>
      <p:sp>
        <p:nvSpPr>
          <p:cNvPr id="29" name="TextBox 28"/>
          <p:cNvSpPr txBox="1"/>
          <p:nvPr/>
        </p:nvSpPr>
        <p:spPr>
          <a:xfrm>
            <a:off x="428596" y="3214686"/>
            <a:ext cx="70006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Если -3 ≤ </a:t>
            </a:r>
            <a:r>
              <a:rPr lang="ru-RU" sz="2400" dirty="0" err="1" smtClean="0"/>
              <a:t>х</a:t>
            </a:r>
            <a:r>
              <a:rPr lang="ru-RU" sz="2400" dirty="0" smtClean="0"/>
              <a:t> </a:t>
            </a:r>
            <a:r>
              <a:rPr lang="en-US" sz="2400" dirty="0" smtClean="0"/>
              <a:t>&lt; </a:t>
            </a:r>
            <a:r>
              <a:rPr lang="ru-RU" sz="2400" dirty="0" smtClean="0"/>
              <a:t>2, то у = 2 - </a:t>
            </a:r>
            <a:r>
              <a:rPr lang="ru-RU" sz="2400" dirty="0" err="1" smtClean="0"/>
              <a:t>х</a:t>
            </a:r>
            <a:r>
              <a:rPr lang="ru-RU" sz="2400" dirty="0" smtClean="0"/>
              <a:t> - </a:t>
            </a:r>
            <a:r>
              <a:rPr lang="ru-RU" sz="2400" dirty="0" err="1" smtClean="0"/>
              <a:t>х</a:t>
            </a:r>
            <a:r>
              <a:rPr lang="ru-RU" sz="2400" dirty="0" smtClean="0"/>
              <a:t>² + 9 = -</a:t>
            </a:r>
            <a:r>
              <a:rPr lang="ru-RU" sz="2400" dirty="0" err="1" smtClean="0"/>
              <a:t>х</a:t>
            </a:r>
            <a:r>
              <a:rPr lang="ru-RU" sz="2400" dirty="0" smtClean="0"/>
              <a:t>² - </a:t>
            </a:r>
            <a:r>
              <a:rPr lang="ru-RU" sz="2400" dirty="0" err="1" smtClean="0"/>
              <a:t>х</a:t>
            </a:r>
            <a:r>
              <a:rPr lang="ru-RU" sz="2400" dirty="0" smtClean="0"/>
              <a:t> + 11</a:t>
            </a:r>
            <a:endParaRPr lang="ru-RU" sz="2400" dirty="0"/>
          </a:p>
        </p:txBody>
      </p:sp>
      <p:sp>
        <p:nvSpPr>
          <p:cNvPr id="30" name="TextBox 29"/>
          <p:cNvSpPr txBox="1"/>
          <p:nvPr/>
        </p:nvSpPr>
        <p:spPr>
          <a:xfrm>
            <a:off x="500034" y="3857628"/>
            <a:ext cx="68948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Если 2</a:t>
            </a:r>
            <a:r>
              <a:rPr lang="en-US" sz="2400" dirty="0" smtClean="0"/>
              <a:t> &lt;</a:t>
            </a:r>
            <a:r>
              <a:rPr lang="ru-RU" sz="2400" dirty="0" smtClean="0"/>
              <a:t> </a:t>
            </a:r>
            <a:r>
              <a:rPr lang="ru-RU" sz="2400" dirty="0" err="1" smtClean="0"/>
              <a:t>х</a:t>
            </a:r>
            <a:r>
              <a:rPr lang="ru-RU" sz="2400" dirty="0" smtClean="0"/>
              <a:t> </a:t>
            </a:r>
            <a:r>
              <a:rPr lang="en-US" sz="2400" dirty="0" smtClean="0"/>
              <a:t> ≤ 3</a:t>
            </a:r>
            <a:r>
              <a:rPr lang="ru-RU" sz="2400" dirty="0" smtClean="0"/>
              <a:t>, то у = </a:t>
            </a:r>
            <a:r>
              <a:rPr lang="ru-RU" sz="2400" dirty="0" err="1" smtClean="0"/>
              <a:t>х</a:t>
            </a:r>
            <a:r>
              <a:rPr lang="ru-RU" sz="2400" dirty="0" smtClean="0"/>
              <a:t> - 2 - </a:t>
            </a:r>
            <a:r>
              <a:rPr lang="ru-RU" sz="2400" dirty="0" err="1" smtClean="0"/>
              <a:t>х</a:t>
            </a:r>
            <a:r>
              <a:rPr lang="ru-RU" sz="2400" dirty="0" smtClean="0"/>
              <a:t>² + 9 = -</a:t>
            </a:r>
            <a:r>
              <a:rPr lang="ru-RU" sz="2400" dirty="0" err="1" smtClean="0"/>
              <a:t>х</a:t>
            </a:r>
            <a:r>
              <a:rPr lang="ru-RU" sz="2400" dirty="0" smtClean="0"/>
              <a:t>² + </a:t>
            </a:r>
            <a:r>
              <a:rPr lang="ru-RU" sz="2400" dirty="0" err="1" smtClean="0"/>
              <a:t>х</a:t>
            </a:r>
            <a:r>
              <a:rPr lang="ru-RU" sz="2400" dirty="0" smtClean="0"/>
              <a:t> + 7</a:t>
            </a:r>
            <a:endParaRPr lang="ru-RU" sz="2400" dirty="0"/>
          </a:p>
        </p:txBody>
      </p:sp>
      <p:sp>
        <p:nvSpPr>
          <p:cNvPr id="31" name="TextBox 30"/>
          <p:cNvSpPr txBox="1"/>
          <p:nvPr/>
        </p:nvSpPr>
        <p:spPr>
          <a:xfrm>
            <a:off x="571472" y="4500570"/>
            <a:ext cx="64556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Если  </a:t>
            </a:r>
            <a:r>
              <a:rPr lang="ru-RU" sz="2400" dirty="0" err="1" smtClean="0"/>
              <a:t>х</a:t>
            </a:r>
            <a:r>
              <a:rPr lang="ru-RU" sz="2400" dirty="0" smtClean="0"/>
              <a:t> </a:t>
            </a:r>
            <a:r>
              <a:rPr lang="en-US" sz="2400" dirty="0" smtClean="0"/>
              <a:t> &gt; 3</a:t>
            </a:r>
            <a:r>
              <a:rPr lang="ru-RU" sz="2400" dirty="0" smtClean="0"/>
              <a:t>, то у = </a:t>
            </a:r>
            <a:r>
              <a:rPr lang="ru-RU" sz="2400" dirty="0" err="1" smtClean="0"/>
              <a:t>х</a:t>
            </a:r>
            <a:r>
              <a:rPr lang="ru-RU" sz="2400" dirty="0" smtClean="0"/>
              <a:t> – 2 + </a:t>
            </a:r>
            <a:r>
              <a:rPr lang="ru-RU" sz="2400" dirty="0" err="1" smtClean="0"/>
              <a:t>х</a:t>
            </a:r>
            <a:r>
              <a:rPr lang="ru-RU" sz="2400" dirty="0" smtClean="0"/>
              <a:t>² - 9 = </a:t>
            </a:r>
            <a:r>
              <a:rPr lang="ru-RU" sz="2400" dirty="0" err="1" smtClean="0"/>
              <a:t>х</a:t>
            </a:r>
            <a:r>
              <a:rPr lang="ru-RU" sz="2400" dirty="0" smtClean="0"/>
              <a:t>² + </a:t>
            </a:r>
            <a:r>
              <a:rPr lang="ru-RU" sz="2400" dirty="0" err="1" smtClean="0"/>
              <a:t>х</a:t>
            </a:r>
            <a:r>
              <a:rPr lang="ru-RU" sz="2400" dirty="0" smtClean="0"/>
              <a:t> - 11</a:t>
            </a:r>
            <a:endParaRPr lang="ru-RU" sz="2400" dirty="0"/>
          </a:p>
        </p:txBody>
      </p:sp>
      <p:grpSp>
        <p:nvGrpSpPr>
          <p:cNvPr id="3" name="Группа 34"/>
          <p:cNvGrpSpPr/>
          <p:nvPr/>
        </p:nvGrpSpPr>
        <p:grpSpPr>
          <a:xfrm>
            <a:off x="1000100" y="5072074"/>
            <a:ext cx="4322017" cy="1569660"/>
            <a:chOff x="571472" y="5286388"/>
            <a:chExt cx="4322017" cy="1569660"/>
          </a:xfrm>
        </p:grpSpPr>
        <p:sp>
          <p:nvSpPr>
            <p:cNvPr id="32" name="TextBox 31"/>
            <p:cNvSpPr txBox="1"/>
            <p:nvPr/>
          </p:nvSpPr>
          <p:spPr>
            <a:xfrm>
              <a:off x="571472" y="5286388"/>
              <a:ext cx="4322017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             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² - 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 - 7, 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 </a:t>
              </a:r>
              <a:r>
                <a:rPr lang="en-US" sz="2400" dirty="0" smtClean="0"/>
                <a:t>&lt; -3</a:t>
              </a:r>
              <a:r>
                <a:rPr lang="ru-RU" sz="2400" dirty="0" smtClean="0"/>
                <a:t>;</a:t>
              </a:r>
              <a:endParaRPr lang="en-US" sz="2400" dirty="0" smtClean="0"/>
            </a:p>
            <a:p>
              <a:r>
                <a:rPr lang="en-US" sz="2400" dirty="0" smtClean="0"/>
                <a:t>           </a:t>
              </a:r>
              <a:r>
                <a:rPr lang="ru-RU" sz="2400" dirty="0" smtClean="0"/>
                <a:t>-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² - 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 + 11, -3 ≤ 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 </a:t>
              </a:r>
              <a:r>
                <a:rPr lang="en-US" sz="2400" dirty="0" smtClean="0"/>
                <a:t>&lt; </a:t>
              </a:r>
              <a:r>
                <a:rPr lang="ru-RU" sz="2400" dirty="0" smtClean="0"/>
                <a:t>2;</a:t>
              </a:r>
              <a:endParaRPr lang="en-US" sz="2400" dirty="0" smtClean="0"/>
            </a:p>
            <a:p>
              <a:r>
                <a:rPr lang="en-US" sz="2400" dirty="0" smtClean="0"/>
                <a:t>           </a:t>
              </a:r>
              <a:r>
                <a:rPr lang="ru-RU" sz="2400" dirty="0" smtClean="0"/>
                <a:t>-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² + 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 + 7, 2</a:t>
              </a:r>
              <a:r>
                <a:rPr lang="en-US" sz="2400" dirty="0" smtClean="0"/>
                <a:t> &lt;</a:t>
              </a:r>
              <a:r>
                <a:rPr lang="ru-RU" sz="2400" dirty="0" smtClean="0"/>
                <a:t> 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 </a:t>
              </a:r>
              <a:r>
                <a:rPr lang="en-US" sz="2400" dirty="0" smtClean="0"/>
                <a:t> ≤ 3</a:t>
              </a:r>
              <a:r>
                <a:rPr lang="ru-RU" sz="2400" dirty="0" smtClean="0"/>
                <a:t>;</a:t>
              </a:r>
              <a:endParaRPr lang="en-US" sz="2400" dirty="0" smtClean="0"/>
            </a:p>
            <a:p>
              <a:r>
                <a:rPr lang="en-US" sz="2400" dirty="0" smtClean="0"/>
                <a:t>           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² + 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 - 11, </a:t>
              </a:r>
              <a:r>
                <a:rPr lang="ru-RU" sz="2400" dirty="0" err="1" smtClean="0"/>
                <a:t>х</a:t>
              </a:r>
              <a:r>
                <a:rPr lang="ru-RU" sz="2400" dirty="0" smtClean="0"/>
                <a:t> </a:t>
              </a:r>
              <a:r>
                <a:rPr lang="en-US" sz="2400" dirty="0" smtClean="0"/>
                <a:t> &gt; 3</a:t>
              </a:r>
              <a:endParaRPr lang="ru-RU" sz="2400" dirty="0"/>
            </a:p>
          </p:txBody>
        </p:sp>
        <p:sp>
          <p:nvSpPr>
            <p:cNvPr id="33" name="Левая фигурная скобка 32"/>
            <p:cNvSpPr/>
            <p:nvPr/>
          </p:nvSpPr>
          <p:spPr>
            <a:xfrm>
              <a:off x="1285852" y="5500702"/>
              <a:ext cx="285752" cy="1214446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714348" y="5886798"/>
              <a:ext cx="6206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dirty="0" smtClean="0"/>
                <a:t>у =</a:t>
              </a:r>
              <a:endParaRPr lang="ru-RU" sz="2400" dirty="0"/>
            </a:p>
          </p:txBody>
        </p:sp>
      </p:grpSp>
      <p:sp>
        <p:nvSpPr>
          <p:cNvPr id="37" name="Управляющая кнопка: возврат 36">
            <a:hlinkClick r:id="rId2" action="ppaction://hlinksldjump" highlightClick="1"/>
          </p:cNvPr>
          <p:cNvSpPr/>
          <p:nvPr/>
        </p:nvSpPr>
        <p:spPr>
          <a:xfrm>
            <a:off x="214282" y="5929330"/>
            <a:ext cx="756664" cy="68522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1115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источники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714356"/>
            <a:ext cx="8115328" cy="5759596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Задание 1        № 153 </a:t>
            </a:r>
            <a:r>
              <a:rPr lang="en-US" dirty="0" smtClean="0">
                <a:hlinkClick r:id="rId2"/>
              </a:rPr>
              <a:t>https://oge.sdamgia.ru/test?theme=87</a:t>
            </a:r>
            <a:endParaRPr lang="ru-RU" dirty="0" smtClean="0"/>
          </a:p>
          <a:p>
            <a:r>
              <a:rPr lang="ru-RU" dirty="0" smtClean="0"/>
              <a:t>Задание 2        №357531 </a:t>
            </a:r>
            <a:r>
              <a:rPr lang="en-US" dirty="0" smtClean="0">
                <a:hlinkClick r:id="rId3"/>
              </a:rPr>
              <a:t>https://oge.sdamgia.ru/test?pid=357531</a:t>
            </a:r>
            <a:endParaRPr lang="ru-RU" dirty="0" smtClean="0"/>
          </a:p>
          <a:p>
            <a:r>
              <a:rPr lang="ru-RU" dirty="0" smtClean="0"/>
              <a:t>Задание 3        № 75 </a:t>
            </a:r>
            <a:r>
              <a:rPr lang="en-US" dirty="0" smtClean="0">
                <a:hlinkClick r:id="rId4"/>
              </a:rPr>
              <a:t>https://oge.sdamgia.ru/test?theme=88</a:t>
            </a:r>
            <a:endParaRPr lang="ru-RU" dirty="0" smtClean="0"/>
          </a:p>
          <a:p>
            <a:r>
              <a:rPr lang="ru-RU" dirty="0" smtClean="0"/>
              <a:t>Задание 4        № 311565  </a:t>
            </a:r>
            <a:r>
              <a:rPr lang="en-US" dirty="0" smtClean="0">
                <a:hlinkClick r:id="rId4"/>
              </a:rPr>
              <a:t>https://oge.sdamgia.ru/test?theme=88</a:t>
            </a:r>
            <a:endParaRPr lang="ru-RU" dirty="0" smtClean="0"/>
          </a:p>
          <a:p>
            <a:r>
              <a:rPr lang="ru-RU" dirty="0" smtClean="0"/>
              <a:t>Задание 5        № 23 Тренировочный вариант №136 ОГЭ-9 </a:t>
            </a:r>
            <a:r>
              <a:rPr lang="en-US" dirty="0" smtClean="0">
                <a:hlinkClick r:id="rId5"/>
              </a:rPr>
              <a:t>http://alexlarin.net/gia/trvar136_oge.html</a:t>
            </a:r>
            <a:endParaRPr lang="ru-RU" dirty="0" smtClean="0"/>
          </a:p>
          <a:p>
            <a:r>
              <a:rPr lang="ru-RU" dirty="0" smtClean="0"/>
              <a:t>Задание 6        № 49 </a:t>
            </a:r>
            <a:r>
              <a:rPr lang="en-US" dirty="0" smtClean="0">
                <a:hlinkClick r:id="rId6"/>
              </a:rPr>
              <a:t>https://oge.sdamgia.ru/test?theme=23</a:t>
            </a:r>
            <a:endParaRPr lang="ru-RU" dirty="0" smtClean="0"/>
          </a:p>
          <a:p>
            <a:r>
              <a:rPr lang="ru-RU" dirty="0" smtClean="0"/>
              <a:t>Задание 7        № 338314 </a:t>
            </a:r>
            <a:r>
              <a:rPr lang="en-US" dirty="0" smtClean="0">
                <a:hlinkClick r:id="rId4"/>
              </a:rPr>
              <a:t>https://oge.sdamgia.ru/test?theme=88</a:t>
            </a:r>
            <a:endParaRPr lang="ru-RU" dirty="0" smtClean="0"/>
          </a:p>
          <a:p>
            <a:r>
              <a:rPr lang="ru-RU" dirty="0" smtClean="0"/>
              <a:t>Задание 8        № 23 Тренировочный вариант №133 ОГЭ-9  </a:t>
            </a:r>
            <a:r>
              <a:rPr lang="en-US" dirty="0" smtClean="0">
                <a:hlinkClick r:id="rId7"/>
              </a:rPr>
              <a:t>http://alexlarin.net/gia/trvar133_oge.html</a:t>
            </a:r>
            <a:endParaRPr lang="ru-RU" dirty="0" smtClean="0"/>
          </a:p>
          <a:p>
            <a:r>
              <a:rPr lang="ru-RU" dirty="0" smtClean="0"/>
              <a:t>Задание 9        № 23 Тренировочный вариант №113 ОГЭ-9 </a:t>
            </a:r>
            <a:r>
              <a:rPr lang="en-US" dirty="0" smtClean="0">
                <a:hlinkClick r:id="rId8"/>
              </a:rPr>
              <a:t>http://alexlarin.net/gia/trvar113_oge.html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1656</TotalTime>
  <Words>764</Words>
  <Application>Microsoft Office PowerPoint</Application>
  <PresentationFormat>Экран (4:3)</PresentationFormat>
  <Paragraphs>177</Paragraphs>
  <Slides>18</Slides>
  <Notes>7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Arial</vt:lpstr>
      <vt:lpstr>Calibri</vt:lpstr>
      <vt:lpstr>Century Schoolbook</vt:lpstr>
      <vt:lpstr>Times New Roman</vt:lpstr>
      <vt:lpstr>Wingdings</vt:lpstr>
      <vt:lpstr>Wingdings 2</vt:lpstr>
      <vt:lpstr>Эркер</vt:lpstr>
      <vt:lpstr>Формула</vt:lpstr>
      <vt:lpstr>Готовимся к ОГЭ   Задание 22  Графики функций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Памятка: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Игорь</dc:creator>
  <cp:lastModifiedBy>user</cp:lastModifiedBy>
  <cp:revision>165</cp:revision>
  <dcterms:created xsi:type="dcterms:W3CDTF">2017-03-01T19:09:29Z</dcterms:created>
  <dcterms:modified xsi:type="dcterms:W3CDTF">2021-10-18T19:50:54Z</dcterms:modified>
</cp:coreProperties>
</file>