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980" autoAdjust="0"/>
  </p:normalViewPr>
  <p:slideViewPr>
    <p:cSldViewPr>
      <p:cViewPr varScale="1">
        <p:scale>
          <a:sx n="56" d="100"/>
          <a:sy n="56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86A9D-E798-4D5C-9350-E2A38369240E}" type="datetimeFigureOut">
              <a:rPr lang="ru-RU" smtClean="0"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05CAB-192A-4189-AB05-118894F2588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Irina\Desktop\&#1087;&#1072;&#1085;&#1086;&#1088;&#1072;&#1084;&#1072;\20210615_085834.mp4" TargetMode="Externa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Irina\Desktop\&#1087;&#1072;&#1085;&#1086;&#1088;&#1072;&#1084;&#1072;\20210823_093443.mp4" TargetMode="Externa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aacbb5fd9cdf3c2ca88ddadac0433c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1720" y="4077072"/>
            <a:ext cx="51845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Segoe Print" pitchFamily="2" charset="0"/>
              </a:rPr>
              <a:t>Театрализованные инсценировки как способ повышения мотивации учащихся на уроках английского языка в младших классах.</a:t>
            </a:r>
          </a:p>
          <a:p>
            <a:endParaRPr lang="ru-RU" dirty="0">
              <a:latin typeface="Segoe Print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Segoe Print" pitchFamily="2" charset="0"/>
              </a:rPr>
              <a:t>Выполнила: Учитель английского языка МОУ СОШ  №51 Сафина И.С.</a:t>
            </a:r>
            <a:endParaRPr lang="ru-RU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r4xA7aBQldHprBRYQCL4MugRlGToEJR9MNGUUemsFGHpE5Th6JC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197116818-stock-illustration-cute-little-boy-character-climb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7469" y="0"/>
            <a:ext cx="653653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1412776"/>
            <a:ext cx="2880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Segoe Print" pitchFamily="2" charset="0"/>
              </a:rPr>
              <a:t>Учебная мотивация – это процесс, который запускает, направляет, и поддерживает усилия, направленные на выполнение учебной деятельности</a:t>
            </a:r>
            <a:r>
              <a:rPr lang="ru-RU" sz="2000" dirty="0">
                <a:latin typeface="Segoe Print" pitchFamily="2" charset="0"/>
              </a:rPr>
              <a:t>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stockphoto-1174458061-612x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84168" cy="60841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860032" y="476672"/>
            <a:ext cx="403244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 smtClean="0">
                <a:latin typeface="Segoe Print" pitchFamily="2" charset="0"/>
              </a:rPr>
              <a:t>Но не </a:t>
            </a:r>
            <a:r>
              <a:rPr lang="ru-RU" sz="2000" dirty="0">
                <a:latin typeface="Segoe Print" pitchFamily="2" charset="0"/>
              </a:rPr>
              <a:t>каждый учащийся обладает высокой мотивацией к предмету по разным причинам. Среди них можно выделить </a:t>
            </a:r>
            <a:r>
              <a:rPr lang="ru-RU" sz="2000" dirty="0" smtClean="0">
                <a:latin typeface="Segoe Print" pitchFamily="2" charset="0"/>
              </a:rPr>
              <a:t>  психологические </a:t>
            </a:r>
            <a:r>
              <a:rPr lang="ru-RU" sz="2000" dirty="0">
                <a:latin typeface="Segoe Print" pitchFamily="2" charset="0"/>
              </a:rPr>
              <a:t>проблемы( микроклимат в классе, климат на уроке, межличностные отношения со сверстниками, с учителем, высокий уровень тревожности, низкая самооценка), трудности в овладении предметом( нехватка знаний, нежелание подкорректировать свои знания, желание избежать неудачи) и прочее.</a:t>
            </a:r>
          </a:p>
          <a:p>
            <a:pPr algn="r"/>
            <a:endParaRPr lang="ru-RU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5d3dd3cc6c86cb2dfb1192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56792"/>
            <a:ext cx="5085184" cy="50851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Segoe Print" pitchFamily="2" charset="0"/>
              </a:rPr>
              <a:t>При этом примечательно, что до момента изучения иностранного языка и в самом начале у учащихся, как правило, высокая мотивация. Им хочется говорить на иностранном языке, вести переписку в интернете, понимать и петь песни  на иностранном языке, узнавать о других странах.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47864" y="2564904"/>
            <a:ext cx="54726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Segoe Print" pitchFamily="2" charset="0"/>
              </a:rPr>
              <a:t>Одним из методов обучения младших школьников является их участие в театрализованных представлениях на уроках английского языка.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1052736"/>
            <a:ext cx="597666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Segoe Print" pitchFamily="2" charset="0"/>
              </a:rPr>
              <a:t>Театрализованные урок – это урок с привлечением театральные средств, атрибутов и их элементов – при изучении, закреплении, обобщении программного материала. </a:t>
            </a:r>
          </a:p>
          <a:p>
            <a:endParaRPr lang="ru-RU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134787464-stock-illustration-kids-read-books-and-fra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7664" y="980728"/>
            <a:ext cx="63722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Segoe Print" pitchFamily="2" charset="0"/>
              </a:rPr>
              <a:t>В процессе театральной деятельности совершенствуются:</a:t>
            </a:r>
          </a:p>
          <a:p>
            <a:pPr lvl="0" algn="ctr"/>
            <a:r>
              <a:rPr lang="ru-RU" sz="2000" dirty="0">
                <a:latin typeface="Segoe Print" pitchFamily="2" charset="0"/>
              </a:rPr>
              <a:t>интонационные, грамматические и лексические навыки;</a:t>
            </a:r>
          </a:p>
          <a:p>
            <a:pPr lvl="0" algn="ctr"/>
            <a:r>
              <a:rPr lang="ru-RU" sz="2000" dirty="0">
                <a:latin typeface="Segoe Print" pitchFamily="2" charset="0"/>
              </a:rPr>
              <a:t>использование и отработка речевых фраз и клише в различных ситуациях;</a:t>
            </a:r>
          </a:p>
          <a:p>
            <a:pPr lvl="0" algn="ctr"/>
            <a:r>
              <a:rPr lang="ru-RU" sz="2000" dirty="0">
                <a:latin typeface="Segoe Print" pitchFamily="2" charset="0"/>
              </a:rPr>
              <a:t>углубление страноведческих знаний;</a:t>
            </a:r>
          </a:p>
          <a:p>
            <a:pPr lvl="0" algn="ctr"/>
            <a:r>
              <a:rPr lang="ru-RU" sz="2000" dirty="0">
                <a:latin typeface="Segoe Print" pitchFamily="2" charset="0"/>
              </a:rPr>
              <a:t>умение </a:t>
            </a:r>
            <a:r>
              <a:rPr lang="ru-RU" sz="2000" dirty="0" smtClean="0">
                <a:latin typeface="Segoe Print" pitchFamily="2" charset="0"/>
              </a:rPr>
              <a:t>аудировать;</a:t>
            </a:r>
            <a:endParaRPr lang="ru-RU" sz="2000" dirty="0">
              <a:latin typeface="Segoe Print" pitchFamily="2" charset="0"/>
            </a:endParaRPr>
          </a:p>
          <a:p>
            <a:pPr lvl="0" algn="ctr"/>
            <a:r>
              <a:rPr lang="ru-RU" sz="2000" dirty="0">
                <a:latin typeface="Segoe Print" pitchFamily="2" charset="0"/>
              </a:rPr>
              <a:t>практическое использование знаний в коммуникативной сфере.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c084a551fa73a28a89a58e706394c2b_b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36912" y="-1467544"/>
            <a:ext cx="15034964" cy="100091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1600" y="1196752"/>
            <a:ext cx="5832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Segoe Print" pitchFamily="2" charset="0"/>
              </a:rPr>
              <a:t>Игра способна вовлечь в процесс даже «слабого» ученика, стеснительного, зажатого, так как в ней проявляются не только знания, но и талант, артистизм, находчивость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93721882_60-p-foni-dlya-detskikh-prezentatsii-v-shkolu-6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31640" y="1196752"/>
            <a:ext cx="468052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Segoe Print" pitchFamily="2" charset="0"/>
              </a:rPr>
              <a:t>Цели:</a:t>
            </a:r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>
                <a:latin typeface="Segoe Print" pitchFamily="2" charset="0"/>
              </a:rPr>
              <a:t>1) формирование навыков общения на иностранном </a:t>
            </a:r>
            <a:r>
              <a:rPr lang="ru-RU" sz="2000" dirty="0" smtClean="0">
                <a:latin typeface="Segoe Print" pitchFamily="2" charset="0"/>
              </a:rPr>
              <a:t>языке</a:t>
            </a:r>
            <a:r>
              <a:rPr lang="en-US" sz="2000" dirty="0" smtClean="0">
                <a:latin typeface="Segoe Print" pitchFamily="2" charset="0"/>
              </a:rPr>
              <a:t>;</a:t>
            </a:r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>
                <a:latin typeface="Segoe Print" pitchFamily="2" charset="0"/>
              </a:rPr>
              <a:t>2) воспитание творческого отношения к изучению иностранного </a:t>
            </a:r>
            <a:r>
              <a:rPr lang="ru-RU" sz="2000" dirty="0" smtClean="0">
                <a:latin typeface="Segoe Print" pitchFamily="2" charset="0"/>
              </a:rPr>
              <a:t>языка</a:t>
            </a:r>
            <a:r>
              <a:rPr lang="en-US" sz="2000" dirty="0" smtClean="0">
                <a:latin typeface="Segoe Print" pitchFamily="2" charset="0"/>
              </a:rPr>
              <a:t>;</a:t>
            </a:r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>
                <a:latin typeface="Segoe Print" pitchFamily="2" charset="0"/>
              </a:rPr>
              <a:t>3) формирование умения пользоваться иностранным языком для достижения своих </a:t>
            </a:r>
            <a:r>
              <a:rPr lang="ru-RU" sz="2000" dirty="0" smtClean="0">
                <a:latin typeface="Segoe Print" pitchFamily="2" charset="0"/>
              </a:rPr>
              <a:t>целей</a:t>
            </a:r>
            <a:r>
              <a:rPr lang="en-US" sz="2000" dirty="0">
                <a:latin typeface="Segoe Print" pitchFamily="2" charset="0"/>
              </a:rPr>
              <a:t>.</a:t>
            </a:r>
            <a:endParaRPr lang="ru-RU" sz="2000" dirty="0">
              <a:latin typeface="Segoe Print" pitchFamily="2" charset="0"/>
            </a:endParaRPr>
          </a:p>
          <a:p>
            <a:pPr algn="ctr"/>
            <a:endParaRPr lang="ru-RU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9669"/>
            <a:ext cx="9144000" cy="611866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5776" y="2564904"/>
            <a:ext cx="47525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Segoe Print" pitchFamily="2" charset="0"/>
              </a:rPr>
              <a:t>Задачи:</a:t>
            </a:r>
            <a:endParaRPr lang="en-US" sz="2000" dirty="0" smtClean="0">
              <a:latin typeface="Segoe Print" pitchFamily="2" charset="0"/>
            </a:endParaRPr>
          </a:p>
          <a:p>
            <a:r>
              <a:rPr lang="ru-RU" sz="2000" dirty="0" smtClean="0">
                <a:latin typeface="Segoe Print" pitchFamily="2" charset="0"/>
              </a:rPr>
              <a:t>1</a:t>
            </a:r>
            <a:r>
              <a:rPr lang="ru-RU" sz="2000" dirty="0">
                <a:latin typeface="Segoe Print" pitchFamily="2" charset="0"/>
              </a:rPr>
              <a:t>) </a:t>
            </a:r>
            <a:r>
              <a:rPr lang="ru-RU" sz="2000" dirty="0" smtClean="0">
                <a:latin typeface="Segoe Print" pitchFamily="2" charset="0"/>
              </a:rPr>
              <a:t>Развивать </a:t>
            </a:r>
            <a:r>
              <a:rPr lang="ru-RU" sz="2000" dirty="0">
                <a:latin typeface="Segoe Print" pitchFamily="2" charset="0"/>
              </a:rPr>
              <a:t>интерес к языковому материалу</a:t>
            </a:r>
          </a:p>
          <a:p>
            <a:r>
              <a:rPr lang="ru-RU" sz="2000" dirty="0">
                <a:latin typeface="Segoe Print" pitchFamily="2" charset="0"/>
              </a:rPr>
              <a:t>2) </a:t>
            </a:r>
            <a:r>
              <a:rPr lang="ru-RU" sz="2000" dirty="0" smtClean="0">
                <a:latin typeface="Segoe Print" pitchFamily="2" charset="0"/>
              </a:rPr>
              <a:t>Развивать </a:t>
            </a:r>
            <a:r>
              <a:rPr lang="ru-RU" sz="2000" dirty="0">
                <a:latin typeface="Segoe Print" pitchFamily="2" charset="0"/>
              </a:rPr>
              <a:t>коммуникативные навыки учащихся</a:t>
            </a:r>
          </a:p>
          <a:p>
            <a:r>
              <a:rPr lang="ru-RU" sz="2000" dirty="0">
                <a:latin typeface="Segoe Print" pitchFamily="2" charset="0"/>
              </a:rPr>
              <a:t>3) </a:t>
            </a:r>
            <a:r>
              <a:rPr lang="ru-RU" sz="2000" dirty="0" smtClean="0">
                <a:latin typeface="Segoe Print" pitchFamily="2" charset="0"/>
              </a:rPr>
              <a:t>Развивать </a:t>
            </a:r>
            <a:r>
              <a:rPr lang="ru-RU" sz="2000" dirty="0">
                <a:latin typeface="Segoe Print" pitchFamily="2" charset="0"/>
              </a:rPr>
              <a:t>умение работать в группе</a:t>
            </a:r>
          </a:p>
          <a:p>
            <a:r>
              <a:rPr lang="ru-RU" sz="2000" dirty="0">
                <a:latin typeface="Segoe Print" pitchFamily="2" charset="0"/>
              </a:rPr>
              <a:t>4) </a:t>
            </a:r>
            <a:r>
              <a:rPr lang="ru-RU" sz="2000" dirty="0" smtClean="0">
                <a:latin typeface="Segoe Print" pitchFamily="2" charset="0"/>
              </a:rPr>
              <a:t>Приобщать </a:t>
            </a:r>
            <a:r>
              <a:rPr lang="ru-RU" sz="2000" dirty="0">
                <a:latin typeface="Segoe Print" pitchFamily="2" charset="0"/>
              </a:rPr>
              <a:t>учащихся к культуре изучаемой страны.</a:t>
            </a:r>
          </a:p>
          <a:p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225297832-stock-illustration-english-vocabulary-word-joyful-illustr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6156176" cy="61653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00192" y="332656"/>
            <a:ext cx="262778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>
                <a:latin typeface="Segoe Print" pitchFamily="2" charset="0"/>
              </a:rPr>
              <a:t>Дети младшего школьного возраста общительны и эмоциональны. В первую очередь они воспринимают то, что наглядно вызывает эмоциональный отклик. Поэтому в процессе обучения предлагается использовать яркие и необычные ситуации.</a:t>
            </a:r>
          </a:p>
          <a:p>
            <a:pPr algn="r"/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9830528bd36c03c4158d0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20072" y="260649"/>
            <a:ext cx="36004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Segoe Print" pitchFamily="2" charset="0"/>
              </a:rPr>
              <a:t>Задания в РТ также как и задания учебника предполагают не только формирование элементарных коммуникативных умений и освоение необходимых лингвистических представлений о языке, но и развитие личности ребенка, его творческих способностей, воображения.</a:t>
            </a:r>
          </a:p>
          <a:p>
            <a:endParaRPr lang="ru-RU" sz="24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324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Segoe Print" pitchFamily="2" charset="0"/>
              </a:rPr>
              <a:t>Для театрализованный представлений на уроке мы использовали представленные в УМК </a:t>
            </a:r>
            <a:r>
              <a:rPr lang="en-US" sz="2000" dirty="0">
                <a:latin typeface="Segoe Print" pitchFamily="2" charset="0"/>
              </a:rPr>
              <a:t>Forward</a:t>
            </a:r>
            <a:r>
              <a:rPr lang="ru-RU" sz="2000" dirty="0">
                <a:latin typeface="Segoe Print" pitchFamily="2" charset="0"/>
              </a:rPr>
              <a:t> мини-диалоги и монологи с хорошо известными детям персонажами, такими как Красная Шапочка (</a:t>
            </a:r>
            <a:r>
              <a:rPr lang="en-US" sz="2000" dirty="0">
                <a:latin typeface="Segoe Print" pitchFamily="2" charset="0"/>
              </a:rPr>
              <a:t>Little Red Riding Hood</a:t>
            </a:r>
            <a:r>
              <a:rPr lang="ru-RU" sz="2000" dirty="0">
                <a:latin typeface="Segoe Print" pitchFamily="2" charset="0"/>
              </a:rPr>
              <a:t>), Волк (</a:t>
            </a:r>
            <a:r>
              <a:rPr lang="en-US" sz="2000" dirty="0" err="1">
                <a:latin typeface="Segoe Print" pitchFamily="2" charset="0"/>
              </a:rPr>
              <a:t>Mr</a:t>
            </a:r>
            <a:r>
              <a:rPr lang="ru-RU" sz="2000" dirty="0">
                <a:latin typeface="Segoe Print" pitchFamily="2" charset="0"/>
              </a:rPr>
              <a:t>. </a:t>
            </a:r>
            <a:r>
              <a:rPr lang="en-US" sz="2000" dirty="0">
                <a:latin typeface="Segoe Print" pitchFamily="2" charset="0"/>
              </a:rPr>
              <a:t>Wolf</a:t>
            </a:r>
            <a:r>
              <a:rPr lang="ru-RU" sz="2000" dirty="0">
                <a:latin typeface="Segoe Print" pitchFamily="2" charset="0"/>
              </a:rPr>
              <a:t>), бабушка Красной Шапочки (</a:t>
            </a:r>
            <a:r>
              <a:rPr lang="en-US" sz="2000" dirty="0" err="1">
                <a:latin typeface="Segoe Print" pitchFamily="2" charset="0"/>
              </a:rPr>
              <a:t>Mrs</a:t>
            </a:r>
            <a:r>
              <a:rPr lang="ru-RU" sz="2000" dirty="0">
                <a:latin typeface="Segoe Print" pitchFamily="2" charset="0"/>
              </a:rPr>
              <a:t>. </a:t>
            </a:r>
            <a:r>
              <a:rPr lang="en-US" sz="2000" dirty="0">
                <a:latin typeface="Segoe Print" pitchFamily="2" charset="0"/>
              </a:rPr>
              <a:t>Little</a:t>
            </a:r>
            <a:r>
              <a:rPr lang="ru-RU" sz="2000" dirty="0">
                <a:latin typeface="Segoe Print" pitchFamily="2" charset="0"/>
              </a:rPr>
              <a:t>) и ведьма (</a:t>
            </a:r>
            <a:r>
              <a:rPr lang="en-US" sz="2000" dirty="0">
                <a:latin typeface="Segoe Print" pitchFamily="2" charset="0"/>
              </a:rPr>
              <a:t>Willow the Witch</a:t>
            </a:r>
            <a:r>
              <a:rPr lang="ru-RU" sz="2000" dirty="0">
                <a:latin typeface="Segoe Print" pitchFamily="2" charset="0"/>
              </a:rPr>
              <a:t>)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</p:txBody>
      </p:sp>
      <p:pic>
        <p:nvPicPr>
          <p:cNvPr id="3" name="Рисунок 2" descr="rtf2-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56792"/>
            <a:ext cx="4972050" cy="4505325"/>
          </a:xfrm>
          <a:prstGeom prst="rect">
            <a:avLst/>
          </a:prstGeom>
        </p:spPr>
      </p:pic>
      <p:pic>
        <p:nvPicPr>
          <p:cNvPr id="4" name="Рисунок 3" descr="rtf2-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1556792"/>
            <a:ext cx="5095875" cy="3171825"/>
          </a:xfrm>
          <a:prstGeom prst="rect">
            <a:avLst/>
          </a:prstGeom>
        </p:spPr>
      </p:pic>
      <p:pic>
        <p:nvPicPr>
          <p:cNvPr id="5" name="Рисунок 4" descr="rtf2-60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86175" y="2514600"/>
            <a:ext cx="5457825" cy="4343400"/>
          </a:xfrm>
          <a:prstGeom prst="rect">
            <a:avLst/>
          </a:prstGeom>
        </p:spPr>
      </p:pic>
      <p:pic>
        <p:nvPicPr>
          <p:cNvPr id="6" name="Рисунок 5" descr="rtf2-5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348880"/>
            <a:ext cx="6427956" cy="4297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217919646-stock-illustration-children-chalkboard-template-illustr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2047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23728" y="2348880"/>
            <a:ext cx="51845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egoe Print" pitchFamily="2" charset="0"/>
              </a:rPr>
              <a:t>Этапы работы: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egoe Print" pitchFamily="2" charset="0"/>
              </a:rPr>
              <a:t>1) </a:t>
            </a:r>
            <a:r>
              <a:rPr lang="ru-RU" sz="2000" dirty="0" smtClean="0">
                <a:solidFill>
                  <a:schemeClr val="bg1"/>
                </a:solidFill>
                <a:latin typeface="Segoe Print" pitchFamily="2" charset="0"/>
              </a:rPr>
              <a:t>Подготовительный</a:t>
            </a:r>
            <a:endParaRPr lang="ru-RU" sz="2000" dirty="0">
              <a:solidFill>
                <a:schemeClr val="bg1"/>
              </a:solidFill>
              <a:latin typeface="Segoe Print" pitchFamily="2" charset="0"/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egoe Print" pitchFamily="2" charset="0"/>
              </a:rPr>
              <a:t>2) Основной  (</a:t>
            </a:r>
            <a:r>
              <a:rPr lang="ru-RU" sz="2000" dirty="0" smtClean="0">
                <a:solidFill>
                  <a:schemeClr val="bg1"/>
                </a:solidFill>
                <a:latin typeface="Segoe Print" pitchFamily="2" charset="0"/>
              </a:rPr>
              <a:t>Текстовый)</a:t>
            </a:r>
            <a:endParaRPr lang="ru-RU" sz="2000" dirty="0">
              <a:solidFill>
                <a:schemeClr val="bg1"/>
              </a:solidFill>
              <a:latin typeface="Segoe Print" pitchFamily="2" charset="0"/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egoe Print" pitchFamily="2" charset="0"/>
              </a:rPr>
              <a:t>3) Заключительный </a:t>
            </a:r>
            <a:r>
              <a:rPr lang="ru-RU" sz="2000" dirty="0" smtClean="0">
                <a:solidFill>
                  <a:schemeClr val="bg1"/>
                </a:solidFill>
                <a:latin typeface="Segoe Print" pitchFamily="2" charset="0"/>
              </a:rPr>
              <a:t>(</a:t>
            </a:r>
            <a:r>
              <a:rPr lang="ru-RU" sz="2000" dirty="0" err="1" smtClean="0">
                <a:solidFill>
                  <a:schemeClr val="bg1"/>
                </a:solidFill>
                <a:latin typeface="Segoe Print" pitchFamily="2" charset="0"/>
              </a:rPr>
              <a:t>Послетекстовый</a:t>
            </a:r>
            <a:r>
              <a:rPr lang="ru-RU" sz="2000" dirty="0" smtClean="0">
                <a:solidFill>
                  <a:schemeClr val="bg1"/>
                </a:solidFill>
                <a:latin typeface="Segoe Print" pitchFamily="2" charset="0"/>
              </a:rPr>
              <a:t>)</a:t>
            </a:r>
            <a:endParaRPr lang="ru-RU" sz="2000" dirty="0">
              <a:solidFill>
                <a:schemeClr val="bg1"/>
              </a:solidFill>
              <a:latin typeface="Segoe Print" pitchFamily="2" charset="0"/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egoe Print" pitchFamily="2" charset="0"/>
              </a:rPr>
              <a:t>4) Театрализованная инсценировка</a:t>
            </a:r>
          </a:p>
          <a:p>
            <a:endParaRPr lang="ru-RU" sz="2000" dirty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260648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Segoe Print" pitchFamily="2" charset="0"/>
              </a:rPr>
              <a:t>Активизация изучаемого материала</a:t>
            </a:r>
            <a:endParaRPr lang="ru-RU" sz="2400" dirty="0">
              <a:latin typeface="Segoe Print" pitchFamily="2" charset="0"/>
            </a:endParaRPr>
          </a:p>
        </p:txBody>
      </p:sp>
      <p:pic>
        <p:nvPicPr>
          <p:cNvPr id="3" name="Рисунок 2" descr="rtf2-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5095875" cy="3168352"/>
          </a:xfrm>
          <a:prstGeom prst="rect">
            <a:avLst/>
          </a:prstGeom>
        </p:spPr>
      </p:pic>
      <p:pic>
        <p:nvPicPr>
          <p:cNvPr id="4" name="Рисунок 3" descr="rtf2-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005064"/>
            <a:ext cx="4800862" cy="28529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80112" y="2132856"/>
            <a:ext cx="29523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Segoe Print" pitchFamily="2" charset="0"/>
              </a:rPr>
              <a:t>Речевые образцы </a:t>
            </a:r>
          </a:p>
          <a:p>
            <a:endParaRPr lang="ru-RU" sz="2400" dirty="0">
              <a:latin typeface="Segoe Print" pitchFamily="2" charset="0"/>
            </a:endParaRPr>
          </a:p>
          <a:p>
            <a:r>
              <a:rPr lang="ru-RU" sz="2400" dirty="0" smtClean="0">
                <a:latin typeface="Segoe Print" pitchFamily="2" charset="0"/>
              </a:rPr>
              <a:t>прощания, </a:t>
            </a:r>
          </a:p>
          <a:p>
            <a:endParaRPr lang="ru-RU" sz="2400" dirty="0">
              <a:latin typeface="Segoe Print" pitchFamily="2" charset="0"/>
            </a:endParaRPr>
          </a:p>
          <a:p>
            <a:r>
              <a:rPr lang="ru-RU" sz="2400" dirty="0" smtClean="0">
                <a:latin typeface="Segoe Print" pitchFamily="2" charset="0"/>
              </a:rPr>
              <a:t>приветствия, </a:t>
            </a:r>
          </a:p>
          <a:p>
            <a:endParaRPr lang="ru-RU" sz="2400" dirty="0">
              <a:latin typeface="Segoe Print" pitchFamily="2" charset="0"/>
            </a:endParaRPr>
          </a:p>
          <a:p>
            <a:r>
              <a:rPr lang="ru-RU" sz="2400" dirty="0" smtClean="0">
                <a:latin typeface="Segoe Print" pitchFamily="2" charset="0"/>
              </a:rPr>
              <a:t>этикетного  диалога</a:t>
            </a:r>
            <a:endParaRPr lang="ru-RU" sz="24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f2-39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364088" cy="66579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84168" y="1412776"/>
            <a:ext cx="26642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Segoe Print" pitchFamily="2" charset="0"/>
              </a:rPr>
              <a:t>Лексика на тему «Одежда»</a:t>
            </a:r>
          </a:p>
          <a:p>
            <a:endParaRPr lang="ru-RU" sz="2400" dirty="0">
              <a:latin typeface="Segoe Print" pitchFamily="2" charset="0"/>
            </a:endParaRPr>
          </a:p>
          <a:p>
            <a:r>
              <a:rPr lang="ru-RU" sz="2400" dirty="0" smtClean="0">
                <a:latin typeface="Segoe Print" pitchFamily="2" charset="0"/>
              </a:rPr>
              <a:t>Фразовые глаголы</a:t>
            </a:r>
          </a:p>
          <a:p>
            <a:endParaRPr lang="ru-RU" sz="2400" dirty="0">
              <a:latin typeface="Segoe Print" pitchFamily="2" charset="0"/>
            </a:endParaRPr>
          </a:p>
          <a:p>
            <a:r>
              <a:rPr lang="ru-RU" sz="2400" dirty="0" smtClean="0">
                <a:latin typeface="Segoe Print" pitchFamily="2" charset="0"/>
              </a:rPr>
              <a:t>Притяжательный падеж им. </a:t>
            </a:r>
            <a:r>
              <a:rPr lang="ru-RU" sz="2400" dirty="0">
                <a:latin typeface="Segoe Print" pitchFamily="2" charset="0"/>
              </a:rPr>
              <a:t>с</a:t>
            </a:r>
            <a:r>
              <a:rPr lang="ru-RU" sz="2400" dirty="0" smtClean="0">
                <a:latin typeface="Segoe Print" pitchFamily="2" charset="0"/>
              </a:rPr>
              <a:t>ущ.</a:t>
            </a:r>
            <a:endParaRPr lang="ru-RU" sz="24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f2-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0"/>
            <a:ext cx="5908154" cy="535355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9592" y="5517232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Segoe Print" pitchFamily="2" charset="0"/>
              </a:rPr>
              <a:t>Лексика на тему «Цвета»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 smtClean="0">
                <a:latin typeface="Segoe Print" pitchFamily="2" charset="0"/>
              </a:rPr>
              <a:t>Общий и специальный вопросы</a:t>
            </a:r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f2-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0648"/>
            <a:ext cx="6868417" cy="42751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1680" y="5373216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Segoe Print" pitchFamily="2" charset="0"/>
              </a:rPr>
              <a:t>Глагол </a:t>
            </a:r>
            <a:r>
              <a:rPr lang="en-US" sz="2400" dirty="0" smtClean="0">
                <a:latin typeface="Segoe Print" pitchFamily="2" charset="0"/>
              </a:rPr>
              <a:t>to be </a:t>
            </a:r>
            <a:r>
              <a:rPr lang="ru-RU" sz="2400" dirty="0" smtClean="0">
                <a:latin typeface="Segoe Print" pitchFamily="2" charset="0"/>
              </a:rPr>
              <a:t>в форме </a:t>
            </a:r>
            <a:r>
              <a:rPr lang="en-US" sz="2400" dirty="0" smtClean="0">
                <a:latin typeface="Segoe Print" pitchFamily="2" charset="0"/>
              </a:rPr>
              <a:t>Present Simple</a:t>
            </a:r>
            <a:endParaRPr lang="ru-RU" sz="24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f2-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10089" cy="41490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1560" y="4941168"/>
            <a:ext cx="69847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Segoe Print" pitchFamily="2" charset="0"/>
              </a:rPr>
              <a:t>Оборот </a:t>
            </a:r>
            <a:r>
              <a:rPr lang="en-US" sz="2000" dirty="0" smtClean="0">
                <a:latin typeface="Segoe Print" pitchFamily="2" charset="0"/>
              </a:rPr>
              <a:t>There is</a:t>
            </a:r>
          </a:p>
          <a:p>
            <a:endParaRPr lang="en-US" sz="2000" dirty="0">
              <a:latin typeface="Segoe Print" pitchFamily="2" charset="0"/>
            </a:endParaRPr>
          </a:p>
          <a:p>
            <a:r>
              <a:rPr lang="ru-RU" sz="2000" dirty="0" smtClean="0">
                <a:latin typeface="Segoe Print" pitchFamily="2" charset="0"/>
              </a:rPr>
              <a:t>Отрицательные формы глагола  в </a:t>
            </a:r>
            <a:r>
              <a:rPr lang="en-US" sz="2000" dirty="0" smtClean="0">
                <a:latin typeface="Segoe Print" pitchFamily="2" charset="0"/>
              </a:rPr>
              <a:t>Present Simple</a:t>
            </a:r>
          </a:p>
          <a:p>
            <a:endParaRPr lang="en-US" sz="2000" dirty="0">
              <a:latin typeface="Segoe Print" pitchFamily="2" charset="0"/>
            </a:endParaRPr>
          </a:p>
          <a:p>
            <a:r>
              <a:rPr lang="ru-RU" sz="2000" dirty="0" smtClean="0">
                <a:latin typeface="Segoe Print" pitchFamily="2" charset="0"/>
              </a:rPr>
              <a:t>Общий и специальный вопрос</a:t>
            </a:r>
            <a:endParaRPr lang="ru-RU" sz="2000" dirty="0">
              <a:latin typeface="Segoe Print" pitchFamily="2" charset="0"/>
            </a:endParaRPr>
          </a:p>
        </p:txBody>
      </p:sp>
      <p:pic>
        <p:nvPicPr>
          <p:cNvPr id="4" name="Рисунок 3" descr="rtf2-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86854" y="0"/>
            <a:ext cx="4757146" cy="400506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rtf2-60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937516" cy="47251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11352" y="4611231"/>
            <a:ext cx="58326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Segoe Print" pitchFamily="2" charset="0"/>
              </a:rPr>
              <a:t>Общий и специальный вопрос</a:t>
            </a:r>
          </a:p>
          <a:p>
            <a:endParaRPr lang="ru-RU" sz="2000" dirty="0">
              <a:latin typeface="Segoe Print" pitchFamily="2" charset="0"/>
            </a:endParaRPr>
          </a:p>
          <a:p>
            <a:r>
              <a:rPr lang="ru-RU" sz="2000" dirty="0" smtClean="0">
                <a:latin typeface="Segoe Print" pitchFamily="2" charset="0"/>
              </a:rPr>
              <a:t>Лексика на тему «Еда»</a:t>
            </a:r>
          </a:p>
          <a:p>
            <a:endParaRPr lang="ru-RU" sz="2000" dirty="0">
              <a:latin typeface="Segoe Print" pitchFamily="2" charset="0"/>
            </a:endParaRPr>
          </a:p>
          <a:p>
            <a:r>
              <a:rPr lang="ru-RU" sz="2000" dirty="0" smtClean="0">
                <a:latin typeface="Segoe Print" pitchFamily="2" charset="0"/>
              </a:rPr>
              <a:t>Глагол в форме 3л. ед.ч.</a:t>
            </a:r>
          </a:p>
          <a:p>
            <a:endParaRPr lang="ru-RU" sz="2000" dirty="0">
              <a:latin typeface="Segoe Print" pitchFamily="2" charset="0"/>
            </a:endParaRPr>
          </a:p>
          <a:p>
            <a:r>
              <a:rPr lang="ru-RU" sz="2000" dirty="0" smtClean="0">
                <a:latin typeface="Segoe Print" pitchFamily="2" charset="0"/>
              </a:rPr>
              <a:t>Отрицание в </a:t>
            </a:r>
            <a:r>
              <a:rPr lang="en-US" sz="2000" dirty="0" smtClean="0">
                <a:latin typeface="Segoe Print" pitchFamily="2" charset="0"/>
              </a:rPr>
              <a:t>Present Simple</a:t>
            </a:r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f2-62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0"/>
            <a:ext cx="6588224" cy="48088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5616" y="4941168"/>
            <a:ext cx="68407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Segoe Print" pitchFamily="2" charset="0"/>
              </a:rPr>
              <a:t>Предлоги места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 smtClean="0">
                <a:latin typeface="Segoe Print" pitchFamily="2" charset="0"/>
              </a:rPr>
              <a:t>Диалог-расспрос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 smtClean="0">
                <a:latin typeface="Segoe Print" pitchFamily="2" charset="0"/>
              </a:rPr>
              <a:t>Лексика на тему «Мебель»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tf2-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321691" cy="48769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59632" y="4869160"/>
            <a:ext cx="7200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Segoe Print" pitchFamily="2" charset="0"/>
              </a:rPr>
              <a:t>Лексика на тему »Части тела»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 smtClean="0">
                <a:latin typeface="Segoe Print" pitchFamily="2" charset="0"/>
              </a:rPr>
              <a:t>Побудительные предложения</a:t>
            </a:r>
          </a:p>
          <a:p>
            <a:pPr algn="ctr"/>
            <a:endParaRPr lang="ru-RU" sz="2000" dirty="0">
              <a:latin typeface="Segoe Print" pitchFamily="2" charset="0"/>
            </a:endParaRPr>
          </a:p>
          <a:p>
            <a:pPr algn="ctr"/>
            <a:r>
              <a:rPr lang="ru-RU" sz="2000" dirty="0" smtClean="0">
                <a:latin typeface="Segoe Print" pitchFamily="2" charset="0"/>
              </a:rPr>
              <a:t>Притяжательные местоимения</a:t>
            </a:r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0775291_24-phonoteka_org-p-fon-dlya-shkolnoi-gruppi-28.jpg"/>
          <p:cNvPicPr>
            <a:picLocks noChangeAspect="1"/>
          </p:cNvPicPr>
          <p:nvPr/>
        </p:nvPicPr>
        <p:blipFill>
          <a:blip r:embed="rId2" cstate="print">
            <a:lum contrast="-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615_090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Рисунок 3" descr="20210615_0900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5" name="Рисунок 4" descr="20210823_0935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179005" y="872715"/>
            <a:ext cx="6857999" cy="5112571"/>
          </a:xfrm>
          <a:prstGeom prst="rect">
            <a:avLst/>
          </a:prstGeom>
        </p:spPr>
      </p:pic>
      <p:pic>
        <p:nvPicPr>
          <p:cNvPr id="6" name="Рисунок 5" descr="20210823_09352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7" name="Рисунок 6" descr="U6xeW-oqcj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42360" y="0"/>
            <a:ext cx="645927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0775291_24-phonoteka_org-p-fon-dlya-shkolnoi-gruppi-28.jpg"/>
          <p:cNvPicPr>
            <a:picLocks noChangeAspect="1"/>
          </p:cNvPicPr>
          <p:nvPr/>
        </p:nvPicPr>
        <p:blipFill>
          <a:blip r:embed="rId3" cstate="print">
            <a:lum contrast="-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0210615_085834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691680" y="1412776"/>
            <a:ext cx="5472608" cy="4104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20775291_24-phonoteka_org-p-fon-dlya-shkolnoi-gruppi-28.jpg"/>
          <p:cNvPicPr>
            <a:picLocks noChangeAspect="1"/>
          </p:cNvPicPr>
          <p:nvPr/>
        </p:nvPicPr>
        <p:blipFill>
          <a:blip r:embed="rId3" cstate="print">
            <a:lum contrast="-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0210823_093443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763688" y="1196752"/>
            <a:ext cx="5664629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hildren-having-hands-up-vector-76819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9144000" cy="5949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Segoe Print" pitchFamily="2" charset="0"/>
              </a:rPr>
              <a:t>В результате работы значительно повысился интерес к уроку.  Практически все </a:t>
            </a:r>
            <a:r>
              <a:rPr lang="ru-RU" sz="2000" dirty="0" smtClean="0">
                <a:latin typeface="Segoe Print" pitchFamily="2" charset="0"/>
              </a:rPr>
              <a:t>дети, </a:t>
            </a:r>
            <a:r>
              <a:rPr lang="ru-RU" sz="2000" dirty="0">
                <a:latin typeface="Segoe Print" pitchFamily="2" charset="0"/>
              </a:rPr>
              <a:t>за редким </a:t>
            </a:r>
            <a:r>
              <a:rPr lang="ru-RU" sz="2000" dirty="0" smtClean="0">
                <a:latin typeface="Segoe Print" pitchFamily="2" charset="0"/>
              </a:rPr>
              <a:t>исключением, </a:t>
            </a:r>
            <a:r>
              <a:rPr lang="ru-RU" sz="2000" dirty="0">
                <a:latin typeface="Segoe Print" pitchFamily="2" charset="0"/>
              </a:rPr>
              <a:t>хотят принимать участие в </a:t>
            </a:r>
            <a:r>
              <a:rPr lang="ru-RU" sz="2000" dirty="0" smtClean="0">
                <a:latin typeface="Segoe Print" pitchFamily="2" charset="0"/>
              </a:rPr>
              <a:t>постановке, </a:t>
            </a:r>
            <a:r>
              <a:rPr lang="ru-RU" sz="2000" dirty="0">
                <a:latin typeface="Segoe Print" pitchFamily="2" charset="0"/>
              </a:rPr>
              <a:t>хотят показать себя. Поскольку деятельность эмоционально окрашена, материал запоминается очень хорошо и помнится очень долго. Перевоплощаясь дети раскрепощаются и даже допуская ошибки в речи не теряются.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positphotos_166054450-stock-illustration-vector-flat-children-sitting-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0"/>
            <a:ext cx="615617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764704"/>
            <a:ext cx="45365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Segoe Print" pitchFamily="2" charset="0"/>
              </a:rPr>
              <a:t>Формируется и развивается коммуникативные речевые навыки и умения. Происходит отработка грамматических и лексических и  конструкций. Дети становятся более открытыми, повышается успеваемость, учащиеся проявляют инициативу.  Они познают радость и гордость за свой труд, чему способствует реакция учителя, класса, классного руководителя. Атмосфера в классе становится  более командной.</a:t>
            </a:r>
          </a:p>
          <a:p>
            <a:endParaRPr lang="ru-RU" sz="2000" dirty="0">
              <a:latin typeface="Segoe Print" pitchFamily="2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860FCFB-D7BC-4F39-BBEF-2830221A517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43608" y="548680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Segoe Print" pitchFamily="2" charset="0"/>
              </a:rPr>
              <a:t>Театрализованная деятельность повышает эффективность обучения и помогает сохранить интерес к изучаемому языку.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80924_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6588224" cy="63329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5949280"/>
            <a:ext cx="8100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2060"/>
                </a:solidFill>
                <a:latin typeface="Segoe Print" pitchFamily="2" charset="0"/>
              </a:rPr>
              <a:t>Thank you for attention</a:t>
            </a:r>
            <a:endParaRPr lang="ru-RU" sz="3600" dirty="0">
              <a:solidFill>
                <a:srgbClr val="002060"/>
              </a:solidFill>
              <a:latin typeface="Segoe Print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694</Words>
  <Application>Microsoft Office PowerPoint</Application>
  <PresentationFormat>Экран (4:3)</PresentationFormat>
  <Paragraphs>74</Paragraphs>
  <Slides>29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Irina</dc:creator>
  <cp:lastModifiedBy>Irina</cp:lastModifiedBy>
  <cp:revision>10</cp:revision>
  <dcterms:created xsi:type="dcterms:W3CDTF">2021-08-25T11:50:33Z</dcterms:created>
  <dcterms:modified xsi:type="dcterms:W3CDTF">2021-08-25T13:28:24Z</dcterms:modified>
</cp:coreProperties>
</file>