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 социологического опроса
</c:v>
                </c:pt>
              </c:strCache>
            </c:strRef>
          </c:tx>
          <c:dPt>
            <c:idx val="1"/>
            <c:explosion val="2"/>
          </c:dPt>
          <c:cat>
            <c:strRef>
              <c:f>Лист1!$A$2:$A$3</c:f>
              <c:strCache>
                <c:ptCount val="2"/>
                <c:pt idx="0">
                  <c:v>Расточительно оносятся к использованию воды</c:v>
                </c:pt>
                <c:pt idx="1">
                  <c:v>Сложены устойчивые стереотипы бережного отношения к водопореблению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13 окября</c:v>
                </c:pt>
              </c:strCache>
            </c:strRef>
          </c:tx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1551.4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23 окября</c:v>
                </c:pt>
              </c:strCache>
            </c:strRef>
          </c:tx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1329.4</c:v>
                </c:pt>
              </c:numCache>
            </c:numRef>
          </c:val>
        </c:ser>
        <c:shape val="box"/>
        <c:axId val="168744064"/>
        <c:axId val="168745600"/>
        <c:axId val="0"/>
      </c:bar3DChart>
      <c:catAx>
        <c:axId val="168744064"/>
        <c:scaling>
          <c:orientation val="minMax"/>
        </c:scaling>
        <c:axPos val="b"/>
        <c:numFmt formatCode="General" sourceLinked="1"/>
        <c:tickLblPos val="nextTo"/>
        <c:crossAx val="168745600"/>
        <c:crosses val="autoZero"/>
        <c:auto val="1"/>
        <c:lblAlgn val="ctr"/>
        <c:lblOffset val="100"/>
      </c:catAx>
      <c:valAx>
        <c:axId val="168745600"/>
        <c:scaling>
          <c:orientation val="minMax"/>
        </c:scaling>
        <c:axPos val="l"/>
        <c:majorGridlines/>
        <c:numFmt formatCode="General" sourceLinked="1"/>
        <c:tickLblPos val="nextTo"/>
        <c:crossAx val="168744064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D6326-6888-4703-96E9-8BE1BFD12824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FF46E06-FFFC-4266-A0EC-1AF193E6BE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D6326-6888-4703-96E9-8BE1BFD12824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FF46E06-FFFC-4266-A0EC-1AF193E6BE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D6326-6888-4703-96E9-8BE1BFD12824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FF46E06-FFFC-4266-A0EC-1AF193E6BE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51D6326-6888-4703-96E9-8BE1BFD12824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6E06-FFFC-4266-A0EC-1AF193E6BE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D6326-6888-4703-96E9-8BE1BFD12824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FF46E06-FFFC-4266-A0EC-1AF193E6BE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D6326-6888-4703-96E9-8BE1BFD12824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FF46E06-FFFC-4266-A0EC-1AF193E6BE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D6326-6888-4703-96E9-8BE1BFD12824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FF46E06-FFFC-4266-A0EC-1AF193E6BE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FF46E06-FFFC-4266-A0EC-1AF193E6BE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D6326-6888-4703-96E9-8BE1BFD12824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FF46E06-FFFC-4266-A0EC-1AF193E6BE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51D6326-6888-4703-96E9-8BE1BFD12824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D6326-6888-4703-96E9-8BE1BFD12824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6E06-FFFC-4266-A0EC-1AF193E6BE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FF46E06-FFFC-4266-A0EC-1AF193E6BE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D6326-6888-4703-96E9-8BE1BFD12824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51D6326-6888-4703-96E9-8BE1BFD12824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FF46E06-FFFC-4266-A0EC-1AF193E6BE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95936" y="5445224"/>
            <a:ext cx="5032648" cy="1129680"/>
          </a:xfrm>
        </p:spPr>
        <p:txBody>
          <a:bodyPr>
            <a:noAutofit/>
          </a:bodyPr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Выполнила: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Долматова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виолетта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8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 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Руководитель:Логинова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Ольга Петровна, учитель химии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57588" y="2000240"/>
            <a:ext cx="5286412" cy="1944960"/>
          </a:xfrm>
        </p:spPr>
        <p:txBody>
          <a:bodyPr>
            <a:noAutofit/>
          </a:bodyPr>
          <a:lstStyle/>
          <a:p>
            <a:r>
              <a:rPr lang="ru-RU" sz="4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Исследование </a:t>
            </a:r>
            <a:r>
              <a:rPr lang="ru-RU" sz="4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водопотребления </a:t>
            </a:r>
            <a:br>
              <a:rPr lang="ru-RU" sz="4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семье</a:t>
            </a:r>
            <a:endParaRPr lang="ru-RU" sz="4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1357298"/>
            <a:ext cx="4000528" cy="4811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82053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образования администрации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Топкинского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округа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 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«Средняя общеобразовательная школа №8»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534400" cy="936104"/>
          </a:xfrm>
        </p:spPr>
        <p:txBody>
          <a:bodyPr>
            <a:normAutofit/>
          </a:bodyPr>
          <a:lstStyle/>
          <a:p>
            <a:pPr indent="432000" algn="l"/>
            <a:r>
              <a:rPr lang="ru-RU" sz="2700" b="1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7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Изучить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потребление  воды в квартире моей семьи и разработать предложения по экономии воды</a:t>
            </a:r>
            <a:r>
              <a:rPr lang="ru-RU" sz="18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ru-RU" sz="1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381000" indent="432000" algn="just">
              <a:lnSpc>
                <a:spcPct val="150000"/>
              </a:lnSpc>
              <a:spcBef>
                <a:spcPts val="0"/>
              </a:spcBef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основе теоретических данных  литературных источников изучить водопотребление и </a:t>
            </a:r>
            <a:r>
              <a:rPr lang="ru-RU" sz="16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водосбережение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жилищном фонде;</a:t>
            </a:r>
          </a:p>
          <a:p>
            <a:pPr marL="381000" indent="432000" algn="just">
              <a:lnSpc>
                <a:spcPct val="150000"/>
              </a:lnSpc>
              <a:spcBef>
                <a:spcPts val="0"/>
              </a:spcBef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Изучить из материалов филиала Федерального Государственного учреждения «Центр гигиены и эпидемиологии в Кемеровской области» города Топки качественный состав воды в городе;</a:t>
            </a:r>
          </a:p>
          <a:p>
            <a:pPr marL="381000" indent="432000" algn="just">
              <a:lnSpc>
                <a:spcPct val="150000"/>
              </a:lnSpc>
              <a:spcBef>
                <a:spcPts val="0"/>
              </a:spcBef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Изучить отрицательное воздействие жесткой воды на организм человека, в промышленности и быту;</a:t>
            </a:r>
          </a:p>
          <a:p>
            <a:pPr marL="381000" indent="432000" algn="just">
              <a:lnSpc>
                <a:spcPct val="150000"/>
              </a:lnSpc>
              <a:spcBef>
                <a:spcPts val="0"/>
              </a:spcBef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Определить количество используемой воды на одного члена семьи в день;</a:t>
            </a:r>
          </a:p>
          <a:p>
            <a:pPr marL="381000" indent="432000" algn="just">
              <a:lnSpc>
                <a:spcPct val="150000"/>
              </a:lnSpc>
              <a:spcBef>
                <a:spcPts val="0"/>
              </a:spcBef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Выявить причины потери воды в квартире;</a:t>
            </a:r>
          </a:p>
          <a:p>
            <a:pPr marL="381000" indent="432000" algn="just">
              <a:lnSpc>
                <a:spcPct val="150000"/>
              </a:lnSpc>
              <a:spcBef>
                <a:spcPts val="0"/>
              </a:spcBef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Оценить экономический ущерб, связанный с потерями воды;</a:t>
            </a:r>
          </a:p>
          <a:p>
            <a:pPr marL="381000" indent="432000" algn="just">
              <a:lnSpc>
                <a:spcPct val="150000"/>
              </a:lnSpc>
              <a:spcBef>
                <a:spcPts val="0"/>
              </a:spcBef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Выработать рекомендации по экономии воды в квартире; </a:t>
            </a:r>
          </a:p>
          <a:p>
            <a:pPr marL="381000" indent="432000" algn="just">
              <a:lnSpc>
                <a:spcPct val="150000"/>
              </a:lnSpc>
              <a:spcBef>
                <a:spcPts val="0"/>
              </a:spcBef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Провести измерения водопотребления через некоторое время, когда в семье установится сберегающий стиль отношения к воде.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5472608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501008"/>
            <a:ext cx="6281936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Социологический опрос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432000">
              <a:lnSpc>
                <a:spcPct val="150000"/>
              </a:lnSpc>
              <a:spcBef>
                <a:spcPts val="0"/>
              </a:spcBef>
              <a:buFontTx/>
              <a:buAutoNum type="arabicPeriod"/>
              <a:tabLst>
                <a:tab pos="457200" algn="l"/>
              </a:tabLst>
            </a:pPr>
            <a:r>
              <a:rPr lang="ru-RU" sz="2000" b="1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Установлены, ли у вас в квартире счетчики потребления холодной и горячей воды?</a:t>
            </a:r>
          </a:p>
          <a:p>
            <a:pPr marL="0" indent="432000">
              <a:lnSpc>
                <a:spcPct val="150000"/>
              </a:lnSpc>
              <a:spcBef>
                <a:spcPts val="0"/>
              </a:spcBef>
              <a:buFontTx/>
              <a:buAutoNum type="arabicPeriod"/>
              <a:tabLst>
                <a:tab pos="457200" algn="l"/>
              </a:tabLst>
            </a:pPr>
            <a:r>
              <a:rPr lang="ru-RU" sz="2000" b="1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Как вы считаете, выгодно ли иметь счетчики потребления воды в квартире. Почему?</a:t>
            </a:r>
          </a:p>
          <a:p>
            <a:pPr marL="0" indent="432000">
              <a:lnSpc>
                <a:spcPct val="150000"/>
              </a:lnSpc>
              <a:spcBef>
                <a:spcPts val="0"/>
              </a:spcBef>
              <a:buFontTx/>
              <a:buAutoNum type="arabicPeriod"/>
              <a:tabLst>
                <a:tab pos="457200" algn="l"/>
              </a:tabLst>
            </a:pPr>
            <a:r>
              <a:rPr lang="ru-RU" sz="2000" b="1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Используете ли какие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либо</a:t>
            </a:r>
            <a:r>
              <a:rPr lang="ru-RU" sz="2000" b="1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методы экономии воды в семье ?</a:t>
            </a:r>
          </a:p>
          <a:p>
            <a:pPr marL="0" indent="432000">
              <a:lnSpc>
                <a:spcPct val="150000"/>
              </a:lnSpc>
              <a:spcBef>
                <a:spcPts val="0"/>
              </a:spcBef>
              <a:buFontTx/>
              <a:buAutoNum type="arabicPeriod"/>
              <a:tabLst>
                <a:tab pos="457200" algn="l"/>
              </a:tabLst>
            </a:pPr>
            <a:r>
              <a:rPr lang="ru-RU" sz="2000" b="1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Обращаете ли внимание на утечку воды из крана, или сразу вызываете слесарей из ЖКХ?</a:t>
            </a:r>
          </a:p>
          <a:p>
            <a:pPr marL="0" indent="432000">
              <a:lnSpc>
                <a:spcPct val="150000"/>
              </a:lnSpc>
              <a:spcBef>
                <a:spcPts val="0"/>
              </a:spcBef>
              <a:buFontTx/>
              <a:buAutoNum type="arabicPeriod"/>
              <a:tabLst>
                <a:tab pos="457200" algn="l"/>
              </a:tabLst>
            </a:pPr>
            <a:r>
              <a:rPr lang="ru-RU" sz="2000" b="1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При мытье полов, обуви Вы пользуетесь проточной водой из крана или набираете воду в ведро?</a:t>
            </a:r>
          </a:p>
          <a:p>
            <a:pPr marL="0" indent="432000">
              <a:lnSpc>
                <a:spcPct val="150000"/>
              </a:lnSpc>
              <a:spcBef>
                <a:spcPts val="0"/>
              </a:spcBef>
              <a:buFontTx/>
              <a:buAutoNum type="arabicPeriod"/>
              <a:tabLst>
                <a:tab pos="457200" algn="l"/>
              </a:tabLst>
            </a:pPr>
            <a:r>
              <a:rPr lang="ru-RU" sz="2000" b="1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Вы предпочитаете принимать душ или ванну?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Результаты социологического опроса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Стоит ли устанавливать счетчики?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628800"/>
            <a:ext cx="835292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32000" algn="just">
              <a:lnSpc>
                <a:spcPct val="150000"/>
              </a:lnSpc>
            </a:pPr>
            <a:endParaRPr lang="ru-RU" sz="16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432000" algn="just">
              <a:lnSpc>
                <a:spcPct val="150000"/>
              </a:lnSpc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«Да, безусловно! Выходит очень большая экономия, особенно на горячей воде - в три раза меньше платим»</a:t>
            </a:r>
          </a:p>
          <a:p>
            <a:pPr indent="432000" algn="just">
              <a:lnSpc>
                <a:spcPct val="150000"/>
              </a:lnSpc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«Объем воды, которую вы потребляете, не зависит от счётчика, но платите, Вы, как правило, больше без него. В первую очередь он помогает себя контролировать и не остаться обманутым при расчётах. Ставьте. Думаю, в любом случае настанет время, когда это будет обязательной мерой»</a:t>
            </a:r>
          </a:p>
          <a:p>
            <a:pPr indent="4320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Уезжая в отпуск на месяц, не придется платить почти ничего за воду (кроме ОДН). Если же ИПУ отсутствует, будет идти начисление даже в том случае, если дома никого не было все это время</a:t>
            </a:r>
          </a:p>
          <a:p>
            <a:pPr indent="4320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Чтобы истратить весь утвержденный норматив потребления, нужно сутками плескаться в ванной или не выключать воду вовсе. Поэтому при отсутствии прибора гражданин платит за неиспользованный ресурс.</a:t>
            </a:r>
          </a:p>
          <a:p>
            <a:pPr indent="4320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Повышающий коэффициент может вырасти.</a:t>
            </a:r>
            <a:endParaRPr lang="ru-RU" sz="1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Учет водопотребления в семье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268760"/>
            <a:ext cx="3168352" cy="360040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Диаметр струи 15 мм</a:t>
            </a:r>
            <a:endParaRPr lang="ru-RU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572000" y="1571612"/>
            <a:ext cx="3857652" cy="504056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 минуту выливается 15 л воды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499992" y="2132856"/>
            <a:ext cx="3929660" cy="504056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Принимая душ в течение 5 мин</a:t>
            </a:r>
            <a:r>
              <a:rPr lang="en-US" dirty="0" smtClean="0"/>
              <a:t>,</a:t>
            </a:r>
            <a:r>
              <a:rPr lang="ru-RU" dirty="0" smtClean="0"/>
              <a:t>расходуется 100 л воды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499992" y="2708920"/>
            <a:ext cx="3929660" cy="504056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Разовый смыв в туалете требует 8-10 л воду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499992" y="3284984"/>
            <a:ext cx="4001098" cy="504056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Наполняя ванну на половину</a:t>
            </a:r>
            <a:r>
              <a:rPr lang="en-US" dirty="0" smtClean="0"/>
              <a:t>,</a:t>
            </a:r>
            <a:r>
              <a:rPr lang="ru-RU" dirty="0" smtClean="0"/>
              <a:t> расходуется 150 л воды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99992" y="3861048"/>
            <a:ext cx="4001098" cy="504056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 время влажной уборки расходуется не менее 10 л воды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572000" y="4429132"/>
            <a:ext cx="3858222" cy="504056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Каждая стирка белья в машине требует свыше 100 л воды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499992" y="5013176"/>
            <a:ext cx="3929660" cy="558964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Через незакрытый кран выливается около 100 л воды 1ч </a:t>
            </a:r>
            <a:endParaRPr lang="ru-RU" dirty="0"/>
          </a:p>
        </p:txBody>
      </p:sp>
      <p:cxnSp>
        <p:nvCxnSpPr>
          <p:cNvPr id="14" name="Прямая соединительная линия 13"/>
          <p:cNvCxnSpPr>
            <a:stCxn id="3" idx="2"/>
          </p:cNvCxnSpPr>
          <p:nvPr/>
        </p:nvCxnSpPr>
        <p:spPr>
          <a:xfrm>
            <a:off x="1907704" y="1628800"/>
            <a:ext cx="11631" cy="366747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1907704" y="1844824"/>
            <a:ext cx="259228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1907704" y="2420888"/>
            <a:ext cx="266429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1907704" y="2996952"/>
            <a:ext cx="259228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1907704" y="3573016"/>
            <a:ext cx="259228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1907704" y="4149080"/>
            <a:ext cx="266429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1907704" y="5301208"/>
            <a:ext cx="259228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1907704" y="4725144"/>
            <a:ext cx="259228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Водопотребление 13 октября 2021 г.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755576" y="1988840"/>
          <a:ext cx="7588043" cy="3580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1354051"/>
                <a:gridCol w="1525268"/>
                <a:gridCol w="1525268"/>
                <a:gridCol w="1311248"/>
              </a:tblGrid>
              <a:tr h="1296144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Назначение использования воды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Ориентировочный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объем у каждого из членов семьи</a:t>
                      </a:r>
                      <a:r>
                        <a:rPr lang="en-US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лирах</a:t>
                      </a:r>
                    </a:p>
                    <a:p>
                      <a:endParaRPr lang="ru-RU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Я                        Мама             Папа               Сестра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1496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Приготовление пищи: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400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Завтрак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1496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Обед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1496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Ужин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1496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Другое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sz="quarter" idx="4294967295"/>
          </p:nvPr>
        </p:nvGraphicFramePr>
        <p:xfrm>
          <a:off x="323528" y="1124744"/>
          <a:ext cx="8504240" cy="396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4111"/>
                <a:gridCol w="1507585"/>
                <a:gridCol w="1700848"/>
                <a:gridCol w="1700848"/>
                <a:gridCol w="1700848"/>
              </a:tblGrid>
              <a:tr h="49061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Мама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Папа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Сестра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77538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Санитарно-гигиенические мероприятия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157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170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Хозяйственные нужды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226-300 (265)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250-300 (280)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130-200 (176)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136-190 (187)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Другое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5226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endParaRPr lang="ru-RU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435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,1</a:t>
                      </a:r>
                      <a:endParaRPr lang="ru-RU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</a:t>
                      </a:r>
                      <a:endParaRPr lang="ru-RU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,2</a:t>
                      </a:r>
                      <a:endParaRPr lang="ru-RU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11,1</a:t>
                      </a:r>
                      <a:endParaRPr lang="ru-RU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23528" y="5733256"/>
            <a:ext cx="8820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Всего семья потребила в сутки 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1551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литра воды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Оплата за водопотребление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3568" y="1268760"/>
            <a:ext cx="266429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квитанции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24128" y="1268760"/>
            <a:ext cx="266429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Согласно использования счетчика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07704" y="2348880"/>
            <a:ext cx="237626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Хол.вода-75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65 в мес. на человека 302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 р.-4 чел.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07704" y="3356992"/>
            <a:ext cx="237626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Гор.вода-140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86 в месяц на человека 419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44 р.-4 чел.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04048" y="3356992"/>
            <a:ext cx="216024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куб хол. воды -18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43 р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04048" y="2348880"/>
            <a:ext cx="2160240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куб гор. воды-45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,54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04048" y="4365104"/>
            <a:ext cx="2160240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литр теплой=18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,43+45,54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/2/1000=0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1331640" y="1988840"/>
            <a:ext cx="0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1331640" y="2852936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1331640" y="3861048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7812360" y="1916832"/>
            <a:ext cx="0" cy="2952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flipH="1">
            <a:off x="7164288" y="2780928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>
            <a:endCxn id="9" idx="3"/>
          </p:cNvCxnSpPr>
          <p:nvPr/>
        </p:nvCxnSpPr>
        <p:spPr>
          <a:xfrm flipH="1">
            <a:off x="7164288" y="3789040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 flipH="1">
            <a:off x="7164288" y="4869160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539552" y="5373216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Вывод: семья не только не экономит воду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но и превышает среднюю норму на человека по расчетам ЖЭУ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28596" y="2500306"/>
            <a:ext cx="8352928" cy="3561928"/>
          </a:xfrm>
        </p:spPr>
        <p:txBody>
          <a:bodyPr>
            <a:normAutofit/>
          </a:bodyPr>
          <a:lstStyle/>
          <a:p>
            <a:pPr indent="432000" algn="l">
              <a:lnSpc>
                <a:spcPct val="150000"/>
              </a:lnSpc>
            </a:pPr>
            <a:r>
              <a:rPr lang="ru-RU" sz="1800" i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Рекомендации:</a:t>
            </a:r>
            <a:endParaRPr lang="ru-RU" sz="18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432000" algn="l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8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оставлять кран открытым, если вода не используется;</a:t>
            </a:r>
          </a:p>
          <a:p>
            <a:pPr indent="432000" algn="l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8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делать слишком большой напор воды;</a:t>
            </a:r>
          </a:p>
          <a:p>
            <a:pPr indent="432000" algn="l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8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Использовать воду более рационально (выключать воду во время намыливания в душе, чистки зубов, пользоваться пробкой в раковине при мытье рук и посуды и др.);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14348" y="785794"/>
            <a:ext cx="7774632" cy="103177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Возможные приемы снижения водопотребления в семье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842248" cy="75895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Учет водопотребления 23 октября 2021 г.  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4294967295"/>
          </p:nvPr>
        </p:nvGraphicFramePr>
        <p:xfrm>
          <a:off x="323527" y="1556797"/>
          <a:ext cx="8424938" cy="4734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6174"/>
                <a:gridCol w="1283800"/>
                <a:gridCol w="1684988"/>
                <a:gridCol w="1684988"/>
                <a:gridCol w="1684988"/>
              </a:tblGrid>
              <a:tr h="11465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Назначение использования воды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Ориентировочный объем у каждого из членов семьи, в литрах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Я                           Мама                   Папа                     Сестра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2770">
                <a:tc rowSpan="5"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Приготовление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пищи: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Завтрак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Обед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Ужин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Другое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  <a:tr h="35277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277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277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277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184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Санитарно-гигиенические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мероприятия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277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Хозяйственные нужды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180-234 (223)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200-250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(245)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100-140 (100)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95-120 (97)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277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Другое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277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Итоги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388,9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436,7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244,2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259,6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23528" y="6309320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Всего семья </a:t>
            </a:r>
            <a:r>
              <a:rPr lang="ru-RU" dirty="0" err="1" smtClean="0"/>
              <a:t>поребила</a:t>
            </a:r>
            <a:r>
              <a:rPr lang="ru-RU" dirty="0" smtClean="0"/>
              <a:t> в сутки 1329</a:t>
            </a:r>
            <a:r>
              <a:rPr lang="en-US" dirty="0" smtClean="0"/>
              <a:t>,</a:t>
            </a:r>
            <a:r>
              <a:rPr lang="ru-RU" dirty="0" smtClean="0"/>
              <a:t>4 литров воды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одержимое 8"/>
          <p:cNvGraphicFramePr>
            <a:graphicFrameLocks noGrp="1"/>
          </p:cNvGraphicFramePr>
          <p:nvPr>
            <p:ph sz="quarter" idx="1"/>
          </p:nvPr>
        </p:nvGraphicFramePr>
        <p:xfrm>
          <a:off x="3131840" y="620688"/>
          <a:ext cx="56388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51520" y="1052736"/>
            <a:ext cx="252028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Экономия составила: 222 литра в день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6660 литров в месяц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79512" y="2564904"/>
            <a:ext cx="8784976" cy="3888432"/>
          </a:xfrm>
        </p:spPr>
        <p:txBody>
          <a:bodyPr>
            <a:normAutofit fontScale="77500" lnSpcReduction="20000"/>
          </a:bodyPr>
          <a:lstStyle/>
          <a:p>
            <a:pPr indent="432000" algn="l">
              <a:lnSpc>
                <a:spcPct val="170000"/>
              </a:lnSpc>
              <a:spcBef>
                <a:spcPts val="0"/>
              </a:spcBef>
            </a:pPr>
            <a:r>
              <a:rPr lang="ru-RU" sz="17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В домах горожан г. Топки поступает вода с повышенной жесткостью – 8 град. жесткости, что оказывает отрицательное действие на все водонагревательные приборы, приносит неудобства в быту.</a:t>
            </a:r>
          </a:p>
          <a:p>
            <a:pPr indent="432000" algn="l">
              <a:lnSpc>
                <a:spcPct val="170000"/>
              </a:lnSpc>
              <a:spcBef>
                <a:spcPts val="0"/>
              </a:spcBef>
            </a:pPr>
            <a:r>
              <a:rPr lang="ru-RU" sz="17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Основная масса воды в квартире используется на санитарно-гигиенические мероприятия (мытьё рук и лица, чистка зубов, принятие ванны, душа, пользование туалетом) и хозяйственные нужды (мытьё посуды, уборка квартиры, стирка, полив цветов, уход за домашними животными).</a:t>
            </a:r>
          </a:p>
          <a:p>
            <a:pPr indent="432000" algn="l">
              <a:lnSpc>
                <a:spcPct val="170000"/>
              </a:lnSpc>
              <a:spcBef>
                <a:spcPts val="0"/>
              </a:spcBef>
            </a:pPr>
            <a:r>
              <a:rPr lang="ru-RU" sz="17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Поэтому на эти способы использования воды членам семьи надо обратить особое внимание. </a:t>
            </a:r>
          </a:p>
          <a:p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990656" cy="1751856"/>
          </a:xfrm>
        </p:spPr>
        <p:txBody>
          <a:bodyPr>
            <a:noAutofit/>
          </a:bodyPr>
          <a:lstStyle/>
          <a:p>
            <a:r>
              <a:rPr lang="ru-RU" sz="4400" b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Выводы:</a:t>
            </a:r>
            <a:endParaRPr lang="ru-RU" sz="4400" b="1" u="sng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96136" y="62068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313578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9552" y="2819400"/>
            <a:ext cx="8136904" cy="1761728"/>
          </a:xfrm>
        </p:spPr>
        <p:txBody>
          <a:bodyPr>
            <a:normAutofit fontScale="92500" lnSpcReduction="10000"/>
          </a:bodyPr>
          <a:lstStyle/>
          <a:p>
            <a:pPr indent="432000" algn="l">
              <a:lnSpc>
                <a:spcPct val="150000"/>
              </a:lnSpc>
              <a:spcBef>
                <a:spcPts val="0"/>
              </a:spcBef>
            </a:pP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Не рекомендуется использовать для питья водопроводную воду, желательно употреблять кипяченную.</a:t>
            </a:r>
          </a:p>
          <a:p>
            <a:pPr indent="432000" algn="l">
              <a:lnSpc>
                <a:spcPct val="150000"/>
              </a:lnSpc>
              <a:spcBef>
                <a:spcPts val="0"/>
              </a:spcBef>
            </a:pP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Если есть возможность установить в квартирах горожан водоочистительные фильтры не только на водопроводный кран, но и на всю систему водоснабжения в квартире, для ее умягчения.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9552" y="-243408"/>
            <a:ext cx="7772400" cy="1752600"/>
          </a:xfrm>
        </p:spPr>
        <p:txBody>
          <a:bodyPr>
            <a:normAutofit/>
          </a:bodyPr>
          <a:lstStyle/>
          <a:p>
            <a:r>
              <a:rPr lang="ru-RU" sz="4400" b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Рекомендации топкинцам:</a:t>
            </a:r>
            <a:endParaRPr lang="ru-RU" sz="4400" b="1" u="sng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4509120"/>
            <a:ext cx="4968552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95536" y="2708920"/>
            <a:ext cx="8568952" cy="3561928"/>
          </a:xfrm>
        </p:spPr>
        <p:txBody>
          <a:bodyPr>
            <a:normAutofit lnSpcReduction="10000"/>
          </a:bodyPr>
          <a:lstStyle/>
          <a:p>
            <a:pPr marL="0" lvl="3" indent="432000" algn="l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мытье рук использовать пробку для раковины;</a:t>
            </a:r>
          </a:p>
          <a:p>
            <a:pPr marL="0" lvl="3" indent="432000" algn="l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 время чистки зубов выключать кран,</a:t>
            </a:r>
          </a:p>
          <a:p>
            <a:pPr marL="0" lvl="3" indent="432000" algn="l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Предпочтение отдавать душу, а не ванной и следить, чтобы вода не лилась понапрасну;</a:t>
            </a:r>
          </a:p>
          <a:p>
            <a:pPr marL="0" lvl="3" indent="432000" algn="l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Экономить воду при уборке квартиры;</a:t>
            </a:r>
          </a:p>
          <a:p>
            <a:pPr marL="0" lvl="3" indent="432000" algn="l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Стирать в машине только при полной загрузке, использовать ручную стирку для некоторых вещей;</a:t>
            </a:r>
          </a:p>
          <a:p>
            <a:pPr marL="0" lvl="3" indent="432000" algn="l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Мыть посуду в тазике или пользоваться пробкой для раковины.</a:t>
            </a:r>
          </a:p>
          <a:p>
            <a:pPr marL="0" lvl="3" indent="432000" algn="l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Продолжать соблюдать режим экономии воды и приобрести счётчик, который стимулирует это во всех отношениях полезное начинание.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2844" y="381000"/>
            <a:ext cx="8315356" cy="1119174"/>
          </a:xfrm>
        </p:spPr>
        <p:txBody>
          <a:bodyPr>
            <a:normAutofit/>
          </a:bodyPr>
          <a:lstStyle/>
          <a:p>
            <a:r>
              <a:rPr lang="ru-RU" sz="4000" b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Рекомендации членам моей семьи:</a:t>
            </a:r>
            <a:endParaRPr lang="ru-RU" sz="4000" b="1" u="sng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79512" y="2819400"/>
            <a:ext cx="8784976" cy="3561928"/>
          </a:xfrm>
        </p:spPr>
        <p:txBody>
          <a:bodyPr>
            <a:normAutofit lnSpcReduction="10000"/>
          </a:bodyPr>
          <a:lstStyle/>
          <a:p>
            <a:pPr marL="400050" indent="432000">
              <a:lnSpc>
                <a:spcPct val="170000"/>
              </a:lnSpc>
              <a:spcBef>
                <a:spcPts val="0"/>
              </a:spcBef>
            </a:pP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Правила пользования водой</a:t>
            </a:r>
            <a:r>
              <a:rPr lang="ru-RU" i="1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solidFill>
                <a:schemeClr val="hlink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32000" algn="l">
              <a:lnSpc>
                <a:spcPct val="170000"/>
              </a:lnSpc>
              <a:spcBef>
                <a:spcPts val="0"/>
              </a:spcBef>
              <a:buFont typeface="Wingdings" pitchFamily="2" charset="2"/>
              <a:buAutoNum type="arabicPeriod"/>
            </a:pP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Плотно закрывай кран.</a:t>
            </a:r>
          </a:p>
          <a:p>
            <a:pPr indent="432000" algn="l">
              <a:lnSpc>
                <a:spcPct val="170000"/>
              </a:lnSpc>
              <a:spcBef>
                <a:spcPts val="0"/>
              </a:spcBef>
              <a:buFont typeface="Wingdings" pitchFamily="2" charset="2"/>
              <a:buAutoNum type="arabicPeriod"/>
            </a:pP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заметил, что из крана течет напрасно вода, закрой кран.</a:t>
            </a:r>
          </a:p>
          <a:p>
            <a:pPr indent="432000" algn="l">
              <a:lnSpc>
                <a:spcPct val="170000"/>
              </a:lnSpc>
              <a:spcBef>
                <a:spcPts val="0"/>
              </a:spcBef>
              <a:buFont typeface="Wingdings" pitchFamily="2" charset="2"/>
              <a:buAutoNum type="arabicPeriod"/>
            </a:pP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Когда моешь руки – не включай сильно струю. Это не помешает умыться, а воды утечет меньше. </a:t>
            </a:r>
          </a:p>
          <a:p>
            <a:pPr indent="432000" algn="l">
              <a:lnSpc>
                <a:spcPct val="170000"/>
              </a:lnSpc>
              <a:spcBef>
                <a:spcPts val="0"/>
              </a:spcBef>
              <a:buFont typeface="Wingdings" pitchFamily="2" charset="2"/>
              <a:buAutoNum type="arabicPeriod"/>
            </a:pP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Наливай воду в стаканчик, когда чистишь зубы. Полоскать рот из стаканчика очень удобно, а сколько воды сбережешь!</a:t>
            </a:r>
          </a:p>
          <a:p>
            <a:pPr indent="432000" algn="l">
              <a:lnSpc>
                <a:spcPct val="170000"/>
              </a:lnSpc>
              <a:spcBef>
                <a:spcPts val="0"/>
              </a:spcBef>
              <a:buFont typeface="Wingdings" pitchFamily="2" charset="2"/>
              <a:buAutoNum type="arabicPeriod"/>
            </a:pP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Когда охлаждаешь бутылку с лимонадом, поставь её в холодильник, не держи под холодной струёй воды.</a:t>
            </a:r>
            <a:endParaRPr lang="ru-RU" sz="1400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2844" y="381000"/>
            <a:ext cx="8315356" cy="1752600"/>
          </a:xfrm>
        </p:spPr>
        <p:txBody>
          <a:bodyPr>
            <a:normAutofit fontScale="90000"/>
          </a:bodyPr>
          <a:lstStyle/>
          <a:p>
            <a:r>
              <a:rPr lang="ru-RU" sz="4400" b="1" u="sng" dirty="0" smtClean="0">
                <a:solidFill>
                  <a:schemeClr val="accent3">
                    <a:lumMod val="50000"/>
                  </a:schemeClr>
                </a:solidFill>
              </a:rPr>
              <a:t>Памятка-инструкция об экономии воды в квартире:</a:t>
            </a:r>
            <a:endParaRPr lang="ru-RU" sz="4400" b="1" u="sng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253</TotalTime>
  <Words>1114</Words>
  <Application>Microsoft Office PowerPoint</Application>
  <PresentationFormat>Экран (4:3)</PresentationFormat>
  <Paragraphs>179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Официальная</vt:lpstr>
      <vt:lpstr>Исследование водопотребления  в семье</vt:lpstr>
      <vt:lpstr>Цель:  Изучить потребление  воды в квартире моей семьи и разработать предложения по экономии воды </vt:lpstr>
      <vt:lpstr>Слайд 3</vt:lpstr>
      <vt:lpstr>Социологический опрос</vt:lpstr>
      <vt:lpstr>Результаты социологического опроса</vt:lpstr>
      <vt:lpstr>Стоит ли устанавливать счетчики?</vt:lpstr>
      <vt:lpstr>Учет водопотребления в семье</vt:lpstr>
      <vt:lpstr>Водопотребление 13 октября 2021 г.</vt:lpstr>
      <vt:lpstr>Слайд 9</vt:lpstr>
      <vt:lpstr>Оплата за водопотребление</vt:lpstr>
      <vt:lpstr>Возможные приемы снижения водопотребления в семье</vt:lpstr>
      <vt:lpstr>Учет водопотребления 23 октября 2021 г.  </vt:lpstr>
      <vt:lpstr>Слайд 13</vt:lpstr>
      <vt:lpstr>Выводы:</vt:lpstr>
      <vt:lpstr>Рекомендации топкинцам:</vt:lpstr>
      <vt:lpstr>Рекомендации членам моей семьи:</vt:lpstr>
      <vt:lpstr>Памятка-инструкция об экономии воды в квартире: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ELV</dc:creator>
  <cp:lastModifiedBy>User</cp:lastModifiedBy>
  <cp:revision>27</cp:revision>
  <dcterms:created xsi:type="dcterms:W3CDTF">2021-10-25T10:18:32Z</dcterms:created>
  <dcterms:modified xsi:type="dcterms:W3CDTF">2021-10-28T07:53:00Z</dcterms:modified>
</cp:coreProperties>
</file>