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7" r:id="rId3"/>
    <p:sldId id="303" r:id="rId4"/>
    <p:sldId id="257" r:id="rId5"/>
    <p:sldId id="258" r:id="rId6"/>
    <p:sldId id="306" r:id="rId7"/>
    <p:sldId id="259" r:id="rId8"/>
    <p:sldId id="272" r:id="rId9"/>
    <p:sldId id="260" r:id="rId10"/>
    <p:sldId id="261" r:id="rId11"/>
    <p:sldId id="263" r:id="rId12"/>
    <p:sldId id="264" r:id="rId13"/>
    <p:sldId id="262" r:id="rId14"/>
    <p:sldId id="273" r:id="rId15"/>
    <p:sldId id="265" r:id="rId16"/>
    <p:sldId id="266" r:id="rId17"/>
    <p:sldId id="267" r:id="rId18"/>
    <p:sldId id="270" r:id="rId19"/>
    <p:sldId id="268" r:id="rId20"/>
    <p:sldId id="269" r:id="rId21"/>
    <p:sldId id="271" r:id="rId22"/>
    <p:sldId id="296" r:id="rId23"/>
    <p:sldId id="302" r:id="rId24"/>
    <p:sldId id="297" r:id="rId25"/>
    <p:sldId id="299" r:id="rId26"/>
    <p:sldId id="298" r:id="rId27"/>
    <p:sldId id="300" r:id="rId28"/>
    <p:sldId id="304" r:id="rId29"/>
    <p:sldId id="308" r:id="rId30"/>
    <p:sldId id="30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243" y="3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74182" y="1019096"/>
            <a:ext cx="6499603" cy="2398418"/>
          </a:xfrm>
        </p:spPr>
        <p:txBody>
          <a:bodyPr>
            <a:normAutofit fontScale="90000"/>
          </a:bodyPr>
          <a:lstStyle/>
          <a:p>
            <a:pPr algn="r"/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Материаловедение. 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Н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атуральные волокна растительного происхождения.</a:t>
            </a: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28610" y="3417514"/>
            <a:ext cx="22822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класс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47864" y="4797152"/>
            <a:ext cx="54259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cap="small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Анисимова Виктория Викторовна</a:t>
            </a:r>
          </a:p>
          <a:p>
            <a:pPr algn="r"/>
            <a:r>
              <a:rPr lang="ru-RU" sz="2000" cap="small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Учитель технологии </a:t>
            </a:r>
          </a:p>
          <a:p>
            <a:pPr algn="r"/>
            <a:r>
              <a:rPr lang="ru-RU" sz="2000" cap="small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ГБОУ Лицей 101 Выборгского района</a:t>
            </a:r>
          </a:p>
          <a:p>
            <a:pPr algn="r"/>
            <a:r>
              <a:rPr lang="ru-RU" sz="2000" cap="small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Санкт-Петербурга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Материаловедение?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1772816"/>
            <a:ext cx="3830365" cy="447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18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3934" y="908720"/>
            <a:ext cx="8064896" cy="4873752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Материаловедение</a:t>
            </a:r>
            <a:r>
              <a:rPr lang="ru-RU" sz="3200" dirty="0"/>
              <a:t> изучает строение и свойства материалов.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486382" y="2708920"/>
            <a:ext cx="4320480" cy="4043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30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Производство текстильных материалов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67544" y="3789040"/>
          <a:ext cx="7488832" cy="7452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819458"/>
                <a:gridCol w="3669374"/>
              </a:tblGrid>
              <a:tr h="74523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Натуральные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Химические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Содержимое 3"/>
          <p:cNvGraphicFramePr>
            <a:graphicFrameLocks/>
          </p:cNvGraphicFramePr>
          <p:nvPr/>
        </p:nvGraphicFramePr>
        <p:xfrm>
          <a:off x="467544" y="1916832"/>
          <a:ext cx="7467600" cy="518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467600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Текстильные</a:t>
                      </a:r>
                      <a:r>
                        <a:rPr lang="ru-RU" sz="2800" baseline="0" dirty="0" smtClean="0"/>
                        <a:t> волокна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Прямая со стрелкой 7"/>
          <p:cNvCxnSpPr/>
          <p:nvPr/>
        </p:nvCxnSpPr>
        <p:spPr>
          <a:xfrm>
            <a:off x="2267744" y="2636912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6012160" y="2564904"/>
            <a:ext cx="0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</a:rPr>
              <a:t>Натуральные волокна</a:t>
            </a:r>
            <a:endParaRPr lang="ru-RU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539552" y="2780928"/>
          <a:ext cx="7467600" cy="3708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733800"/>
                <a:gridCol w="3733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Растительного происхождения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Животного происхождения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457200" y="1600200"/>
          <a:ext cx="7467600" cy="3708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467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Натуральные волокна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2" name="Picture 4" descr="Полезные продукты Женские штучки - Part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077072"/>
            <a:ext cx="1421070" cy="2060847"/>
          </a:xfrm>
          <a:prstGeom prst="rect">
            <a:avLst/>
          </a:prstGeom>
          <a:noFill/>
        </p:spPr>
      </p:pic>
      <p:pic>
        <p:nvPicPr>
          <p:cNvPr id="2054" name="Picture 6" descr="Войлок: история применения и способы изготовления 1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077072"/>
            <a:ext cx="1456001" cy="2094967"/>
          </a:xfrm>
          <a:prstGeom prst="rect">
            <a:avLst/>
          </a:prstGeom>
          <a:noFill/>
        </p:spPr>
      </p:pic>
      <p:pic>
        <p:nvPicPr>
          <p:cNvPr id="2056" name="Picture 8" descr="Тутовый шелкопряд - Знаменитост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077072"/>
            <a:ext cx="1462002" cy="2098569"/>
          </a:xfrm>
          <a:prstGeom prst="rect">
            <a:avLst/>
          </a:prstGeom>
          <a:noFill/>
        </p:spPr>
      </p:pic>
      <p:pic>
        <p:nvPicPr>
          <p:cNvPr id="2058" name="Picture 10" descr="EPA Штрафы Monsanto по продаже ошибочно хлопок GM в Запретном районах ... &quot; Фотобанк - бесплатный сток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077072"/>
            <a:ext cx="1368576" cy="2058919"/>
          </a:xfrm>
          <a:prstGeom prst="rect">
            <a:avLst/>
          </a:prstGeom>
          <a:noFill/>
        </p:spPr>
      </p:pic>
      <p:cxnSp>
        <p:nvCxnSpPr>
          <p:cNvPr id="11" name="Прямая со стрелкой 10"/>
          <p:cNvCxnSpPr/>
          <p:nvPr/>
        </p:nvCxnSpPr>
        <p:spPr>
          <a:xfrm flipH="1">
            <a:off x="1187624" y="3501008"/>
            <a:ext cx="72008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5148064" y="3501008"/>
            <a:ext cx="64807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2411760" y="3501008"/>
            <a:ext cx="72008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588224" y="3501008"/>
            <a:ext cx="72008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2483768" y="2060848"/>
            <a:ext cx="93610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004048" y="2060848"/>
            <a:ext cx="108012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04" y="3537012"/>
            <a:ext cx="3229544" cy="3152123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548680"/>
            <a:ext cx="7920880" cy="5976664"/>
          </a:xfrm>
        </p:spPr>
        <p:txBody>
          <a:bodyPr/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Цель урока: 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/>
              <a:t>изучить волокна растительного происхождения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Задачи урока:</a:t>
            </a:r>
          </a:p>
          <a:p>
            <a:pPr marL="0" indent="0">
              <a:buNone/>
            </a:pPr>
            <a:r>
              <a:rPr lang="ru-RU" dirty="0"/>
              <a:t>Изучить </a:t>
            </a:r>
            <a:r>
              <a:rPr lang="ru-RU" dirty="0" smtClean="0"/>
              <a:t>виды волокон для производства ткани.</a:t>
            </a:r>
          </a:p>
          <a:p>
            <a:pPr marL="0" indent="0">
              <a:buNone/>
            </a:pPr>
            <a:r>
              <a:rPr lang="ru-RU" dirty="0" smtClean="0"/>
              <a:t>Сравнить характеристики волокон.</a:t>
            </a:r>
          </a:p>
          <a:p>
            <a:pPr marL="0" indent="0">
              <a:buNone/>
            </a:pPr>
            <a:r>
              <a:rPr lang="ru-RU" dirty="0" smtClean="0"/>
              <a:t>Научиться </a:t>
            </a:r>
            <a:r>
              <a:rPr lang="ru-RU" dirty="0"/>
              <a:t>их распознавать и применять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7110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354162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Хлопковое волокно</a:t>
            </a:r>
            <a:b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200" b="1" dirty="0" smtClean="0">
                <a:solidFill>
                  <a:schemeClr val="tx1"/>
                </a:solidFill>
              </a:rPr>
              <a:t>покрывает семена растения хлопчатник</a:t>
            </a:r>
            <a:endParaRPr lang="ru-RU" sz="22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Что может превратить хлопок в &quot;белое золото&quot;, экспорт или полная переработка? &quot; Avesta.Tj - информационная служб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772816"/>
            <a:ext cx="6858000" cy="4562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Вопросы и ответы КПФ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764704"/>
            <a:ext cx="8073622" cy="5328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Последние новости / Казахстанский агрегатор новосте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7344816" cy="5508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В Билясуваре увеличены площади под хлопок - ANSPRESS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86372"/>
            <a:ext cx="4392488" cy="3221159"/>
          </a:xfrm>
          <a:prstGeom prst="rect">
            <a:avLst/>
          </a:prstGeom>
          <a:noFill/>
        </p:spPr>
      </p:pic>
      <p:pic>
        <p:nvPicPr>
          <p:cNvPr id="18434" name="Picture 2" descr="Узбекистан &quot; С трудовой победой, хлопкоробы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215382"/>
            <a:ext cx="5393858" cy="36004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9512" y="188640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Этапы получения волокна:</a:t>
            </a:r>
          </a:p>
          <a:p>
            <a:r>
              <a:rPr lang="ru-RU" sz="3200" dirty="0" smtClean="0"/>
              <a:t>1. Сборка, сортировка и очистка волокна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cs1.livemaster.ru/orderfoto/large/7/d/5/10273-7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124744"/>
            <a:ext cx="5040560" cy="553201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3528" y="332656"/>
            <a:ext cx="5760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2. Прочёсывание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Прядильное производство - Фото 1003/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71680"/>
            <a:ext cx="8018007" cy="547260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39552" y="404664"/>
            <a:ext cx="56166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3. Прядение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Yarn Cot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212230"/>
            <a:ext cx="6408712" cy="564577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39552" y="404664"/>
            <a:ext cx="30243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4. Пряжа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белье &quot; Страница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988840"/>
            <a:ext cx="6079830" cy="460851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548680"/>
            <a:ext cx="35283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5. Ткань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15200" cy="121014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Льняное волокно</a:t>
            </a:r>
            <a:b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200" b="1" dirty="0" smtClean="0">
                <a:solidFill>
                  <a:schemeClr val="tx1"/>
                </a:solidFill>
              </a:rPr>
              <a:t>находится в стебле растения лён</a:t>
            </a:r>
            <a:endParaRPr lang="ru-RU" sz="2200" b="1" dirty="0">
              <a:solidFill>
                <a:schemeClr val="tx1"/>
              </a:solidFill>
            </a:endParaRPr>
          </a:p>
        </p:txBody>
      </p:sp>
      <p:pic>
        <p:nvPicPr>
          <p:cNvPr id="22530" name="Picture 2" descr="Льняные одеяла с хлопковой тканью - купить в Интернет-магазине детских товаров &quot;Kenguru&quot; г. Харь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8424936" cy="482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Лён, лён сорта кустанайский янтарь, кустанайский янтарь - ПТ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64704"/>
            <a:ext cx="7437953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ВОЛШЕБНЫЙ ЛЁН &quot; Перуниц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700808"/>
            <a:ext cx="6624736" cy="4973353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10" y="188640"/>
            <a:ext cx="8510754" cy="13473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Живая страничка - Лён. Нынешнее состояние отрасли, перспективы развит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7972814" cy="511256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83568" y="476672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2. Лён мятый, трёпанный, чёсанный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Бешеный кран. Установка смесител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33912"/>
            <a:ext cx="8160907" cy="61206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Лен - YARNMARKET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340768"/>
            <a:ext cx="6048672" cy="553972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39552" y="548680"/>
            <a:ext cx="2520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3. Пряжа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Вещание комментариев SenyaBasya в прямом эфир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340768"/>
            <a:ext cx="6336704" cy="597666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548680"/>
            <a:ext cx="49685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3. Ткань суровая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Практическая работа 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Сравнительные характеристики волокон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979190"/>
              </p:ext>
            </p:extLst>
          </p:nvPr>
        </p:nvGraphicFramePr>
        <p:xfrm>
          <a:off x="251520" y="1628800"/>
          <a:ext cx="8496945" cy="37444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2248"/>
                <a:gridCol w="3432382"/>
                <a:gridCol w="2832315"/>
              </a:tblGrid>
              <a:tr h="462432">
                <a:tc rowSpan="2"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Свойства волокна</a:t>
                      </a:r>
                      <a:endParaRPr lang="ru-RU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Название волокна</a:t>
                      </a:r>
                      <a:endParaRPr lang="ru-RU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6885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accent1">
                                <a:lumMod val="5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Хлопок</a:t>
                      </a:r>
                      <a:endParaRPr lang="ru-RU" dirty="0">
                        <a:ln>
                          <a:solidFill>
                            <a:schemeClr val="accent1">
                              <a:lumMod val="50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accent1">
                                <a:lumMod val="5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Лён</a:t>
                      </a:r>
                      <a:endParaRPr lang="ru-RU" dirty="0">
                        <a:ln>
                          <a:solidFill>
                            <a:schemeClr val="accent1">
                              <a:lumMod val="50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Цвет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Блеск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Длина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Толщина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Мягкость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Прочность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401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580926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Самопроверка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143790"/>
              </p:ext>
            </p:extLst>
          </p:nvPr>
        </p:nvGraphicFramePr>
        <p:xfrm>
          <a:off x="251520" y="1196752"/>
          <a:ext cx="8496945" cy="37444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2248"/>
                <a:gridCol w="3432382"/>
                <a:gridCol w="2832315"/>
              </a:tblGrid>
              <a:tr h="462432">
                <a:tc rowSpan="2"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Свойства волокна</a:t>
                      </a:r>
                      <a:endParaRPr lang="ru-RU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Название волокна</a:t>
                      </a:r>
                      <a:endParaRPr lang="ru-RU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6885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accent1">
                                <a:lumMod val="5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Хлопок</a:t>
                      </a:r>
                      <a:endParaRPr lang="ru-RU" dirty="0">
                        <a:ln>
                          <a:solidFill>
                            <a:schemeClr val="accent1">
                              <a:lumMod val="50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accent1">
                                <a:lumMod val="5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Лён</a:t>
                      </a:r>
                      <a:endParaRPr lang="ru-RU" dirty="0">
                        <a:ln>
                          <a:solidFill>
                            <a:schemeClr val="accent1">
                              <a:lumMod val="50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Цвет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Белый</a:t>
                      </a:r>
                      <a:endParaRPr lang="ru-RU" i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Серый</a:t>
                      </a:r>
                      <a:endParaRPr lang="ru-RU" i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Блеск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Матовое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Блестящее</a:t>
                      </a:r>
                      <a:endParaRPr lang="ru-RU" i="1" dirty="0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Длина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Короткое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Длинное</a:t>
                      </a:r>
                      <a:endParaRPr lang="ru-RU" i="1" dirty="0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Толщина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Тонкое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Толстое</a:t>
                      </a:r>
                      <a:endParaRPr lang="ru-RU" i="1" dirty="0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Мягкость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Мягкое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Жесткое</a:t>
                      </a:r>
                      <a:endParaRPr lang="ru-RU" i="1" dirty="0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Прочность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Прочное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i="1" dirty="0" smtClean="0"/>
                        <a:t>Прочное</a:t>
                      </a:r>
                      <a:endParaRPr lang="ru-RU" i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5023230"/>
            <a:ext cx="2448272" cy="18347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2160" y="5118018"/>
            <a:ext cx="2681062" cy="1645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55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108012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Групповая практическая работа 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Применение волокна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51634"/>
              </p:ext>
            </p:extLst>
          </p:nvPr>
        </p:nvGraphicFramePr>
        <p:xfrm>
          <a:off x="251520" y="1628800"/>
          <a:ext cx="8352928" cy="37444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6509"/>
                <a:gridCol w="3776419"/>
              </a:tblGrid>
              <a:tr h="462432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Где применяет волокно?</a:t>
                      </a:r>
                      <a:endParaRPr lang="ru-RU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n>
                            <a:solidFill>
                              <a:schemeClr val="accent1">
                                <a:lumMod val="5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Хлопок</a:t>
                      </a:r>
                      <a:endParaRPr lang="ru-RU" dirty="0">
                        <a:ln>
                          <a:solidFill>
                            <a:schemeClr val="accent1">
                              <a:lumMod val="50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n>
                            <a:solidFill>
                              <a:schemeClr val="accent1">
                                <a:lumMod val="5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Лён</a:t>
                      </a:r>
                      <a:endParaRPr lang="ru-RU" dirty="0">
                        <a:ln>
                          <a:solidFill>
                            <a:schemeClr val="accent1">
                              <a:lumMod val="50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8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688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107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30280"/>
            <a:ext cx="3384376" cy="33843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59461" y="1987539"/>
            <a:ext cx="3506536" cy="62343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227702" y="46726"/>
            <a:ext cx="257702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99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476672"/>
            <a:ext cx="3836320" cy="28083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476672"/>
            <a:ext cx="3328820" cy="33288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389299" y="3011300"/>
            <a:ext cx="2568873" cy="38363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040" y="4005064"/>
            <a:ext cx="3816424" cy="255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04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052736"/>
            <a:ext cx="3493466" cy="52426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863146" y="772620"/>
            <a:ext cx="4104455" cy="30805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7017" y="4006836"/>
            <a:ext cx="4003589" cy="2662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25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108012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Взаимопроверка: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107477"/>
              </p:ext>
            </p:extLst>
          </p:nvPr>
        </p:nvGraphicFramePr>
        <p:xfrm>
          <a:off x="251520" y="1196752"/>
          <a:ext cx="8352928" cy="37444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6509"/>
                <a:gridCol w="3776419"/>
              </a:tblGrid>
              <a:tr h="462432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Где применяет волокно?</a:t>
                      </a:r>
                      <a:endParaRPr lang="ru-RU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n>
                            <a:solidFill>
                              <a:schemeClr val="accent1">
                                <a:lumMod val="5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Хлопок</a:t>
                      </a:r>
                      <a:endParaRPr lang="ru-RU" dirty="0">
                        <a:ln>
                          <a:solidFill>
                            <a:schemeClr val="accent1">
                              <a:lumMod val="50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n>
                            <a:solidFill>
                              <a:schemeClr val="accent1">
                                <a:lumMod val="5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Лён</a:t>
                      </a:r>
                      <a:endParaRPr lang="ru-RU" dirty="0">
                        <a:ln>
                          <a:solidFill>
                            <a:schemeClr val="accent1">
                              <a:lumMod val="50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dirty="0" smtClean="0"/>
                        <a:t>Полотенце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Канат</a:t>
                      </a:r>
                      <a:r>
                        <a:rPr lang="en-US" dirty="0" smtClean="0"/>
                        <a:t>/</a:t>
                      </a:r>
                      <a:r>
                        <a:rPr lang="ru-RU" dirty="0" smtClean="0"/>
                        <a:t>Верёвка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dirty="0" smtClean="0"/>
                        <a:t>Постельное бельё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Сумка</a:t>
                      </a:r>
                      <a:endParaRPr lang="ru-RU" dirty="0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dirty="0" smtClean="0"/>
                        <a:t>Ватные диски, ватные палочки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Мешок</a:t>
                      </a:r>
                      <a:endParaRPr lang="ru-RU" dirty="0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dirty="0" smtClean="0"/>
                        <a:t>Нижнее бельё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Парус</a:t>
                      </a:r>
                      <a:endParaRPr lang="ru-RU" dirty="0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r>
                        <a:rPr lang="ru-RU" dirty="0" smtClean="0"/>
                        <a:t>Футболка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Платье</a:t>
                      </a:r>
                      <a:endParaRPr lang="ru-RU" dirty="0"/>
                    </a:p>
                  </a:txBody>
                  <a:tcPr/>
                </a:tc>
              </a:tr>
              <a:tr h="4688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7544" y="5085185"/>
            <a:ext cx="54726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Критерии оценивания</a:t>
            </a:r>
            <a:r>
              <a:rPr lang="ru-RU" dirty="0" smtClean="0"/>
              <a:t>:</a:t>
            </a:r>
          </a:p>
          <a:p>
            <a:r>
              <a:rPr lang="ru-RU" dirty="0" smtClean="0"/>
              <a:t>«5» – 1 ошибка</a:t>
            </a:r>
          </a:p>
          <a:p>
            <a:r>
              <a:rPr lang="ru-RU" dirty="0" smtClean="0"/>
              <a:t>«4» – 2 ошибки</a:t>
            </a:r>
          </a:p>
          <a:p>
            <a:r>
              <a:rPr lang="ru-RU" dirty="0" smtClean="0"/>
              <a:t>«3» -  3 – 5  ошибок</a:t>
            </a:r>
          </a:p>
          <a:p>
            <a:r>
              <a:rPr lang="ru-RU" dirty="0" smtClean="0"/>
              <a:t>«2» – более 5 ошибок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70659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0500" y="3501008"/>
            <a:ext cx="4347964" cy="32115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Вывод: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8032" y="1208432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Хлопковое волокно более……….., чем льняное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Льняное волокно более...….…..., чем хлопковое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льняного волокна лучше всего шить……….изделия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хлопкового волокна лучше всего шить …….изделия</a:t>
            </a:r>
          </a:p>
        </p:txBody>
      </p:sp>
    </p:spTree>
    <p:extLst>
      <p:ext uri="{BB962C8B-B14F-4D97-AF65-F5344CB8AC3E}">
        <p14:creationId xmlns:p14="http://schemas.microsoft.com/office/powerpoint/2010/main" val="41667544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268760"/>
            <a:ext cx="8619728" cy="114300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урок!</a:t>
            </a:r>
            <a:endParaRPr lang="ru-RU" sz="4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048" y="2780928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2402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744</TotalTime>
  <Words>254</Words>
  <Application>Microsoft Office PowerPoint</Application>
  <PresentationFormat>Экран (4:3)</PresentationFormat>
  <Paragraphs>98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Century Schoolbook</vt:lpstr>
      <vt:lpstr>Times New Roman</vt:lpstr>
      <vt:lpstr>Wingdings</vt:lpstr>
      <vt:lpstr>Wingdings 2</vt:lpstr>
      <vt:lpstr>Эркер</vt:lpstr>
      <vt:lpstr>Материаловедение. Натуральные волокна растительного происхождения.</vt:lpstr>
      <vt:lpstr>Материаловедение?</vt:lpstr>
      <vt:lpstr>Презентация PowerPoint</vt:lpstr>
      <vt:lpstr>Производство текстильных материалов</vt:lpstr>
      <vt:lpstr>Натуральные волокна</vt:lpstr>
      <vt:lpstr>Презентация PowerPoint</vt:lpstr>
      <vt:lpstr>Хлопковое волокно покрывает семена растения хлопчатник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Льняное волокно находится в стебле растения лён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Практическая работа  Сравнительные характеристики волокон</vt:lpstr>
      <vt:lpstr>Самопроверка</vt:lpstr>
      <vt:lpstr>Групповая практическая работа  Применение волокна</vt:lpstr>
      <vt:lpstr>Презентация PowerPoint</vt:lpstr>
      <vt:lpstr>Презентация PowerPoint</vt:lpstr>
      <vt:lpstr>Презентация PowerPoint</vt:lpstr>
      <vt:lpstr>Взаимопроверка: </vt:lpstr>
      <vt:lpstr>Вывод:</vt:lpstr>
      <vt:lpstr>Спасибо за урок!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Материаловедение</dc:title>
  <dc:creator>Виктория Анисимова</dc:creator>
  <cp:lastModifiedBy>Учитель</cp:lastModifiedBy>
  <cp:revision>31</cp:revision>
  <dcterms:created xsi:type="dcterms:W3CDTF">2014-05-15T04:21:24Z</dcterms:created>
  <dcterms:modified xsi:type="dcterms:W3CDTF">2022-10-28T10:08:26Z</dcterms:modified>
</cp:coreProperties>
</file>