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80" r:id="rId2"/>
    <p:sldId id="262" r:id="rId3"/>
    <p:sldId id="258" r:id="rId4"/>
    <p:sldId id="269" r:id="rId5"/>
    <p:sldId id="268" r:id="rId6"/>
    <p:sldId id="272" r:id="rId7"/>
    <p:sldId id="276" r:id="rId8"/>
    <p:sldId id="277" r:id="rId9"/>
    <p:sldId id="278" r:id="rId10"/>
    <p:sldId id="290" r:id="rId11"/>
    <p:sldId id="291" r:id="rId12"/>
    <p:sldId id="293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9" d="100"/>
          <a:sy n="59" d="100"/>
        </p:scale>
        <p:origin x="-1686" y="-2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4535D-FF29-4B79-A1F0-5E71C644E98E}" type="datetimeFigureOut">
              <a:rPr lang="ru-RU" smtClean="0"/>
              <a:pPr/>
              <a:t>03.09.2025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3BC905AC-A6C1-45F1-BCC5-FC06F8F462B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4535D-FF29-4B79-A1F0-5E71C644E98E}" type="datetimeFigureOut">
              <a:rPr lang="ru-RU" smtClean="0"/>
              <a:pPr/>
              <a:t>03.09.2025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905AC-A6C1-45F1-BCC5-FC06F8F462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4535D-FF29-4B79-A1F0-5E71C644E98E}" type="datetimeFigureOut">
              <a:rPr lang="ru-RU" smtClean="0"/>
              <a:pPr/>
              <a:t>03.09.2025</a:t>
            </a:fld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905AC-A6C1-45F1-BCC5-FC06F8F462B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4535D-FF29-4B79-A1F0-5E71C644E98E}" type="datetimeFigureOut">
              <a:rPr lang="ru-RU" smtClean="0"/>
              <a:pPr/>
              <a:t>03.09.2025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905AC-A6C1-45F1-BCC5-FC06F8F462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4535D-FF29-4B79-A1F0-5E71C644E98E}" type="datetimeFigureOut">
              <a:rPr lang="ru-RU" smtClean="0"/>
              <a:pPr/>
              <a:t>03.09.2025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905AC-A6C1-45F1-BCC5-FC06F8F462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4535D-FF29-4B79-A1F0-5E71C644E98E}" type="datetimeFigureOut">
              <a:rPr lang="ru-RU" smtClean="0"/>
              <a:pPr/>
              <a:t>03.09.2025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905AC-A6C1-45F1-BCC5-FC06F8F462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4535D-FF29-4B79-A1F0-5E71C644E98E}" type="datetimeFigureOut">
              <a:rPr lang="ru-RU" smtClean="0"/>
              <a:pPr/>
              <a:t>03.09.2025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905AC-A6C1-45F1-BCC5-FC06F8F462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4535D-FF29-4B79-A1F0-5E71C644E98E}" type="datetimeFigureOut">
              <a:rPr lang="ru-RU" smtClean="0"/>
              <a:pPr/>
              <a:t>03.09.2025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905AC-A6C1-45F1-BCC5-FC06F8F462B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4535D-FF29-4B79-A1F0-5E71C644E98E}" type="datetimeFigureOut">
              <a:rPr lang="ru-RU" smtClean="0"/>
              <a:pPr/>
              <a:t>03.09.2025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905AC-A6C1-45F1-BCC5-FC06F8F462B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4535D-FF29-4B79-A1F0-5E71C644E98E}" type="datetimeFigureOut">
              <a:rPr lang="ru-RU" smtClean="0"/>
              <a:pPr/>
              <a:t>03.09.2025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905AC-A6C1-45F1-BCC5-FC06F8F462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4535D-FF29-4B79-A1F0-5E71C644E98E}" type="datetimeFigureOut">
              <a:rPr lang="ru-RU" smtClean="0"/>
              <a:pPr/>
              <a:t>03.09.2025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905AC-A6C1-45F1-BCC5-FC06F8F462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E294535D-FF29-4B79-A1F0-5E71C644E98E}" type="datetimeFigureOut">
              <a:rPr lang="ru-RU" smtClean="0"/>
              <a:pPr/>
              <a:t>03.09.2025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3BC905AC-A6C1-45F1-BCC5-FC06F8F462B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12" Type="http://schemas.openxmlformats.org/officeDocument/2006/relationships/image" Target="../media/image34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8.jpeg"/><Relationship Id="rId11" Type="http://schemas.openxmlformats.org/officeDocument/2006/relationships/image" Target="../media/image33.jpeg"/><Relationship Id="rId5" Type="http://schemas.openxmlformats.org/officeDocument/2006/relationships/image" Target="../media/image27.jpeg"/><Relationship Id="rId10" Type="http://schemas.openxmlformats.org/officeDocument/2006/relationships/image" Target="../media/image32.jpeg"/><Relationship Id="rId4" Type="http://schemas.openxmlformats.org/officeDocument/2006/relationships/image" Target="../media/image26.jpeg"/><Relationship Id="rId9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gif"/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Relationship Id="rId9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593"/>
          <a:stretch>
            <a:fillRect/>
          </a:stretch>
        </p:blipFill>
        <p:spPr bwMode="auto">
          <a:xfrm>
            <a:off x="323528" y="2060848"/>
            <a:ext cx="4968552" cy="4320480"/>
          </a:xfrm>
          <a:prstGeom prst="round2DiagRect">
            <a:avLst/>
          </a:prstGeom>
          <a:noFill/>
          <a:ln w="28575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395536" y="522900"/>
            <a:ext cx="8352928" cy="103389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ea typeface="Arial Unicode MS" panose="020B0604020202020204" pitchFamily="34" charset="-128"/>
                <a:cs typeface="Times New Roman" pitchFamily="18" charset="0"/>
              </a:rPr>
              <a:t>  КОУ ВО «Елань –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ea typeface="Arial Unicode MS" panose="020B0604020202020204" pitchFamily="34" charset="-128"/>
                <a:cs typeface="Times New Roman" pitchFamily="18" charset="0"/>
              </a:rPr>
              <a:t>Коленовский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ea typeface="Arial Unicode MS" panose="020B0604020202020204" pitchFamily="34" charset="-128"/>
                <a:cs typeface="Times New Roman" pitchFamily="18" charset="0"/>
              </a:rPr>
              <a:t>  ЦППМСП»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508104" y="1916832"/>
            <a:ext cx="3384376" cy="273630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dirty="0" smtClean="0">
              <a:solidFill>
                <a:schemeClr val="tx1"/>
              </a:solidFill>
              <a:latin typeface="Times New Roman" pitchFamily="18" charset="0"/>
              <a:ea typeface="Arial Unicode MS" panose="020B0604020202020204" pitchFamily="34" charset="-128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ea typeface="Arial Unicode MS" panose="020B0604020202020204" pitchFamily="34" charset="-128"/>
                <a:cs typeface="Times New Roman" pitchFamily="18" charset="0"/>
              </a:rPr>
              <a:t>Вязание крючком. 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ea typeface="Arial Unicode MS" panose="020B0604020202020204" pitchFamily="34" charset="-128"/>
                <a:cs typeface="Times New Roman" pitchFamily="18" charset="0"/>
              </a:rPr>
              <a:t>Первые шаги 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ea typeface="Arial Unicode MS" panose="020B0604020202020204" pitchFamily="34" charset="-128"/>
                <a:cs typeface="Times New Roman" pitchFamily="18" charset="0"/>
              </a:rPr>
              <a:t>к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ea typeface="Arial Unicode MS" panose="020B0604020202020204" pitchFamily="34" charset="-128"/>
                <a:cs typeface="Times New Roman" pitchFamily="18" charset="0"/>
              </a:rPr>
              <a:t>профессиональному мастерству.</a:t>
            </a:r>
          </a:p>
          <a:p>
            <a:pPr algn="ctr"/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580112" y="4941168"/>
            <a:ext cx="3312368" cy="144016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Учитель-дефектолог: 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Синельникова Людмила Викторовна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26552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                      </a:t>
            </a:r>
            <a:r>
              <a:rPr lang="ru-RU" b="1" dirty="0" smtClean="0">
                <a:solidFill>
                  <a:srgbClr val="FFC000"/>
                </a:solidFill>
              </a:rPr>
              <a:t>История вязания</a:t>
            </a:r>
            <a:endParaRPr lang="ru-RU" b="1" dirty="0">
              <a:solidFill>
                <a:srgbClr val="FFC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03848" y="1484785"/>
            <a:ext cx="5688632" cy="1512168"/>
          </a:xfrm>
        </p:spPr>
        <p:txBody>
          <a:bodyPr>
            <a:noAutofit/>
          </a:bodyPr>
          <a:lstStyle/>
          <a:p>
            <a:pPr marL="114300" indent="0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Когда и кто придумал первую петельку никто не знает. Но  археологи, в ходе раскопок в Египте, нашли детскую вязаную туфельку. Они установили, что ей около 4 тысяч лет .</a:t>
            </a:r>
          </a:p>
          <a:p>
            <a:pPr marL="114300" indent="0">
              <a:buNone/>
            </a:pPr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114300" indent="0">
              <a:buNone/>
            </a:pPr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114300" indent="0">
              <a:buNone/>
            </a:pPr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114300" indent="0">
              <a:buNone/>
            </a:pPr>
            <a:endParaRPr lang="ru-RU" sz="20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620688"/>
            <a:ext cx="2808312" cy="3120347"/>
          </a:xfrm>
          <a:prstGeom prst="round2DiagRect">
            <a:avLst/>
          </a:prstGeom>
          <a:noFill/>
          <a:ln w="28575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99992" y="3429000"/>
            <a:ext cx="3456384" cy="3182107"/>
          </a:xfrm>
          <a:prstGeom prst="round2DiagRect">
            <a:avLst/>
          </a:prstGeom>
          <a:noFill/>
          <a:ln w="28575">
            <a:solidFill>
              <a:srgbClr val="FFC000"/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323528" y="3933056"/>
            <a:ext cx="403244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Вязание - древнее, но не стареющее рукоделие.  </a:t>
            </a:r>
          </a:p>
          <a:p>
            <a:pPr marL="114300"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Вязание, как и любой </a:t>
            </a:r>
          </a:p>
          <a:p>
            <a:pPr marL="114300"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другой вид прикладного творчества, постоянно развивается и совершенствуется.</a:t>
            </a:r>
          </a:p>
        </p:txBody>
      </p:sp>
    </p:spTree>
    <p:extLst>
      <p:ext uri="{BB962C8B-B14F-4D97-AF65-F5344CB8AC3E}">
        <p14:creationId xmlns:p14="http://schemas.microsoft.com/office/powerpoint/2010/main" xmlns="" val="940077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394344" cy="1039427"/>
          </a:xfrm>
        </p:spPr>
        <p:txBody>
          <a:bodyPr/>
          <a:lstStyle/>
          <a:p>
            <a:r>
              <a:rPr lang="ru-RU" b="1" dirty="0" smtClean="0">
                <a:solidFill>
                  <a:srgbClr val="FFC000"/>
                </a:solidFill>
              </a:rPr>
              <a:t>                  Инструмент - крючок</a:t>
            </a:r>
            <a:endParaRPr lang="ru-RU" b="1" dirty="0">
              <a:solidFill>
                <a:srgbClr val="FFC000"/>
              </a:solidFill>
            </a:endParaRPr>
          </a:p>
        </p:txBody>
      </p:sp>
      <p:sp>
        <p:nvSpPr>
          <p:cNvPr id="3" name="AutoShape 2" descr="http://062012.imgbb.ru/6/a/a/6aa3a517a5a5d9ff560bdb77864dff1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5" descr="http://womanwiki.ru/s/images/9/9a/040167_01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4653136"/>
            <a:ext cx="3105576" cy="1951140"/>
          </a:xfrm>
          <a:prstGeom prst="round2DiagRect">
            <a:avLst/>
          </a:prstGeom>
          <a:noFill/>
          <a:ln w="28575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509120"/>
            <a:ext cx="4104456" cy="2140154"/>
          </a:xfrm>
          <a:prstGeom prst="round2DiagRect">
            <a:avLst/>
          </a:prstGeom>
          <a:noFill/>
          <a:ln w="28575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16832"/>
            <a:ext cx="3024336" cy="2520280"/>
          </a:xfrm>
          <a:prstGeom prst="round2DiagRect">
            <a:avLst/>
          </a:prstGeom>
          <a:noFill/>
          <a:ln w="28575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4139952" y="1412776"/>
            <a:ext cx="446449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Изначально  вязальные крючки  не были крючками в полном смысле слова – это были ровные палочки. Его форма приняла привычный вид намного позже.</a:t>
            </a:r>
            <a:r>
              <a:rPr lang="ru-RU" sz="2400" dirty="0" smtClean="0"/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Раньше крючки изготавливались из кости, дерева. Позже стали использовать металлы, пластик.</a:t>
            </a: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2195736" cy="1590138"/>
          </a:xfrm>
          <a:prstGeom prst="round2DiagRect">
            <a:avLst/>
          </a:prstGeom>
          <a:noFill/>
          <a:ln w="28575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619799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75856" y="408372"/>
            <a:ext cx="5410944" cy="1039427"/>
          </a:xfrm>
        </p:spPr>
        <p:txBody>
          <a:bodyPr/>
          <a:lstStyle/>
          <a:p>
            <a:r>
              <a:rPr lang="ru-RU" b="1" dirty="0" smtClean="0">
                <a:solidFill>
                  <a:srgbClr val="FFC000"/>
                </a:solidFill>
              </a:rPr>
              <a:t>материалы</a:t>
            </a:r>
            <a:endParaRPr lang="ru-RU" b="1" dirty="0">
              <a:solidFill>
                <a:srgbClr val="FFC00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139952" y="1700809"/>
            <a:ext cx="4546848" cy="4425670"/>
          </a:xfrm>
        </p:spPr>
        <p:txBody>
          <a:bodyPr>
            <a:noAutofit/>
          </a:bodyPr>
          <a:lstStyle/>
          <a:p>
            <a:pPr marL="114300" indent="0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Качество  вязаного изделия зависит от ниток, из которых оно выполнено. Нитки должны соответствовать назначению изделия, его фасону и стилю.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4438"/>
          <a:stretch>
            <a:fillRect/>
          </a:stretch>
        </p:blipFill>
        <p:spPr bwMode="auto">
          <a:xfrm rot="10800000" flipH="1">
            <a:off x="323528" y="620688"/>
            <a:ext cx="3631087" cy="2310979"/>
          </a:xfrm>
          <a:prstGeom prst="round2DiagRect">
            <a:avLst/>
          </a:prstGeom>
          <a:noFill/>
          <a:ln w="28575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user\Desktop\вязаные работы\IMG_20240107_10594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068960"/>
            <a:ext cx="2646294" cy="3528392"/>
          </a:xfrm>
          <a:prstGeom prst="round2DiagRect">
            <a:avLst/>
          </a:prstGeom>
          <a:noFill/>
          <a:ln w="28575">
            <a:solidFill>
              <a:srgbClr val="FFC000"/>
            </a:solidFill>
          </a:ln>
        </p:spPr>
      </p:pic>
      <p:pic>
        <p:nvPicPr>
          <p:cNvPr id="1028" name="Picture 4" descr="C:\Users\user\Desktop\вязаные работы\IMG_20240112_09234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3933056"/>
            <a:ext cx="2867811" cy="2366882"/>
          </a:xfrm>
          <a:prstGeom prst="round2DiagRect">
            <a:avLst/>
          </a:prstGeom>
          <a:noFill/>
          <a:ln w="28575">
            <a:solidFill>
              <a:srgbClr val="FFC000"/>
            </a:solidFill>
          </a:ln>
        </p:spPr>
      </p:pic>
      <p:pic>
        <p:nvPicPr>
          <p:cNvPr id="1029" name="Picture 5" descr="C:\Users\user\Desktop\вязаные работы\IMG_20240416_124811.jpg"/>
          <p:cNvPicPr>
            <a:picLocks noChangeAspect="1" noChangeArrowheads="1"/>
          </p:cNvPicPr>
          <p:nvPr/>
        </p:nvPicPr>
        <p:blipFill>
          <a:blip r:embed="rId5" cstate="print"/>
          <a:srcRect t="25467" r="20439" b="28192"/>
          <a:stretch>
            <a:fillRect/>
          </a:stretch>
        </p:blipFill>
        <p:spPr bwMode="auto">
          <a:xfrm>
            <a:off x="6156176" y="4437112"/>
            <a:ext cx="2781644" cy="2160240"/>
          </a:xfrm>
          <a:prstGeom prst="round2DiagRect">
            <a:avLst/>
          </a:prstGeom>
          <a:noFill/>
          <a:ln w="28575">
            <a:solidFill>
              <a:srgbClr val="FFC000"/>
            </a:solidFill>
          </a:ln>
        </p:spPr>
      </p:pic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613605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C000"/>
                </a:solidFill>
              </a:rPr>
              <a:t>Правильная постановка рук при вязании крючком</a:t>
            </a:r>
            <a:endParaRPr lang="ru-RU" b="1" dirty="0">
              <a:solidFill>
                <a:srgbClr val="FFC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72816"/>
            <a:ext cx="8299635" cy="4272111"/>
          </a:xfrm>
          <a:prstGeom prst="round2DiagRect">
            <a:avLst/>
          </a:prstGeom>
          <a:noFill/>
          <a:ln w="28575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523731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C000"/>
                </a:solidFill>
              </a:rPr>
              <a:t>Условные обозначения</a:t>
            </a:r>
            <a:endParaRPr lang="ru-RU" b="1" dirty="0">
              <a:solidFill>
                <a:srgbClr val="FFC000"/>
              </a:solidFill>
            </a:endParaRPr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2600" y="1772816"/>
            <a:ext cx="7315824" cy="4606777"/>
          </a:xfrm>
          <a:prstGeom prst="round2DiagRect">
            <a:avLst/>
          </a:prstGeom>
          <a:noFill/>
          <a:ln w="28575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41780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C000"/>
                </a:solidFill>
              </a:rPr>
              <a:t>Воздушные петли</a:t>
            </a:r>
            <a:endParaRPr lang="ru-RU" b="1" dirty="0">
              <a:solidFill>
                <a:srgbClr val="FFC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00808"/>
            <a:ext cx="4061484" cy="2587200"/>
          </a:xfrm>
          <a:prstGeom prst="round2DiagRect">
            <a:avLst/>
          </a:prstGeom>
          <a:noFill/>
          <a:ln w="28575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700808"/>
            <a:ext cx="4162052" cy="2507348"/>
          </a:xfrm>
          <a:prstGeom prst="round2DiagRect">
            <a:avLst/>
          </a:prstGeom>
          <a:noFill/>
          <a:ln w="28575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 t="15900" b="28855"/>
          <a:stretch>
            <a:fillRect/>
          </a:stretch>
        </p:blipFill>
        <p:spPr bwMode="auto">
          <a:xfrm>
            <a:off x="2051720" y="4437112"/>
            <a:ext cx="5190728" cy="2150713"/>
          </a:xfrm>
          <a:prstGeom prst="round2DiagRect">
            <a:avLst/>
          </a:prstGeom>
          <a:noFill/>
          <a:ln w="28575"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3611936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800" y="408372"/>
            <a:ext cx="5915000" cy="1039427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C000"/>
                </a:solidFill>
              </a:rPr>
              <a:t>Столбики без </a:t>
            </a:r>
            <a:r>
              <a:rPr lang="ru-RU" b="1" dirty="0" err="1" smtClean="0">
                <a:solidFill>
                  <a:srgbClr val="FFC000"/>
                </a:solidFill>
              </a:rPr>
              <a:t>накида</a:t>
            </a:r>
            <a:endParaRPr lang="ru-RU" b="1" dirty="0">
              <a:solidFill>
                <a:srgbClr val="FFC000"/>
              </a:solidFill>
            </a:endParaRPr>
          </a:p>
        </p:txBody>
      </p:sp>
      <p:pic>
        <p:nvPicPr>
          <p:cNvPr id="15363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2780928"/>
            <a:ext cx="3967213" cy="3600400"/>
          </a:xfrm>
          <a:prstGeom prst="round2DiagRect">
            <a:avLst/>
          </a:prstGeom>
          <a:noFill/>
          <a:ln w="28575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11" descr="C:\Users\User\Desktop\ФОТО по годам\ФОТО 2017 - 2018\Поделки\IMG_20180406_14134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2132856"/>
            <a:ext cx="4320480" cy="3725741"/>
          </a:xfrm>
          <a:prstGeom prst="round2DiagRect">
            <a:avLst/>
          </a:prstGeom>
          <a:noFill/>
          <a:ln w="28575">
            <a:solidFill>
              <a:srgbClr val="FFC000"/>
            </a:solidFill>
          </a:ln>
        </p:spPr>
      </p:pic>
      <p:pic>
        <p:nvPicPr>
          <p:cNvPr id="7" name="Picture 3" descr="C:\Users\user\Desktop\вязаные работы\IMG_20240112_09140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 cstate="print"/>
          <a:srcRect l="2890" t="18459" b="10013"/>
          <a:stretch>
            <a:fillRect/>
          </a:stretch>
        </p:blipFill>
        <p:spPr bwMode="auto">
          <a:xfrm>
            <a:off x="539552" y="260648"/>
            <a:ext cx="2160240" cy="2120331"/>
          </a:xfrm>
          <a:prstGeom prst="round2DiagRect">
            <a:avLst/>
          </a:prstGeom>
          <a:noFill/>
          <a:ln w="28575"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29950441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43808" y="408372"/>
            <a:ext cx="5842992" cy="1039427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C000"/>
                </a:solidFill>
              </a:rPr>
              <a:t>Столбики с </a:t>
            </a:r>
            <a:r>
              <a:rPr lang="ru-RU" b="1" dirty="0" err="1" smtClean="0">
                <a:solidFill>
                  <a:srgbClr val="FFC000"/>
                </a:solidFill>
              </a:rPr>
              <a:t>накидом</a:t>
            </a:r>
            <a:endParaRPr lang="ru-RU" b="1" dirty="0">
              <a:solidFill>
                <a:srgbClr val="FFC000"/>
              </a:solidFill>
            </a:endParaRPr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6806"/>
          <a:stretch>
            <a:fillRect/>
          </a:stretch>
        </p:blipFill>
        <p:spPr bwMode="auto">
          <a:xfrm>
            <a:off x="323528" y="2132856"/>
            <a:ext cx="3515894" cy="4410817"/>
          </a:xfrm>
          <a:prstGeom prst="round2DiagRect">
            <a:avLst/>
          </a:prstGeom>
          <a:noFill/>
          <a:ln w="28575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968" t="10870" r="20968" b="6522"/>
          <a:stretch>
            <a:fillRect/>
          </a:stretch>
        </p:blipFill>
        <p:spPr bwMode="auto">
          <a:xfrm>
            <a:off x="251520" y="260648"/>
            <a:ext cx="2592288" cy="1656184"/>
          </a:xfrm>
          <a:prstGeom prst="round2DiagRect">
            <a:avLst/>
          </a:prstGeom>
          <a:noFill/>
          <a:ln w="28575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 descr="C:\Users\user\Desktop\вязаные работы\IMG_20240428_105215.jpg"/>
          <p:cNvPicPr>
            <a:picLocks noChangeAspect="1" noChangeArrowheads="1"/>
          </p:cNvPicPr>
          <p:nvPr/>
        </p:nvPicPr>
        <p:blipFill>
          <a:blip r:embed="rId4" cstate="print"/>
          <a:srcRect r="4840" b="5383"/>
          <a:stretch>
            <a:fillRect/>
          </a:stretch>
        </p:blipFill>
        <p:spPr bwMode="auto">
          <a:xfrm>
            <a:off x="4067944" y="2204864"/>
            <a:ext cx="4752528" cy="3888432"/>
          </a:xfrm>
          <a:prstGeom prst="round2DiagRect">
            <a:avLst/>
          </a:prstGeom>
          <a:noFill/>
          <a:ln w="28575"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2393191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funart.pro/uploads/posts/2020-03/1585604179_1-p-foni-perekhodami-tsvetov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548680"/>
            <a:ext cx="6707088" cy="665742"/>
          </a:xfrm>
        </p:spPr>
        <p:txBody>
          <a:bodyPr>
            <a:normAutofit fontScale="90000"/>
          </a:bodyPr>
          <a:lstStyle/>
          <a:p>
            <a:r>
              <a:rPr lang="ru-RU" sz="3200" b="1" cap="all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Творческие конкурсные работы </a:t>
            </a:r>
            <a:br>
              <a:rPr lang="ru-RU" sz="3200" b="1" cap="all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3200" b="1" cap="all" dirty="0" smtClean="0">
              <a:ln/>
              <a:solidFill>
                <a:srgbClr val="00206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2466" name="Picture 2" descr="E:\! Абил на ФОРУМ и фото МОЯ СЕМЬЯ\творчество\IMG_20180406_1412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70" y="1340768"/>
            <a:ext cx="1696635" cy="2635899"/>
          </a:xfrm>
          <a:prstGeom prst="round2Diag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62471" name="Picture 7" descr="E:\! Абил на ФОРУМ и фото МОЯ СЕМЬЯ\творчество\IMG_20200327_13234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4077072"/>
            <a:ext cx="3048023" cy="2587728"/>
          </a:xfrm>
          <a:prstGeom prst="round2Diag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62472" name="Picture 8" descr="C:\Users\User\Desktop\Вязание бисер\15.03 (7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2456892"/>
            <a:ext cx="1715652" cy="1286739"/>
          </a:xfrm>
          <a:prstGeom prst="round2Diag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62473" name="Picture 9" descr="C:\Users\User\Desktop\Вязание бисер\IMG_20180806_08544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4149080"/>
            <a:ext cx="1875230" cy="2500306"/>
          </a:xfrm>
          <a:prstGeom prst="round2Diag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62475" name="Picture 11" descr="C:\Users\User\Desktop\Вязание бисер\IMG_20181002_17540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11760" y="4149080"/>
            <a:ext cx="1875230" cy="2500307"/>
          </a:xfrm>
          <a:prstGeom prst="round2Diag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62478" name="Picture 14" descr="C:\Users\User\Desktop\Вязание бисер\IMG_20190115_164658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643834" y="4143380"/>
            <a:ext cx="910834" cy="1214446"/>
          </a:xfrm>
          <a:prstGeom prst="round2Diag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62479" name="Picture 15" descr="C:\Users\User\Desktop\Вязание бисер\IMG_20190224_112653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29058" y="1340768"/>
            <a:ext cx="1785950" cy="2659735"/>
          </a:xfrm>
          <a:prstGeom prst="round2Diag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62481" name="Picture 17" descr="C:\Users\User\Desktop\Вязание бисер\IMG_20190527_173756.jpg"/>
          <p:cNvPicPr>
            <a:picLocks noChangeAspect="1" noChangeArrowheads="1"/>
          </p:cNvPicPr>
          <p:nvPr/>
        </p:nvPicPr>
        <p:blipFill>
          <a:blip r:embed="rId10" cstate="print"/>
          <a:srcRect l="6665" t="4445" r="6667"/>
          <a:stretch>
            <a:fillRect/>
          </a:stretch>
        </p:blipFill>
        <p:spPr bwMode="auto">
          <a:xfrm>
            <a:off x="5868144" y="1268760"/>
            <a:ext cx="2928958" cy="2638009"/>
          </a:xfrm>
          <a:prstGeom prst="round2Diag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62477" name="Picture 13" descr="C:\Users\User\Desktop\Вязание бисер\IMG_20190106_173932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072462" y="5214949"/>
            <a:ext cx="1035852" cy="1381136"/>
          </a:xfrm>
          <a:prstGeom prst="round2Diag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62476" name="Picture 12" descr="C:\Users\User\Desktop\Вязание бисер\IMG_20181003_161934.jpg"/>
          <p:cNvPicPr>
            <a:picLocks noChangeAspect="1" noChangeArrowheads="1"/>
          </p:cNvPicPr>
          <p:nvPr/>
        </p:nvPicPr>
        <p:blipFill>
          <a:blip r:embed="rId12" cstate="print"/>
          <a:srcRect l="6098" t="18699" r="3658" b="8130"/>
          <a:stretch>
            <a:fillRect/>
          </a:stretch>
        </p:blipFill>
        <p:spPr bwMode="auto">
          <a:xfrm>
            <a:off x="179512" y="260648"/>
            <a:ext cx="1803498" cy="1368152"/>
          </a:xfrm>
          <a:prstGeom prst="round2Diag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FFC000"/>
                </a:solidFill>
              </a:rPr>
              <a:t>Всё  получится, если есть желание и стремление</a:t>
            </a:r>
            <a:endParaRPr lang="ru-RU" sz="3200" b="1" dirty="0">
              <a:solidFill>
                <a:srgbClr val="FFC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51520" y="1844824"/>
            <a:ext cx="4392488" cy="468051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«Дорогу осилит идущий»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— 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достигает намеченной цели, проходит путь до конца лишь тот, кто не перестаёт действовать, не останавливается, продолжает работать над собой, невзирая на трудности.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user\Desktop\вязаные работы\IMG_20250306_082443.jpg"/>
          <p:cNvPicPr>
            <a:picLocks noChangeAspect="1" noChangeArrowheads="1"/>
          </p:cNvPicPr>
          <p:nvPr/>
        </p:nvPicPr>
        <p:blipFill>
          <a:blip r:embed="rId2" cstate="print"/>
          <a:srcRect l="4689" t="8384" b="9656"/>
          <a:stretch>
            <a:fillRect/>
          </a:stretch>
        </p:blipFill>
        <p:spPr bwMode="auto">
          <a:xfrm>
            <a:off x="4860032" y="1844824"/>
            <a:ext cx="3893835" cy="4464497"/>
          </a:xfrm>
          <a:prstGeom prst="round2DiagRect">
            <a:avLst/>
          </a:prstGeom>
          <a:noFill/>
          <a:ln w="28575">
            <a:solidFill>
              <a:srgbClr val="FFC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funart.pro/uploads/posts/2020-03/1585604179_1-p-foni-perekhodami-tsvetov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980728"/>
            <a:ext cx="7829576" cy="288032"/>
          </a:xfrm>
        </p:spPr>
        <p:txBody>
          <a:bodyPr>
            <a:noAutofit/>
          </a:bodyPr>
          <a:lstStyle/>
          <a:p>
            <a:pPr indent="450850" fontAlgn="base">
              <a:spcAft>
                <a:spcPct val="0"/>
              </a:spcAft>
            </a:pPr>
            <a:r>
              <a:rPr lang="ru-RU" sz="1800" b="1" cap="all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cap="all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1800" b="1" cap="all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cap="all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1800" b="1" cap="all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cap="all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1800" b="1" cap="all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Участие моих учеников в компетенции </a:t>
            </a:r>
            <a:br>
              <a:rPr lang="ru-RU" sz="1800" b="1" cap="all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1800" b="1" cap="all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декоративного искусства «Вязание крючком» </a:t>
            </a:r>
            <a:br>
              <a:rPr lang="ru-RU" sz="1800" b="1" cap="all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1800" b="1" cap="all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   </a:t>
            </a:r>
            <a:r>
              <a:rPr lang="ru-RU" sz="1800" b="1" cap="all" dirty="0" err="1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ВОРОНЕЖСКОм</a:t>
            </a:r>
            <a:r>
              <a:rPr lang="ru-RU" sz="1800" b="1" cap="all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региональном чемпионате«Абилимпикс»</a:t>
            </a:r>
            <a:r>
              <a:rPr lang="en-US" sz="1800" b="1" cap="all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cap="all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cap="all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cap="all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cap="all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b="1" cap="all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cap="all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b="1" cap="all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cap="all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b="1" cap="all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cap="all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2800" b="1" cap="all" dirty="0" smtClean="0">
              <a:ln/>
              <a:solidFill>
                <a:srgbClr val="00206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55776" y="908720"/>
            <a:ext cx="5112568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2021 год </a:t>
            </a:r>
          </a:p>
          <a:p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В.Анастасия – </a:t>
            </a:r>
            <a:r>
              <a:rPr lang="en-US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место</a:t>
            </a:r>
          </a:p>
          <a:p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Р. Нина  – </a:t>
            </a:r>
            <a:r>
              <a:rPr lang="en-US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место</a:t>
            </a:r>
          </a:p>
          <a:p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2022 год</a:t>
            </a:r>
          </a:p>
          <a:p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Р. Нина  – 1 место</a:t>
            </a:r>
          </a:p>
          <a:p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Е. Валентина – 2 место</a:t>
            </a:r>
          </a:p>
          <a:p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2023 год</a:t>
            </a:r>
          </a:p>
          <a:p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Е. Валентина – </a:t>
            </a:r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 место, 8 место в России</a:t>
            </a:r>
          </a:p>
          <a:p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Ч. София -2 место</a:t>
            </a:r>
          </a:p>
          <a:p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2024 год</a:t>
            </a:r>
          </a:p>
          <a:p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Ч. София – </a:t>
            </a:r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 место, 2 место в  Центральном федеральном округе РФ.</a:t>
            </a:r>
          </a:p>
          <a:p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Е. Валентина – 2 место</a:t>
            </a:r>
          </a:p>
          <a:p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Ш. Валерия – 3 место</a:t>
            </a:r>
          </a:p>
          <a:p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Р. Андрей – 4 место</a:t>
            </a:r>
          </a:p>
          <a:p>
            <a:endParaRPr lang="ru-RU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user\Desktop\Абилимпикс\! СЛВ Абилимпикс 2023\++ ФОТО по годам чемпионатов\2020 V регион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700808"/>
            <a:ext cx="2016224" cy="2688299"/>
          </a:xfrm>
          <a:prstGeom prst="round2Diag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027" name="Picture 3" descr="C:\Users\user\Desktop\Абилимпикс\! СЛВ Абилимпикс 2023\++ ФОТО по годам чемпионатов\2021 VI регион.jpg"/>
          <p:cNvPicPr>
            <a:picLocks noChangeAspect="1" noChangeArrowheads="1"/>
          </p:cNvPicPr>
          <p:nvPr/>
        </p:nvPicPr>
        <p:blipFill>
          <a:blip r:embed="rId4" cstate="print"/>
          <a:srcRect l="9838" t="5658" r="15472" b="18985"/>
          <a:stretch>
            <a:fillRect/>
          </a:stretch>
        </p:blipFill>
        <p:spPr bwMode="auto">
          <a:xfrm>
            <a:off x="179512" y="4941168"/>
            <a:ext cx="2304256" cy="1743609"/>
          </a:xfrm>
          <a:prstGeom prst="round2Diag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028" name="Picture 4" descr="C:\Users\user\Desktop\Абилимпикс\! СЛВ Абилимпикс 2023\++ ФОТО по годам чемпионатов\2022 регион Вязание крючком 1, 2. 3 места наши.jpg"/>
          <p:cNvPicPr>
            <a:picLocks noChangeAspect="1" noChangeArrowheads="1"/>
          </p:cNvPicPr>
          <p:nvPr/>
        </p:nvPicPr>
        <p:blipFill>
          <a:blip r:embed="rId5" cstate="print"/>
          <a:srcRect l="7809" t="24164" r="1394" b="6019"/>
          <a:stretch>
            <a:fillRect/>
          </a:stretch>
        </p:blipFill>
        <p:spPr bwMode="auto">
          <a:xfrm>
            <a:off x="5724128" y="1268760"/>
            <a:ext cx="3096344" cy="1909973"/>
          </a:xfrm>
          <a:prstGeom prst="round2Diag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 cstate="print"/>
          <a:srcRect l="16445" t="11296" r="10500" b="33548"/>
          <a:stretch>
            <a:fillRect/>
          </a:stretch>
        </p:blipFill>
        <p:spPr bwMode="auto">
          <a:xfrm>
            <a:off x="5109754" y="4653136"/>
            <a:ext cx="3494694" cy="2051885"/>
          </a:xfrm>
          <a:prstGeom prst="round2Diag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030" name="Picture 6" descr="C:\Users\user\Desktop\Абилимпикс\Челомбицкая Нац Чемпионат 202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7668344" y="3212976"/>
            <a:ext cx="1331640" cy="1831277"/>
          </a:xfrm>
          <a:prstGeom prst="round2Diag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0" name="Picture 6" descr="https://avatars.mds.yandex.net/get-pdb/1348397/fd30092c-580d-4af3-804e-37848f0d442e/s1200?webp=false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0800000" flipH="1" flipV="1">
            <a:off x="179513" y="188640"/>
            <a:ext cx="1296143" cy="1368152"/>
          </a:xfrm>
          <a:prstGeom prst="rect">
            <a:avLst/>
          </a:prstGeom>
          <a:noFill/>
        </p:spPr>
      </p:pic>
      <p:pic>
        <p:nvPicPr>
          <p:cNvPr id="11" name="Picture 6" descr="https://avatars.mds.yandex.net/get-pdb/1348397/fd30092c-580d-4af3-804e-37848f0d442e/s1200?webp=false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0800000" flipH="1" flipV="1">
            <a:off x="8100392" y="188640"/>
            <a:ext cx="720080" cy="792089"/>
          </a:xfrm>
          <a:prstGeom prst="rect">
            <a:avLst/>
          </a:prstGeom>
          <a:noFill/>
        </p:spPr>
      </p:pic>
      <p:pic>
        <p:nvPicPr>
          <p:cNvPr id="12" name="Picture 6" descr="https://avatars.mds.yandex.net/get-pdb/1348397/fd30092c-580d-4af3-804e-37848f0d442e/s1200?webp=false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0800000" flipH="1" flipV="1">
            <a:off x="4644008" y="5661248"/>
            <a:ext cx="290609" cy="1080120"/>
          </a:xfrm>
          <a:prstGeom prst="rect">
            <a:avLst/>
          </a:prstGeom>
          <a:noFill/>
        </p:spPr>
      </p:pic>
      <p:pic>
        <p:nvPicPr>
          <p:cNvPr id="13" name="Picture 3" descr="C:\Users\user\Desktop\вязаные работы\IMG_20240620_144757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59832" y="5661248"/>
            <a:ext cx="1417851" cy="1063388"/>
          </a:xfrm>
          <a:prstGeom prst="round2Diag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4" name="Picture 6" descr="https://avatars.mds.yandex.net/get-pdb/1348397/fd30092c-580d-4af3-804e-37848f0d442e/s1200?webp=false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0800000" flipH="1" flipV="1">
            <a:off x="2627784" y="5733256"/>
            <a:ext cx="290609" cy="100811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тека">
  <a:themeElements>
    <a:clrScheme name="Аптека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Аптека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птека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Аптека">
    <a:dk1>
      <a:sysClr val="windowText" lastClr="000000"/>
    </a:dk1>
    <a:lt1>
      <a:sysClr val="window" lastClr="FFFFFF"/>
    </a:lt1>
    <a:dk2>
      <a:srgbClr val="564B3C"/>
    </a:dk2>
    <a:lt2>
      <a:srgbClr val="ECEDD1"/>
    </a:lt2>
    <a:accent1>
      <a:srgbClr val="93A299"/>
    </a:accent1>
    <a:accent2>
      <a:srgbClr val="CF543F"/>
    </a:accent2>
    <a:accent3>
      <a:srgbClr val="B5AE53"/>
    </a:accent3>
    <a:accent4>
      <a:srgbClr val="848058"/>
    </a:accent4>
    <a:accent5>
      <a:srgbClr val="E8B54D"/>
    </a:accent5>
    <a:accent6>
      <a:srgbClr val="786C71"/>
    </a:accent6>
    <a:hlink>
      <a:srgbClr val="CCCC00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371</TotalTime>
  <Words>264</Words>
  <Application>Microsoft Office PowerPoint</Application>
  <PresentationFormat>Экран (4:3)</PresentationFormat>
  <Paragraphs>44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Аптека</vt:lpstr>
      <vt:lpstr>Слайд 1</vt:lpstr>
      <vt:lpstr>                      История вязания</vt:lpstr>
      <vt:lpstr>                  Инструмент - крючок</vt:lpstr>
      <vt:lpstr>материалы</vt:lpstr>
      <vt:lpstr>Правильная постановка рук при вязании крючком</vt:lpstr>
      <vt:lpstr>Условные обозначения</vt:lpstr>
      <vt:lpstr>Воздушные петли</vt:lpstr>
      <vt:lpstr>Столбики без накида</vt:lpstr>
      <vt:lpstr>Столбики с накидом</vt:lpstr>
      <vt:lpstr>Творческие конкурсные работы  </vt:lpstr>
      <vt:lpstr>Всё  получится, если есть желание и стремление</vt:lpstr>
      <vt:lpstr>   Участие моих учеников в компетенции  декоративного искусства «Вязание крючком»  в   ВОРОНЕЖСКОм региональном чемпионате«Абилимпикс»    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Вязание   крючком</dc:title>
  <dc:creator>Любимая Бабушка</dc:creator>
  <cp:lastModifiedBy>user</cp:lastModifiedBy>
  <cp:revision>67</cp:revision>
  <dcterms:created xsi:type="dcterms:W3CDTF">2017-03-25T09:10:16Z</dcterms:created>
  <dcterms:modified xsi:type="dcterms:W3CDTF">2025-09-03T13:18:39Z</dcterms:modified>
</cp:coreProperties>
</file>