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64" r:id="rId3"/>
    <p:sldId id="265" r:id="rId4"/>
    <p:sldId id="262" r:id="rId5"/>
    <p:sldId id="266" r:id="rId6"/>
    <p:sldId id="269" r:id="rId7"/>
    <p:sldId id="267" r:id="rId8"/>
    <p:sldId id="273" r:id="rId9"/>
    <p:sldId id="260" r:id="rId10"/>
    <p:sldId id="268" r:id="rId11"/>
    <p:sldId id="274" r:id="rId12"/>
    <p:sldId id="275" r:id="rId13"/>
    <p:sldId id="282" r:id="rId14"/>
    <p:sldId id="276" r:id="rId15"/>
    <p:sldId id="277" r:id="rId16"/>
    <p:sldId id="280" r:id="rId17"/>
    <p:sldId id="281" r:id="rId18"/>
    <p:sldId id="278" r:id="rId19"/>
  </p:sldIdLst>
  <p:sldSz cx="9144000" cy="6858000" type="screen4x3"/>
  <p:notesSz cx="6858000" cy="9144000"/>
  <p:custDataLst>
    <p:tags r:id="rId2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74A"/>
    <a:srgbClr val="666699"/>
    <a:srgbClr val="3399FF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368" autoAdjust="0"/>
  </p:normalViewPr>
  <p:slideViewPr>
    <p:cSldViewPr>
      <p:cViewPr varScale="1">
        <p:scale>
          <a:sx n="71" d="100"/>
          <a:sy n="71" d="100"/>
        </p:scale>
        <p:origin x="780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9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0198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1250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635896" y="5517232"/>
            <a:ext cx="5508104" cy="1102022"/>
          </a:xfrm>
        </p:spPr>
        <p:txBody>
          <a:bodyPr/>
          <a:lstStyle>
            <a:lvl1pPr>
              <a:defRPr b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79512" y="62825"/>
            <a:ext cx="5976664" cy="1185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0" name="Текст 2"/>
          <p:cNvSpPr>
            <a:spLocks noGrp="1"/>
          </p:cNvSpPr>
          <p:nvPr>
            <p:ph idx="1"/>
          </p:nvPr>
        </p:nvSpPr>
        <p:spPr>
          <a:xfrm>
            <a:off x="251520" y="1556792"/>
            <a:ext cx="8712968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8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20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20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2825"/>
            <a:ext cx="5976664" cy="1185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556792"/>
            <a:ext cx="8712968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2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260648"/>
            <a:ext cx="8640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Bahnschrift Light SemiCondensed" pitchFamily="34" charset="0"/>
              </a:rPr>
              <a:t>Муниципальное общеобразовательное учреждение "Средняя школа с углубленным изучением отдельных предметов № 30 имени Медведева С.Р. г. Волжского Волгоградской области“</a:t>
            </a:r>
            <a:r>
              <a:rPr lang="en-US" sz="2000" dirty="0">
                <a:solidFill>
                  <a:schemeClr val="accent2"/>
                </a:solidFill>
                <a:latin typeface="Bahnschrift Light SemiCondensed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chemeClr val="accent2"/>
                </a:solidFill>
                <a:latin typeface="Bahnschrift Light SemiCondensed" pitchFamily="34" charset="0"/>
                <a:cs typeface="Times New Roman" panose="02020603050405020304" pitchFamily="18" charset="0"/>
              </a:rPr>
            </a:br>
            <a:endParaRPr lang="ru-RU" sz="2000" dirty="0">
              <a:latin typeface="Bahnschrift Light SemiCondensed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2000240"/>
            <a:ext cx="80648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 smtClean="0">
                <a:latin typeface="Bahnschrift Light SemiCondensed" pitchFamily="34" charset="0"/>
              </a:rPr>
              <a:t> </a:t>
            </a:r>
            <a:r>
              <a:rPr lang="ru-RU" sz="6000" b="1" dirty="0" smtClean="0">
                <a:latin typeface="Bahnschrift Light SemiCondensed" pitchFamily="34" charset="0"/>
              </a:rPr>
              <a:t>Здоровые глаза-счастливый ребенок</a:t>
            </a:r>
            <a:endParaRPr lang="ru-RU" b="1" dirty="0">
              <a:latin typeface="Bahnschrift Light SemiCondensed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971600" y="5949280"/>
            <a:ext cx="88578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Bahnschrift Light SemiCondensed" pitchFamily="34" charset="0"/>
              </a:rPr>
              <a:t>авторы работы: Тананайская Мария, </a:t>
            </a:r>
            <a:r>
              <a:rPr lang="ru-RU" sz="2000" dirty="0" err="1">
                <a:latin typeface="Bahnschrift Light SemiCondensed" pitchFamily="34" charset="0"/>
              </a:rPr>
              <a:t>Веремеева</a:t>
            </a:r>
            <a:r>
              <a:rPr lang="ru-RU" sz="2000" dirty="0">
                <a:latin typeface="Bahnschrift Light SemiCondensed" pitchFamily="34" charset="0"/>
              </a:rPr>
              <a:t> Варвара </a:t>
            </a:r>
            <a:r>
              <a:rPr lang="ru-RU" sz="2000" dirty="0" smtClean="0">
                <a:latin typeface="Bahnschrift Light SemiCondensed" pitchFamily="34" charset="0"/>
              </a:rPr>
              <a:t>7б </a:t>
            </a:r>
            <a:r>
              <a:rPr lang="ru-RU" sz="2000" dirty="0">
                <a:latin typeface="Bahnschrift Light SemiCondensed" pitchFamily="34" charset="0"/>
              </a:rPr>
              <a:t>класс</a:t>
            </a:r>
          </a:p>
          <a:p>
            <a:r>
              <a:rPr lang="ru-RU" sz="2000" dirty="0">
                <a:latin typeface="Bahnschrift Light SemiCondensed" pitchFamily="34" charset="0"/>
              </a:rPr>
              <a:t>Руководитель: </a:t>
            </a:r>
            <a:r>
              <a:rPr lang="ru-RU" sz="2000" dirty="0" smtClean="0">
                <a:latin typeface="Bahnschrift Light SemiCondensed" pitchFamily="34" charset="0"/>
              </a:rPr>
              <a:t>учитель </a:t>
            </a:r>
            <a:r>
              <a:rPr lang="ru-RU" sz="2000" dirty="0">
                <a:latin typeface="Bahnschrift Light SemiCondensed" pitchFamily="34" charset="0"/>
              </a:rPr>
              <a:t>биологии Слащилина А.Н.                     </a:t>
            </a:r>
            <a:endParaRPr lang="ru-RU" sz="2000" dirty="0">
              <a:solidFill>
                <a:srgbClr val="FF0000"/>
              </a:solidFill>
              <a:latin typeface="Bahnschrift Light Semi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1520" y="3879812"/>
            <a:ext cx="5616624" cy="52322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2420888"/>
            <a:ext cx="87129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r>
              <a:rPr lang="ru-RU" sz="2400" dirty="0" smtClean="0">
                <a:latin typeface="Bahnschrift Light SemiCondensed" pitchFamily="34" charset="0"/>
              </a:rPr>
              <a:t>-расширить </a:t>
            </a:r>
            <a:r>
              <a:rPr lang="ru-RU" sz="2400" dirty="0">
                <a:latin typeface="Bahnschrift Light SemiCondensed" pitchFamily="34" charset="0"/>
              </a:rPr>
              <a:t>знания о строении глаза</a:t>
            </a:r>
          </a:p>
          <a:p>
            <a:r>
              <a:rPr lang="ru-RU" sz="2400" dirty="0" smtClean="0">
                <a:latin typeface="Bahnschrift Light SemiCondensed" pitchFamily="34" charset="0"/>
              </a:rPr>
              <a:t>-рассмотреть </a:t>
            </a:r>
            <a:r>
              <a:rPr lang="ru-RU" sz="2400" dirty="0">
                <a:latin typeface="Bahnschrift Light SemiCondensed" pitchFamily="34" charset="0"/>
              </a:rPr>
              <a:t>дефекты зрения</a:t>
            </a:r>
          </a:p>
          <a:p>
            <a:r>
              <a:rPr lang="ru-RU" sz="2400" dirty="0" smtClean="0">
                <a:latin typeface="Bahnschrift Light SemiCondensed" pitchFamily="34" charset="0"/>
              </a:rPr>
              <a:t>-подготовить </a:t>
            </a:r>
            <a:r>
              <a:rPr lang="ru-RU" sz="2400" dirty="0">
                <a:latin typeface="Bahnschrift Light SemiCondensed" pitchFamily="34" charset="0"/>
              </a:rPr>
              <a:t>комплекс упражнений для </a:t>
            </a:r>
            <a:r>
              <a:rPr lang="ru-RU" sz="2400" dirty="0" smtClean="0">
                <a:latin typeface="Bahnschrift Light SemiCondensed" pitchFamily="34" charset="0"/>
              </a:rPr>
              <a:t>укрепления </a:t>
            </a:r>
            <a:r>
              <a:rPr lang="ru-RU" sz="2400" dirty="0">
                <a:latin typeface="Bahnschrift Light SemiCondensed" pitchFamily="34" charset="0"/>
              </a:rPr>
              <a:t>и сохранения </a:t>
            </a:r>
            <a:r>
              <a:rPr lang="ru-RU" sz="2400" dirty="0" smtClean="0">
                <a:latin typeface="Bahnschrift Light SemiCondensed" pitchFamily="34" charset="0"/>
              </a:rPr>
              <a:t>    зрения</a:t>
            </a:r>
            <a:endParaRPr lang="ru-RU" sz="2400" dirty="0">
              <a:latin typeface="Bahnschrift Light SemiCondensed" pitchFamily="34" charset="0"/>
            </a:endParaRPr>
          </a:p>
          <a:p>
            <a:r>
              <a:rPr lang="ru-RU" sz="2400" dirty="0" smtClean="0">
                <a:latin typeface="Bahnschrift Light SemiCondensed" pitchFamily="34" charset="0"/>
              </a:rPr>
              <a:t>-провести </a:t>
            </a:r>
            <a:r>
              <a:rPr lang="ru-RU" sz="2400" dirty="0">
                <a:latin typeface="Bahnschrift Light SemiCondensed" pitchFamily="34" charset="0"/>
              </a:rPr>
              <a:t>исследование состояния органов зрения одноклассников</a:t>
            </a:r>
          </a:p>
          <a:p>
            <a:r>
              <a:rPr lang="ru-RU" sz="2400" dirty="0" smtClean="0">
                <a:latin typeface="Bahnschrift Light SemiCondensed" pitchFamily="34" charset="0"/>
              </a:rPr>
              <a:t>-взять </a:t>
            </a:r>
            <a:r>
              <a:rPr lang="ru-RU" sz="2400" dirty="0">
                <a:latin typeface="Bahnschrift Light SemiCondensed" pitchFamily="34" charset="0"/>
              </a:rPr>
              <a:t>интервью у врача-офтальмолога</a:t>
            </a:r>
          </a:p>
          <a:p>
            <a:r>
              <a:rPr lang="ru-RU" sz="2400" dirty="0" smtClean="0">
                <a:latin typeface="Bahnschrift Light SemiCondensed" pitchFamily="34" charset="0"/>
              </a:rPr>
              <a:t>-познакомиться </a:t>
            </a:r>
            <a:r>
              <a:rPr lang="ru-RU" sz="2400" dirty="0">
                <a:latin typeface="Bahnschrift Light SemiCondensed" pitchFamily="34" charset="0"/>
              </a:rPr>
              <a:t>с современным оборудованием для медицинских исследований органов зрения</a:t>
            </a:r>
          </a:p>
          <a:p>
            <a:r>
              <a:rPr lang="ru-RU" sz="2400" dirty="0" smtClean="0">
                <a:latin typeface="Bahnschrift Light SemiCondensed" pitchFamily="34" charset="0"/>
              </a:rPr>
              <a:t>-составить </a:t>
            </a:r>
            <a:r>
              <a:rPr lang="ru-RU" sz="2400" dirty="0">
                <a:latin typeface="Bahnschrift Light SemiCondensed" pitchFamily="34" charset="0"/>
              </a:rPr>
              <a:t>рекомендации на основе полученных данных по сохранению </a:t>
            </a:r>
            <a:r>
              <a:rPr lang="ru-RU" sz="2400" dirty="0" smtClean="0">
                <a:latin typeface="Bahnschrift Light SemiCondensed" pitchFamily="34" charset="0"/>
              </a:rPr>
              <a:t>зрения</a:t>
            </a:r>
            <a:r>
              <a:rPr lang="ru-RU" sz="2000" dirty="0" smtClean="0">
                <a:latin typeface="Bahnschrift Light SemiCondensed" pitchFamily="34" charset="0"/>
              </a:rPr>
              <a:t>.</a:t>
            </a:r>
            <a:endParaRPr lang="ru-RU" sz="2000" dirty="0">
              <a:latin typeface="Bahnschrift Light SemiCondensed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27784" y="1959223"/>
            <a:ext cx="39604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latin typeface="Bahnschrift Light SemiCondensed" pitchFamily="34" charset="0"/>
              </a:rPr>
              <a:t>Задачи: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60648"/>
            <a:ext cx="80648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Bahnschrift Light SemiCondensed" pitchFamily="34" charset="0"/>
              </a:rPr>
              <a:t>Цель: </a:t>
            </a:r>
            <a:r>
              <a:rPr lang="ru-RU" sz="3200" dirty="0" smtClean="0">
                <a:latin typeface="Bahnschrift Light SemiCondensed" pitchFamily="34" charset="0"/>
              </a:rPr>
              <a:t>исследование </a:t>
            </a:r>
            <a:r>
              <a:rPr lang="ru-RU" sz="3200" dirty="0">
                <a:latin typeface="Bahnschrift Light SemiCondensed" pitchFamily="34" charset="0"/>
              </a:rPr>
              <a:t>и сбор информации об оптической системе  органов зрения</a:t>
            </a:r>
            <a:endParaRPr lang="ru-RU" sz="3200" dirty="0">
              <a:latin typeface="Bahnschrift Light SemiCondensed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43808" y="620688"/>
            <a:ext cx="54005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latin typeface="Bahnschrift Light SemiCondensed" pitchFamily="34" charset="0"/>
              </a:rPr>
              <a:t>Актуальность: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1428736"/>
            <a:ext cx="52864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Bahnschrift Light SemiCondensed" pitchFamily="34" charset="0"/>
              </a:rPr>
              <a:t> </a:t>
            </a:r>
            <a:endParaRPr lang="ru-RU" sz="2000" dirty="0">
              <a:latin typeface="Bahnschrift Light SemiCondensed" pitchFamily="34" charset="0"/>
            </a:endParaRPr>
          </a:p>
          <a:p>
            <a:r>
              <a:rPr lang="ru-RU" sz="2000" dirty="0">
                <a:latin typeface="Bahnschrift Light SemiCondensed" pitchFamily="34" charset="0"/>
              </a:rPr>
              <a:t>С каждым годом число людей молодого возраста, </a:t>
            </a:r>
            <a:r>
              <a:rPr lang="ru-RU" sz="2000" dirty="0" smtClean="0">
                <a:latin typeface="Bahnschrift Light SemiCondensed" pitchFamily="34" charset="0"/>
              </a:rPr>
              <a:t>страдающих  </a:t>
            </a:r>
            <a:r>
              <a:rPr lang="ru-RU" sz="2000" dirty="0">
                <a:latin typeface="Bahnschrift Light SemiCondensed" pitchFamily="34" charset="0"/>
              </a:rPr>
              <a:t>потерей </a:t>
            </a:r>
            <a:r>
              <a:rPr lang="ru-RU" sz="2000" dirty="0" smtClean="0">
                <a:latin typeface="Bahnschrift Light SemiCondensed" pitchFamily="34" charset="0"/>
              </a:rPr>
              <a:t>зрения, увеличивается</a:t>
            </a:r>
          </a:p>
          <a:p>
            <a:endParaRPr lang="ru-RU" sz="2000" dirty="0" smtClean="0">
              <a:latin typeface="Bahnschrift Light SemiCondensed" pitchFamily="34" charset="0"/>
            </a:endParaRPr>
          </a:p>
          <a:p>
            <a:r>
              <a:rPr lang="ru-RU" sz="2000" dirty="0" smtClean="0">
                <a:latin typeface="Bahnschrift Light SemiCondensed" pitchFamily="34" charset="0"/>
              </a:rPr>
              <a:t> </a:t>
            </a:r>
            <a:r>
              <a:rPr lang="ru-RU" sz="2000" dirty="0">
                <a:latin typeface="Bahnschrift Light SemiCondensed" pitchFamily="34" charset="0"/>
              </a:rPr>
              <a:t>Растёт и количество </a:t>
            </a:r>
            <a:r>
              <a:rPr lang="ru-RU" sz="2000" dirty="0" smtClean="0">
                <a:latin typeface="Bahnschrift Light SemiCondensed" pitchFamily="34" charset="0"/>
              </a:rPr>
              <a:t>гаджетов, </a:t>
            </a:r>
            <a:r>
              <a:rPr lang="ru-RU" sz="2000" dirty="0">
                <a:latin typeface="Bahnschrift Light SemiCondensed" pitchFamily="34" charset="0"/>
              </a:rPr>
              <a:t>и вместе с ним число людей, пользующихся </a:t>
            </a:r>
            <a:r>
              <a:rPr lang="ru-RU" sz="2000" dirty="0" smtClean="0">
                <a:latin typeface="Bahnschrift Light SemiCondensed" pitchFamily="34" charset="0"/>
              </a:rPr>
              <a:t>ими</a:t>
            </a:r>
          </a:p>
          <a:p>
            <a:endParaRPr lang="ru-RU" sz="2000" dirty="0" smtClean="0">
              <a:latin typeface="Bahnschrift Light SemiCondensed" pitchFamily="34" charset="0"/>
            </a:endParaRPr>
          </a:p>
          <a:p>
            <a:r>
              <a:rPr lang="ru-RU" sz="2000" dirty="0" smtClean="0">
                <a:latin typeface="Bahnschrift Light SemiCondensed" pitchFamily="34" charset="0"/>
              </a:rPr>
              <a:t> </a:t>
            </a:r>
            <a:r>
              <a:rPr lang="ru-RU" sz="2000" dirty="0">
                <a:latin typeface="Bahnschrift Light SemiCondensed" pitchFamily="34" charset="0"/>
              </a:rPr>
              <a:t>Прививая детям и взрослым культуру </a:t>
            </a:r>
            <a:r>
              <a:rPr lang="ru-RU" sz="2000" dirty="0" smtClean="0">
                <a:latin typeface="Bahnschrift Light SemiCondensed" pitchFamily="34" charset="0"/>
              </a:rPr>
              <a:t>активного ежедневного </a:t>
            </a:r>
            <a:r>
              <a:rPr lang="ru-RU" sz="2000" dirty="0">
                <a:latin typeface="Bahnschrift Light SemiCondensed" pitchFamily="34" charset="0"/>
              </a:rPr>
              <a:t>использования простых упражнений гимнастики для </a:t>
            </a:r>
            <a:r>
              <a:rPr lang="ru-RU" sz="2000" dirty="0" smtClean="0">
                <a:latin typeface="Bahnschrift Light SemiCondensed" pitchFamily="34" charset="0"/>
              </a:rPr>
              <a:t>глаз,   </a:t>
            </a:r>
            <a:r>
              <a:rPr lang="ru-RU" sz="2000" dirty="0">
                <a:latin typeface="Bahnschrift Light SemiCondensed" pitchFamily="34" charset="0"/>
              </a:rPr>
              <a:t>можно предупредить падение </a:t>
            </a:r>
            <a:r>
              <a:rPr lang="ru-RU" sz="2000" dirty="0" smtClean="0">
                <a:latin typeface="Bahnschrift Light SemiCondensed" pitchFamily="34" charset="0"/>
              </a:rPr>
              <a:t>зрения</a:t>
            </a:r>
            <a:endParaRPr lang="ru-RU" sz="2000" dirty="0">
              <a:latin typeface="Bahnschrift Light SemiCondensed" pitchFamily="34" charset="0"/>
            </a:endParaRPr>
          </a:p>
        </p:txBody>
      </p:sp>
      <p:pic>
        <p:nvPicPr>
          <p:cNvPr id="18434" name="Picture 2" descr="https://cdn-ru.bitrix24.ru/b11532126/landing/03d/03d6a076b93c09f53872099a3744dd6a/s1200_1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10228" y="1428736"/>
            <a:ext cx="3333772" cy="200026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8436" name="Picture 4" descr="https://cdn2.img.inosmi.ru/images/23986/25/2398625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15607" y="3357562"/>
            <a:ext cx="3328393" cy="221457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188640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Bahnschrift Light SemiCondensed" pitchFamily="34" charset="0"/>
              </a:rPr>
              <a:t>Основные функции глаза: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348880"/>
            <a:ext cx="5184576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Bahnschrift Light SemiCondensed" pitchFamily="34" charset="0"/>
              </a:rPr>
              <a:t>-</a:t>
            </a:r>
            <a:r>
              <a:rPr lang="ru-RU" sz="2800" dirty="0" smtClean="0">
                <a:latin typeface="Bahnschrift Light SemiCondensed" pitchFamily="34" charset="0"/>
              </a:rPr>
              <a:t>оптическая </a:t>
            </a:r>
            <a:r>
              <a:rPr lang="ru-RU" sz="2800" dirty="0">
                <a:latin typeface="Bahnschrift Light SemiCondensed" pitchFamily="34" charset="0"/>
              </a:rPr>
              <a:t>система, проецирующая изображение;</a:t>
            </a:r>
          </a:p>
          <a:p>
            <a:r>
              <a:rPr lang="ru-RU" sz="2800" dirty="0" smtClean="0">
                <a:latin typeface="Bahnschrift Light SemiCondensed" pitchFamily="34" charset="0"/>
              </a:rPr>
              <a:t>-система</a:t>
            </a:r>
            <a:r>
              <a:rPr lang="ru-RU" sz="2800" dirty="0">
                <a:latin typeface="Bahnschrift Light SemiCondensed" pitchFamily="34" charset="0"/>
              </a:rPr>
              <a:t>, воспринимающая и «кодирующая» полученную информацию для головного мозга;</a:t>
            </a:r>
          </a:p>
          <a:p>
            <a:r>
              <a:rPr lang="ru-RU" sz="2800" dirty="0" smtClean="0">
                <a:latin typeface="Bahnschrift Light SemiCondensed" pitchFamily="34" charset="0"/>
              </a:rPr>
              <a:t>-«</a:t>
            </a:r>
            <a:r>
              <a:rPr lang="ru-RU" sz="2800" dirty="0">
                <a:latin typeface="Bahnschrift Light SemiCondensed" pitchFamily="34" charset="0"/>
              </a:rPr>
              <a:t>обслуживающая» система жизнеобеспечения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128" y="1886848"/>
            <a:ext cx="3096344" cy="1975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35026" y="404664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Bahnschrift Light SemiCondensed" pitchFamily="34" charset="0"/>
              </a:rPr>
              <a:t>Строение органа зрения у человека</a:t>
            </a:r>
            <a:endParaRPr lang="ru-RU" sz="2800" b="1" dirty="0">
              <a:latin typeface="Bahnschrift Light SemiCondensed" pitchFamily="34" charset="0"/>
            </a:endParaRPr>
          </a:p>
        </p:txBody>
      </p:sp>
      <p:pic>
        <p:nvPicPr>
          <p:cNvPr id="16386" name="Picture 2" descr="https://glazexpert.ru/wp-content/uploads/9/1/d/91dcbac697b8818e5a84588a719eb06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142984"/>
            <a:ext cx="7286676" cy="526445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8647" y="2276872"/>
            <a:ext cx="865641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Bahnschrift Light SemiCondensed" pitchFamily="34" charset="0"/>
              </a:rPr>
              <a:t>Острота зрения</a:t>
            </a:r>
            <a:r>
              <a:rPr lang="ru-RU" sz="2000" dirty="0">
                <a:latin typeface="Bahnschrift Light SemiCondensed" pitchFamily="34" charset="0"/>
              </a:rPr>
              <a:t> - способность различных людей видеть большие или меньшие детали предмета с одного и того же </a:t>
            </a:r>
            <a:r>
              <a:rPr lang="ru-RU" sz="2000" dirty="0" smtClean="0">
                <a:latin typeface="Bahnschrift Light SemiCondensed" pitchFamily="34" charset="0"/>
              </a:rPr>
              <a:t>расстояния;</a:t>
            </a:r>
          </a:p>
          <a:p>
            <a:endParaRPr lang="ru-RU" sz="2000" dirty="0">
              <a:latin typeface="Bahnschrift Light SemiCondensed" pitchFamily="34" charset="0"/>
            </a:endParaRPr>
          </a:p>
          <a:p>
            <a:r>
              <a:rPr lang="ru-RU" sz="2000" b="1" dirty="0" err="1">
                <a:latin typeface="Bahnschrift Light SemiCondensed" pitchFamily="34" charset="0"/>
              </a:rPr>
              <a:t>Бинокулярность</a:t>
            </a:r>
            <a:r>
              <a:rPr lang="ru-RU" sz="2000" dirty="0">
                <a:latin typeface="Bahnschrift Light SemiCondensed" pitchFamily="34" charset="0"/>
              </a:rPr>
              <a:t> - способность одновременно чётко видеть изображение предмета обоими глазами</a:t>
            </a:r>
            <a:r>
              <a:rPr lang="ru-RU" sz="2000" dirty="0" smtClean="0">
                <a:latin typeface="Bahnschrift Light SemiCondensed" pitchFamily="34" charset="0"/>
              </a:rPr>
              <a:t>;</a:t>
            </a:r>
          </a:p>
          <a:p>
            <a:r>
              <a:rPr lang="ru-RU" sz="2000" dirty="0" smtClean="0">
                <a:latin typeface="Bahnschrift Light SemiCondensed" pitchFamily="34" charset="0"/>
              </a:rPr>
              <a:t> </a:t>
            </a:r>
          </a:p>
          <a:p>
            <a:r>
              <a:rPr lang="ru-RU" sz="2000" b="1" dirty="0" smtClean="0">
                <a:latin typeface="Bahnschrift Light SemiCondensed" pitchFamily="34" charset="0"/>
              </a:rPr>
              <a:t>Контрастная </a:t>
            </a:r>
            <a:r>
              <a:rPr lang="ru-RU" sz="2000" b="1" dirty="0">
                <a:latin typeface="Bahnschrift Light SemiCondensed" pitchFamily="34" charset="0"/>
              </a:rPr>
              <a:t>чувствительность</a:t>
            </a:r>
            <a:r>
              <a:rPr lang="ru-RU" sz="2000" dirty="0">
                <a:latin typeface="Bahnschrift Light SemiCondensed" pitchFamily="34" charset="0"/>
              </a:rPr>
              <a:t> - способность человека видеть объекты, слабо отличающиеся по яркости от фона</a:t>
            </a:r>
            <a:r>
              <a:rPr lang="ru-RU" sz="2000" dirty="0" smtClean="0">
                <a:latin typeface="Bahnschrift Light SemiCondensed" pitchFamily="34" charset="0"/>
              </a:rPr>
              <a:t>;</a:t>
            </a:r>
          </a:p>
          <a:p>
            <a:endParaRPr lang="ru-RU" sz="2000" dirty="0">
              <a:latin typeface="Bahnschrift Light SemiCondensed" pitchFamily="34" charset="0"/>
            </a:endParaRPr>
          </a:p>
          <a:p>
            <a:r>
              <a:rPr lang="ru-RU" sz="2000" b="1" dirty="0">
                <a:latin typeface="Bahnschrift Light SemiCondensed" pitchFamily="34" charset="0"/>
              </a:rPr>
              <a:t>Адаптация </a:t>
            </a:r>
            <a:r>
              <a:rPr lang="ru-RU" sz="2000" b="1" dirty="0" smtClean="0">
                <a:latin typeface="Bahnschrift Light SemiCondensed" pitchFamily="34" charset="0"/>
              </a:rPr>
              <a:t>зрения</a:t>
            </a:r>
            <a:r>
              <a:rPr lang="ru-RU" sz="2000" dirty="0" smtClean="0">
                <a:latin typeface="Bahnschrift Light SemiCondensed" pitchFamily="34" charset="0"/>
              </a:rPr>
              <a:t>  </a:t>
            </a:r>
            <a:r>
              <a:rPr lang="ru-RU" sz="2000" dirty="0">
                <a:latin typeface="Bahnschrift Light SemiCondensed" pitchFamily="34" charset="0"/>
              </a:rPr>
              <a:t>– </a:t>
            </a:r>
            <a:r>
              <a:rPr lang="ru-RU" sz="2000" dirty="0" smtClean="0">
                <a:latin typeface="Bahnschrift Light SemiCondensed" pitchFamily="34" charset="0"/>
              </a:rPr>
              <a:t> способность </a:t>
            </a:r>
            <a:r>
              <a:rPr lang="ru-RU" sz="2000" dirty="0">
                <a:latin typeface="Bahnschrift Light SemiCondensed" pitchFamily="34" charset="0"/>
              </a:rPr>
              <a:t>воспринимать белые предметы белыми даже при значительном изменении спектра падающего света.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939370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Bahnschrift Light SemiCondensed" pitchFamily="34" charset="0"/>
              </a:rPr>
              <a:t>Наши глаза обладают весьма интересными </a:t>
            </a:r>
            <a:r>
              <a:rPr lang="ru-RU" sz="3200" b="1" dirty="0" smtClean="0">
                <a:latin typeface="Bahnschrift Light SemiCondensed" pitchFamily="34" charset="0"/>
              </a:rPr>
              <a:t>  и </a:t>
            </a:r>
            <a:r>
              <a:rPr lang="ru-RU" sz="3200" b="1" dirty="0">
                <a:latin typeface="Bahnschrift Light SemiCondensed" pitchFamily="34" charset="0"/>
              </a:rPr>
              <a:t>жизненно важными свойствами:</a:t>
            </a:r>
          </a:p>
        </p:txBody>
      </p:sp>
      <p:pic>
        <p:nvPicPr>
          <p:cNvPr id="15364" name="Picture 4" descr="https://etoglaza.ru/wp-content/uploads/2018/11/glaz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80408" y="1077218"/>
            <a:ext cx="1932633" cy="1143008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1628800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Bahnschrift Light SemiCondensed" pitchFamily="34" charset="0"/>
              </a:rPr>
              <a:t>Близорукость (миопия)</a:t>
            </a:r>
            <a:r>
              <a:rPr lang="ru-RU" dirty="0">
                <a:latin typeface="Bahnschrift Light SemiCondensed" pitchFamily="34" charset="0"/>
              </a:rPr>
              <a:t> — наиболее частый дефект зрения</a:t>
            </a:r>
            <a:r>
              <a:rPr lang="ru-RU" dirty="0" smtClean="0">
                <a:latin typeface="Bahnschrift Light SemiCondensed" pitchFamily="34" charset="0"/>
              </a:rPr>
              <a:t>,</a:t>
            </a:r>
          </a:p>
          <a:p>
            <a:r>
              <a:rPr lang="ru-RU" dirty="0" smtClean="0">
                <a:latin typeface="Bahnschrift Light SemiCondensed" pitchFamily="34" charset="0"/>
              </a:rPr>
              <a:t> </a:t>
            </a:r>
            <a:r>
              <a:rPr lang="ru-RU" dirty="0">
                <a:latin typeface="Bahnschrift Light SemiCondensed" pitchFamily="34" charset="0"/>
              </a:rPr>
              <a:t>по статистике близорукостью страдает каждый третий человек на Земле. Эта патология </a:t>
            </a:r>
            <a:r>
              <a:rPr lang="ru-RU" dirty="0" smtClean="0">
                <a:latin typeface="Bahnschrift Light SemiCondensed" pitchFamily="34" charset="0"/>
              </a:rPr>
              <a:t>  </a:t>
            </a:r>
            <a:r>
              <a:rPr lang="ru-RU" dirty="0">
                <a:latin typeface="Bahnschrift Light SemiCondensed" pitchFamily="34" charset="0"/>
              </a:rPr>
              <a:t>глаза проявляется </a:t>
            </a:r>
            <a:r>
              <a:rPr lang="ru-RU" b="1" dirty="0">
                <a:latin typeface="Bahnschrift Light SemiCondensed" pitchFamily="34" charset="0"/>
              </a:rPr>
              <a:t>снижением остроты зрения вдаль. </a:t>
            </a:r>
            <a:endParaRPr lang="ru-RU" b="1" dirty="0" smtClean="0">
              <a:latin typeface="Bahnschrift Light SemiCondensed" pitchFamily="34" charset="0"/>
            </a:endParaRPr>
          </a:p>
          <a:p>
            <a:r>
              <a:rPr lang="ru-RU" b="1" dirty="0" smtClean="0">
                <a:latin typeface="Bahnschrift Light SemiCondensed" pitchFamily="34" charset="0"/>
              </a:rPr>
              <a:t> </a:t>
            </a:r>
            <a:endParaRPr lang="ru-RU" b="1" dirty="0">
              <a:solidFill>
                <a:srgbClr val="C00000"/>
              </a:solidFill>
              <a:latin typeface="Bahnschrift Light SemiCondensed" pitchFamily="34" charset="0"/>
            </a:endParaRPr>
          </a:p>
        </p:txBody>
      </p:sp>
      <p:pic>
        <p:nvPicPr>
          <p:cNvPr id="4" name="Picture 2" descr="Картинки по запросу &quot;близорукость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69727" cy="162880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Картинки по запросу &quot;близорукость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184" y="4357694"/>
            <a:ext cx="3109816" cy="250030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151664" y="1484784"/>
            <a:ext cx="4992336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151664" y="0"/>
            <a:ext cx="132304" cy="14847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932040" y="404664"/>
            <a:ext cx="460851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latin typeface="Bahnschrift Light SemiCondensed" pitchFamily="34" charset="0"/>
              </a:rPr>
              <a:t> Заболевания:</a:t>
            </a:r>
            <a:endParaRPr lang="ru-RU" sz="4400" b="1" dirty="0">
              <a:latin typeface="Bahnschrift Light SemiCondensed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08946" y="2492896"/>
            <a:ext cx="873505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Bahnschrift Light SemiCondensed" pitchFamily="34" charset="0"/>
              </a:rPr>
              <a:t>Дальнозоркость</a:t>
            </a:r>
            <a:r>
              <a:rPr lang="ru-RU" dirty="0">
                <a:latin typeface="Bahnschrift Light SemiCondensed" pitchFamily="34" charset="0"/>
              </a:rPr>
              <a:t> (гиперметропия) - один из видов клинической рефракции органа зрения, при котором световые лучи, попадающие в глаз, находящийся в состоянии покоя аккомодации, фокусируются за сетчаткой</a:t>
            </a:r>
            <a:r>
              <a:rPr lang="ru-RU" dirty="0" smtClean="0">
                <a:latin typeface="Bahnschrift Light SemiCondensed" pitchFamily="34" charset="0"/>
              </a:rPr>
              <a:t>.</a:t>
            </a:r>
            <a:r>
              <a:rPr lang="ru-RU" b="1" dirty="0">
                <a:latin typeface="Bahnschrift Light SemiCondensed" pitchFamily="34" charset="0"/>
              </a:rPr>
              <a:t> </a:t>
            </a:r>
            <a:endParaRPr lang="ru-RU" b="1" dirty="0" smtClean="0">
              <a:latin typeface="Bahnschrift Light SemiCondensed" pitchFamily="34" charset="0"/>
            </a:endParaRPr>
          </a:p>
          <a:p>
            <a:r>
              <a:rPr lang="ru-RU" b="1" dirty="0" smtClean="0">
                <a:latin typeface="Bahnschrift Light SemiCondensed" pitchFamily="34" charset="0"/>
              </a:rPr>
              <a:t>Астигматизм</a:t>
            </a:r>
            <a:r>
              <a:rPr lang="ru-RU" dirty="0">
                <a:latin typeface="Bahnschrift Light SemiCondensed" pitchFamily="34" charset="0"/>
              </a:rPr>
              <a:t> -  нарушение строения хрусталика, деформация его формы, заключающаяся в расфокусировании оптических лучей, проходящих через среды глаза. В результате изображение не точно падает на сетчатку, и дает искажения.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060848"/>
            <a:ext cx="624644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latin typeface="Bahnschrift Light SemiCondensed" pitchFamily="34" charset="0"/>
              </a:rPr>
              <a:t>Наследственность;</a:t>
            </a:r>
          </a:p>
          <a:p>
            <a:r>
              <a:rPr lang="ru-RU" sz="4000" dirty="0">
                <a:latin typeface="Bahnschrift Light SemiCondensed" pitchFamily="34" charset="0"/>
              </a:rPr>
              <a:t>Телевизор;</a:t>
            </a:r>
          </a:p>
          <a:p>
            <a:r>
              <a:rPr lang="ru-RU" sz="4000" dirty="0" smtClean="0">
                <a:latin typeface="Bahnschrift Light SemiCondensed" pitchFamily="34" charset="0"/>
              </a:rPr>
              <a:t>Компьютер;</a:t>
            </a:r>
            <a:endParaRPr lang="ru-RU" sz="4000" dirty="0">
              <a:latin typeface="Bahnschrift Light SemiCondensed" pitchFamily="34" charset="0"/>
            </a:endParaRPr>
          </a:p>
          <a:p>
            <a:r>
              <a:rPr lang="ru-RU" sz="4000" dirty="0">
                <a:latin typeface="Bahnschrift Light SemiCondensed" pitchFamily="34" charset="0"/>
              </a:rPr>
              <a:t>Телефон;</a:t>
            </a:r>
          </a:p>
          <a:p>
            <a:r>
              <a:rPr lang="ru-RU" sz="4000" dirty="0">
                <a:latin typeface="Bahnschrift Light SemiCondensed" pitchFamily="34" charset="0"/>
              </a:rPr>
              <a:t>Чтение в темноте.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260649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Bahnschrift Light SemiCondensed" pitchFamily="34" charset="0"/>
              </a:rPr>
              <a:t>Среди основных причин ухудшения зрения названы: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428736"/>
            <a:ext cx="9144000" cy="21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8828" y="3898904"/>
            <a:ext cx="3900686" cy="26640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137" y="5232478"/>
            <a:ext cx="2389027" cy="15192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1447" y="5113882"/>
            <a:ext cx="2461106" cy="16345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8274" y="1661969"/>
            <a:ext cx="2669966" cy="266996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1745492" y="1142984"/>
            <a:ext cx="5755466" cy="542125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/>
              <a:t>50%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2197497" y="1808630"/>
            <a:ext cx="4932359" cy="473225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/>
              <a:t>42%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004275" y="1469516"/>
            <a:ext cx="33471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нет проблем со зрением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30797" y="2088587"/>
            <a:ext cx="36724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близорукость</a:t>
            </a:r>
          </a:p>
        </p:txBody>
      </p:sp>
      <p:sp>
        <p:nvSpPr>
          <p:cNvPr id="10" name="Овал 9"/>
          <p:cNvSpPr/>
          <p:nvPr/>
        </p:nvSpPr>
        <p:spPr>
          <a:xfrm>
            <a:off x="2610502" y="2606476"/>
            <a:ext cx="4134663" cy="3921525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 rot="10800000" flipV="1">
            <a:off x="3779912" y="3488979"/>
            <a:ext cx="20162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дальнозоркость</a:t>
            </a:r>
          </a:p>
        </p:txBody>
      </p:sp>
      <p:sp>
        <p:nvSpPr>
          <p:cNvPr id="12" name="Прямоугольник 11"/>
          <p:cNvSpPr/>
          <p:nvPr/>
        </p:nvSpPr>
        <p:spPr>
          <a:xfrm rot="10800000" flipV="1">
            <a:off x="5292079" y="3903820"/>
            <a:ext cx="86409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</a:rPr>
              <a:t>7%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398050" y="2348880"/>
            <a:ext cx="146585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</a:rPr>
              <a:t>42%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1785277"/>
            <a:ext cx="20464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</a:rPr>
              <a:t>50%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47383" y="365793"/>
            <a:ext cx="544875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Bahnschrift Light SemiCondensed" panose="020B0502040204020203" pitchFamily="34" charset="0"/>
              </a:rPr>
              <a:t>Результаты </a:t>
            </a:r>
            <a:r>
              <a:rPr lang="ru-RU" sz="2800" b="1" dirty="0">
                <a:latin typeface="Bahnschrift Light SemiCondensed" panose="020B0502040204020203" pitchFamily="34" charset="0"/>
              </a:rPr>
              <a:t>анкетирования одноклассников</a:t>
            </a:r>
          </a:p>
        </p:txBody>
      </p:sp>
    </p:spTree>
    <p:extLst>
      <p:ext uri="{BB962C8B-B14F-4D97-AF65-F5344CB8AC3E}">
        <p14:creationId xmlns:p14="http://schemas.microsoft.com/office/powerpoint/2010/main" val="240085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gumn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9771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107091"/>
            <a:ext cx="63367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Bahnschrift Light SemiCondensed" pitchFamily="34" charset="0"/>
              </a:rPr>
              <a:t> </a:t>
            </a:r>
            <a:r>
              <a:rPr lang="ru-RU" sz="2800" b="1" dirty="0">
                <a:latin typeface="Bahnschrift Light SemiCondensed" pitchFamily="34" charset="0"/>
              </a:rPr>
              <a:t>Разучивание комплекса упражнений для глаз с одноклассниками     </a:t>
            </a:r>
            <a:endParaRPr lang="ru-RU" sz="2800" b="1" dirty="0">
              <a:solidFill>
                <a:srgbClr val="FF0000"/>
              </a:solidFill>
              <a:latin typeface="Bahnschrift Light SemiCondensed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400707"/>
            <a:ext cx="3590382" cy="269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714876" y="3500438"/>
            <a:ext cx="857256" cy="857256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3508228"/>
            <a:ext cx="4214842" cy="3161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1714488"/>
            <a:ext cx="4008008" cy="3006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47664" y="1484784"/>
            <a:ext cx="5760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zh-TW" b="1" dirty="0" smtClean="0">
              <a:latin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6592" y="1268760"/>
            <a:ext cx="8987408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/>
            </a:r>
            <a:br>
              <a:rPr lang="ru-RU" sz="1600" dirty="0"/>
            </a:br>
            <a:r>
              <a:rPr lang="ru-RU" sz="2800" dirty="0" smtClean="0">
                <a:latin typeface="Bahnschrift Light SemiCondensed" pitchFamily="34" charset="0"/>
              </a:rPr>
              <a:t>Какие  </a:t>
            </a:r>
            <a:r>
              <a:rPr lang="ru-RU" sz="2800" dirty="0">
                <a:latin typeface="Bahnschrift Light SemiCondensed" pitchFamily="34" charset="0"/>
              </a:rPr>
              <a:t>внешние признаки влияют на </a:t>
            </a:r>
            <a:r>
              <a:rPr lang="ru-RU" sz="2800" dirty="0" smtClean="0">
                <a:latin typeface="Bahnschrift Light SemiCondensed" pitchFamily="34" charset="0"/>
              </a:rPr>
              <a:t>состояние глаз  </a:t>
            </a:r>
            <a:r>
              <a:rPr lang="ru-RU" sz="2800" dirty="0">
                <a:latin typeface="Bahnschrift Light SemiCondensed" pitchFamily="34" charset="0"/>
              </a:rPr>
              <a:t>у детей? </a:t>
            </a:r>
            <a:endParaRPr lang="ru-RU" sz="2800" dirty="0">
              <a:solidFill>
                <a:srgbClr val="C00000"/>
              </a:solidFill>
              <a:latin typeface="Bahnschrift Light SemiCondensed" pitchFamily="34" charset="0"/>
            </a:endParaRPr>
          </a:p>
          <a:p>
            <a:r>
              <a:rPr lang="ru-RU" sz="2800" dirty="0" smtClean="0">
                <a:latin typeface="Bahnschrift Light SemiCondensed" pitchFamily="34" charset="0"/>
              </a:rPr>
              <a:t> </a:t>
            </a:r>
            <a:endParaRPr lang="ru-RU" sz="2800" dirty="0">
              <a:latin typeface="Bahnschrift Light SemiCondensed" pitchFamily="34" charset="0"/>
            </a:endParaRPr>
          </a:p>
          <a:p>
            <a:r>
              <a:rPr lang="ru-RU" sz="2800" dirty="0" smtClean="0">
                <a:latin typeface="Bahnschrift Light SemiCondensed" pitchFamily="34" charset="0"/>
              </a:rPr>
              <a:t>   Обращают </a:t>
            </a:r>
            <a:r>
              <a:rPr lang="ru-RU" sz="2800" dirty="0">
                <a:latin typeface="Bahnschrift Light SemiCondensed" pitchFamily="34" charset="0"/>
              </a:rPr>
              <a:t>ли </a:t>
            </a:r>
            <a:r>
              <a:rPr lang="ru-RU" sz="2800" dirty="0" smtClean="0">
                <a:latin typeface="Bahnschrift Light SemiCondensed" pitchFamily="34" charset="0"/>
              </a:rPr>
              <a:t>внимание современные </a:t>
            </a:r>
            <a:r>
              <a:rPr lang="ru-RU" sz="2800" dirty="0">
                <a:latin typeface="Bahnschrift Light SemiCondensed" pitchFamily="34" charset="0"/>
              </a:rPr>
              <a:t>родители на глазные болезни? Или они несколько в стороне</a:t>
            </a:r>
            <a:r>
              <a:rPr lang="ru-RU" sz="2800" dirty="0" smtClean="0">
                <a:latin typeface="Bahnschrift Light SemiCondensed" pitchFamily="34" charset="0"/>
              </a:rPr>
              <a:t>?</a:t>
            </a:r>
          </a:p>
          <a:p>
            <a:endParaRPr lang="ru-RU" sz="2800" dirty="0" smtClean="0">
              <a:latin typeface="Bahnschrift Light SemiCondensed" pitchFamily="34" charset="0"/>
            </a:endParaRPr>
          </a:p>
          <a:p>
            <a:r>
              <a:rPr lang="ru-RU" sz="2800" dirty="0" smtClean="0"/>
              <a:t>Согласны ли Вы с утверждением, </a:t>
            </a:r>
            <a:r>
              <a:rPr lang="ru-RU" sz="2800" dirty="0"/>
              <a:t>что если зрение плохое, то с этим остается только </a:t>
            </a:r>
            <a:r>
              <a:rPr lang="ru-RU" sz="2800" dirty="0" smtClean="0"/>
              <a:t>смириться?</a:t>
            </a:r>
            <a:endParaRPr lang="ru-RU" sz="2800" dirty="0" smtClean="0">
              <a:latin typeface="Bahnschrift Light SemiCondensed" pitchFamily="34" charset="0"/>
            </a:endParaRPr>
          </a:p>
          <a:p>
            <a:endParaRPr lang="ru-RU" sz="2800" dirty="0">
              <a:latin typeface="Bahnschrift Light SemiCondensed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71988" y="575973"/>
            <a:ext cx="8424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Bahnschrift Light SemiCondensed" pitchFamily="34" charset="0"/>
              </a:rPr>
              <a:t>Интервью у врача-офтальмолога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-2499" y="1357298"/>
            <a:ext cx="9146499" cy="21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747" y="5004555"/>
            <a:ext cx="2771253" cy="184750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116632"/>
            <a:ext cx="5976664" cy="1185223"/>
          </a:xfrm>
        </p:spPr>
        <p:txBody>
          <a:bodyPr/>
          <a:lstStyle/>
          <a:p>
            <a:r>
              <a:rPr lang="ru-RU" b="1" dirty="0" smtClean="0">
                <a:solidFill>
                  <a:srgbClr val="04374A"/>
                </a:solidFill>
              </a:rPr>
              <a:t>Интервью Варвары </a:t>
            </a:r>
            <a:endParaRPr lang="ru-RU" b="1" dirty="0">
              <a:solidFill>
                <a:srgbClr val="04374A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Bahnschrift Light SemiCondensed" panose="020B0502040204020203" pitchFamily="34" charset="0"/>
              </a:rPr>
              <a:t>В 11 лет у меня начало постепенно снижаться зрение. Мы с мамой пошли к окулисту. Начали лечить глаза, а потом мне выписали очки. Сначала мне было некомфортно, но постепенно глаза привыкли. На сегодняшний день я выполняю упражнения для глаз, чтобы зрение не ухудшалось, ношу очки, ежегодно прохожу обследование у врача. Мне кажется, что любому подростку стоит делать разминку для глаз, для предотвращения падения зрения.</a:t>
            </a:r>
            <a:endParaRPr lang="ru-RU" dirty="0">
              <a:solidFill>
                <a:schemeClr val="tx1"/>
              </a:solidFill>
              <a:latin typeface="Bahnschrift Ligh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404664"/>
            <a:ext cx="8640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Bahnschrift Light SemiCondensed" pitchFamily="34" charset="0"/>
              </a:rPr>
              <a:t>Знакомство с современным оборудованием для медицинских исследований органов </a:t>
            </a:r>
            <a:r>
              <a:rPr lang="ru-RU" sz="2800" dirty="0" smtClean="0">
                <a:latin typeface="Bahnschrift Light SemiCondensed" pitchFamily="34" charset="0"/>
              </a:rPr>
              <a:t>зрения.</a:t>
            </a:r>
            <a:endParaRPr lang="ru-RU" sz="2800" dirty="0">
              <a:latin typeface="Bahnschrift Light SemiCondensed" pitchFamily="34" charset="0"/>
            </a:endParaRPr>
          </a:p>
        </p:txBody>
      </p:sp>
      <p:pic>
        <p:nvPicPr>
          <p:cNvPr id="8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8841" y="2708920"/>
            <a:ext cx="5400600" cy="381642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1696" y="1628800"/>
            <a:ext cx="4216775" cy="3384376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7158" y="357166"/>
            <a:ext cx="85725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atin typeface="Bahnschrift Light SemiCondensed" pitchFamily="34" charset="0"/>
              </a:rPr>
              <a:t>Рекомендации по сохранению зрения: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54907" y="1745820"/>
            <a:ext cx="83582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Bahnschrift Light SemiCondensed" pitchFamily="34" charset="0"/>
              </a:rPr>
              <a:t> -</a:t>
            </a:r>
            <a:r>
              <a:rPr lang="ru-RU" sz="2400" b="1" dirty="0" smtClean="0">
                <a:latin typeface="Bahnschrift Light SemiCondensed" pitchFamily="34" charset="0"/>
              </a:rPr>
              <a:t>рабочее </a:t>
            </a:r>
            <a:r>
              <a:rPr lang="ru-RU" sz="2400" b="1" dirty="0">
                <a:latin typeface="Bahnschrift Light SemiCondensed" pitchFamily="34" charset="0"/>
              </a:rPr>
              <a:t>место </a:t>
            </a:r>
            <a:r>
              <a:rPr lang="ru-RU" sz="2400" b="1" dirty="0" smtClean="0">
                <a:latin typeface="Bahnschrift Light SemiCondensed" pitchFamily="34" charset="0"/>
              </a:rPr>
              <a:t>  </a:t>
            </a:r>
            <a:r>
              <a:rPr lang="ru-RU" sz="2400" b="1" dirty="0">
                <a:latin typeface="Bahnschrift Light SemiCondensed" pitchFamily="34" charset="0"/>
              </a:rPr>
              <a:t>хорошо освещено</a:t>
            </a:r>
            <a:r>
              <a:rPr lang="ru-RU" sz="2400" dirty="0">
                <a:latin typeface="Bahnschrift Light SemiCondensed" pitchFamily="34" charset="0"/>
              </a:rPr>
              <a:t>, но не слишком ярким светом, который должен падать </a:t>
            </a:r>
            <a:r>
              <a:rPr lang="ru-RU" sz="2400" dirty="0" smtClean="0">
                <a:latin typeface="Bahnschrift Light SemiCondensed" pitchFamily="34" charset="0"/>
              </a:rPr>
              <a:t>слева                                      -</a:t>
            </a:r>
            <a:r>
              <a:rPr lang="ru-RU" sz="2400" b="1" dirty="0" smtClean="0">
                <a:latin typeface="Bahnschrift Light SemiCondensed" pitchFamily="34" charset="0"/>
              </a:rPr>
              <a:t>расстояние </a:t>
            </a:r>
            <a:r>
              <a:rPr lang="ru-RU" sz="2400" b="1" dirty="0">
                <a:latin typeface="Bahnschrift Light SemiCondensed" pitchFamily="34" charset="0"/>
              </a:rPr>
              <a:t>от объектов до глаз </a:t>
            </a:r>
            <a:r>
              <a:rPr lang="ru-RU" sz="2400" dirty="0">
                <a:latin typeface="Bahnschrift Light SemiCondensed" pitchFamily="34" charset="0"/>
              </a:rPr>
              <a:t>должно составлять </a:t>
            </a:r>
            <a:r>
              <a:rPr lang="ru-RU" sz="2400" b="1" dirty="0">
                <a:latin typeface="Bahnschrift Light SemiCondensed" pitchFamily="34" charset="0"/>
              </a:rPr>
              <a:t>30–35 </a:t>
            </a:r>
            <a:r>
              <a:rPr lang="ru-RU" sz="2400" b="1" dirty="0" smtClean="0">
                <a:latin typeface="Bahnschrift Light SemiCondensed" pitchFamily="34" charset="0"/>
              </a:rPr>
              <a:t>см </a:t>
            </a:r>
          </a:p>
          <a:p>
            <a:r>
              <a:rPr lang="ru-RU" sz="2400" dirty="0" smtClean="0">
                <a:latin typeface="Bahnschrift Light SemiCondensed" pitchFamily="34" charset="0"/>
              </a:rPr>
              <a:t> -</a:t>
            </a:r>
            <a:r>
              <a:rPr lang="ru-RU" sz="2400" b="1" dirty="0" smtClean="0">
                <a:latin typeface="Bahnschrift Light SemiCondensed" pitchFamily="34" charset="0"/>
              </a:rPr>
              <a:t>вредно </a:t>
            </a:r>
            <a:r>
              <a:rPr lang="ru-RU" sz="2400" b="1" dirty="0">
                <a:latin typeface="Bahnschrift Light SemiCondensed" pitchFamily="34" charset="0"/>
              </a:rPr>
              <a:t>читать лежа</a:t>
            </a:r>
            <a:r>
              <a:rPr lang="ru-RU" sz="2400" dirty="0">
                <a:latin typeface="Bahnschrift Light SemiCondensed" pitchFamily="34" charset="0"/>
              </a:rPr>
              <a:t> или в движущемся </a:t>
            </a:r>
            <a:r>
              <a:rPr lang="ru-RU" sz="2400" dirty="0" smtClean="0">
                <a:latin typeface="Bahnschrift Light SemiCondensed" pitchFamily="34" charset="0"/>
              </a:rPr>
              <a:t>транспорте                      -чтобы </a:t>
            </a:r>
            <a:r>
              <a:rPr lang="ru-RU" sz="2400" b="1" dirty="0">
                <a:latin typeface="Bahnschrift Light SemiCondensed" pitchFamily="34" charset="0"/>
              </a:rPr>
              <a:t>избежать инфекционных заболеваний </a:t>
            </a:r>
            <a:r>
              <a:rPr lang="ru-RU" sz="2400" dirty="0">
                <a:latin typeface="Bahnschrift Light SemiCondensed" pitchFamily="34" charset="0"/>
              </a:rPr>
              <a:t>глаз, нужно беречь их от пыли, от разных механических воздействий, не тереть руками, вытирать только чистым платком или </a:t>
            </a:r>
            <a:r>
              <a:rPr lang="ru-RU" sz="2400" dirty="0" smtClean="0">
                <a:latin typeface="Bahnschrift Light SemiCondensed" pitchFamily="34" charset="0"/>
              </a:rPr>
              <a:t>полотенцем </a:t>
            </a:r>
            <a:endParaRPr lang="ru-RU" sz="2400" dirty="0">
              <a:latin typeface="Bahnschrift Light SemiCondensed" pitchFamily="34" charset="0"/>
            </a:endParaRPr>
          </a:p>
          <a:p>
            <a:r>
              <a:rPr lang="ru-RU" sz="2400" dirty="0" smtClean="0">
                <a:latin typeface="Bahnschrift Light SemiCondensed" pitchFamily="34" charset="0"/>
              </a:rPr>
              <a:t>-</a:t>
            </a:r>
            <a:r>
              <a:rPr lang="ru-RU" sz="2400" b="1" dirty="0" smtClean="0">
                <a:latin typeface="Bahnschrift Light SemiCondensed" pitchFamily="34" charset="0"/>
              </a:rPr>
              <a:t>правильное питание</a:t>
            </a:r>
            <a:r>
              <a:rPr lang="ru-RU" sz="2400" dirty="0" smtClean="0">
                <a:latin typeface="Bahnschrift Light SemiCondensed" pitchFamily="34" charset="0"/>
              </a:rPr>
              <a:t>, употребление</a:t>
            </a:r>
          </a:p>
          <a:p>
            <a:r>
              <a:rPr lang="ru-RU" sz="2400" dirty="0" smtClean="0">
                <a:latin typeface="Bahnschrift Light SemiCondensed" pitchFamily="34" charset="0"/>
              </a:rPr>
              <a:t> витамина А </a:t>
            </a:r>
            <a:endParaRPr lang="ru-RU" sz="2400" dirty="0">
              <a:latin typeface="Bahnschrift Light SemiCondensed" pitchFamily="34" charset="0"/>
            </a:endParaRPr>
          </a:p>
          <a:p>
            <a:r>
              <a:rPr lang="ru-RU" sz="2400" dirty="0" smtClean="0">
                <a:latin typeface="Bahnschrift Light SemiCondensed" pitchFamily="34" charset="0"/>
              </a:rPr>
              <a:t>-</a:t>
            </a:r>
            <a:r>
              <a:rPr lang="ru-RU" sz="2400" b="1" dirty="0" smtClean="0">
                <a:latin typeface="Bahnschrift Light SemiCondensed" pitchFamily="34" charset="0"/>
              </a:rPr>
              <a:t>зрительная гимнастика</a:t>
            </a:r>
            <a:r>
              <a:rPr lang="ru-RU" sz="2400" dirty="0" smtClean="0">
                <a:latin typeface="Bahnschrift Light SemiCondensed" pitchFamily="34" charset="0"/>
              </a:rPr>
              <a:t> </a:t>
            </a:r>
            <a:endParaRPr lang="ru-RU" sz="2400" dirty="0">
              <a:latin typeface="Bahnschrift Light SemiCondensed" pitchFamily="34" charset="0"/>
            </a:endParaRPr>
          </a:p>
        </p:txBody>
      </p:sp>
      <p:pic>
        <p:nvPicPr>
          <p:cNvPr id="3074" name="Picture 2" descr="https://www.alberomarket.ru/sites/default/files/bissdata_news/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5699" y="4737354"/>
            <a:ext cx="2357454" cy="212064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-40880" y="1541670"/>
            <a:ext cx="9146499" cy="21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077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Bahnschrift Light SemiCondensed" pitchFamily="34" charset="0"/>
              </a:rPr>
              <a:t>Продукты, богатые витамином А</a:t>
            </a:r>
            <a:endParaRPr lang="ru-RU" b="1" dirty="0">
              <a:solidFill>
                <a:schemeClr val="tx1"/>
              </a:solidFill>
              <a:latin typeface="Bahnschrift Light SemiCondensed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4714876" y="6429396"/>
            <a:ext cx="714380" cy="45719"/>
          </a:xfrm>
        </p:spPr>
        <p:txBody>
          <a:bodyPr>
            <a:normAutofit fontScale="25000" lnSpcReduction="2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60147" y="2741686"/>
            <a:ext cx="628652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ahnschrift Light SemiCondensed" pitchFamily="34" charset="0"/>
              </a:rPr>
              <a:t>морковь;</a:t>
            </a:r>
          </a:p>
          <a:p>
            <a:r>
              <a:rPr lang="ru-RU" sz="2800" dirty="0" smtClean="0">
                <a:latin typeface="Bahnschrift Light SemiCondensed" pitchFamily="34" charset="0"/>
              </a:rPr>
              <a:t>тыква;</a:t>
            </a:r>
          </a:p>
          <a:p>
            <a:r>
              <a:rPr lang="ru-RU" sz="2800" dirty="0" smtClean="0">
                <a:latin typeface="Bahnschrift Light SemiCondensed" pitchFamily="34" charset="0"/>
              </a:rPr>
              <a:t>сладкий перец;</a:t>
            </a:r>
          </a:p>
          <a:p>
            <a:r>
              <a:rPr lang="ru-RU" sz="2800" dirty="0" smtClean="0">
                <a:latin typeface="Bahnschrift Light SemiCondensed" pitchFamily="34" charset="0"/>
              </a:rPr>
              <a:t>абрикосы;</a:t>
            </a:r>
          </a:p>
          <a:p>
            <a:r>
              <a:rPr lang="ru-RU" sz="2800" dirty="0" smtClean="0">
                <a:latin typeface="Bahnschrift Light SemiCondensed" pitchFamily="34" charset="0"/>
              </a:rPr>
              <a:t>персики;</a:t>
            </a:r>
          </a:p>
          <a:p>
            <a:r>
              <a:rPr lang="ru-RU" sz="2800" dirty="0" smtClean="0">
                <a:latin typeface="Bahnschrift Light SemiCondensed" pitchFamily="34" charset="0"/>
              </a:rPr>
              <a:t>брокколи;</a:t>
            </a:r>
          </a:p>
          <a:p>
            <a:r>
              <a:rPr lang="ru-RU" sz="2800" dirty="0" smtClean="0">
                <a:latin typeface="Bahnschrift Light SemiCondensed" pitchFamily="34" charset="0"/>
              </a:rPr>
              <a:t>картофель;</a:t>
            </a:r>
          </a:p>
          <a:p>
            <a:r>
              <a:rPr lang="ru-RU" sz="2800" dirty="0" smtClean="0">
                <a:latin typeface="Bahnschrift Light SemiCondensed" pitchFamily="34" charset="0"/>
              </a:rPr>
              <a:t>авокадо.</a:t>
            </a:r>
            <a:endParaRPr lang="ru-RU" sz="2800" dirty="0">
              <a:latin typeface="Bahnschrift Light SemiCondensed" pitchFamily="34" charset="0"/>
            </a:endParaRPr>
          </a:p>
        </p:txBody>
      </p:sp>
      <p:sp>
        <p:nvSpPr>
          <p:cNvPr id="4100" name="AutoShape 4" descr="https://agrarii-razom.com.ua/sites/default/files/agro-news/2019-05/fermery-ukrayiny-pochaly-zbyraty-morkvu-novogo-vrozhayu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2" name="Picture 6" descr="https://agrarii-razom.com.ua/sites/default/files/agro-news/2019-05/fermery-ukrayiny-pochaly-zbyraty-morkvu-novogo-vrozhay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960" y="1403848"/>
            <a:ext cx="2047889" cy="153591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104" name="AutoShape 8" descr="http://wwomen.ru/uploads/posts/2020-11/1604750285_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6" name="Picture 10" descr="http://wwomen.ru/uploads/posts/2020-11/1604750285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9787" y="4528584"/>
            <a:ext cx="2286016" cy="1522487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108" name="Picture 12" descr="https://img.fonwall.ru/o/ol/perets-sladkiy-bolgarskiy-paprika.jpg?route=mid&amp;h=75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1424707"/>
            <a:ext cx="2514618" cy="157163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112" name="Picture 16" descr="https://proprikol.ru/wp-content/uploads/2019/11/foto-abrikos-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4297" y="4439739"/>
            <a:ext cx="2514798" cy="157163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114" name="Picture 18" descr="https://get.pxhere.com/photo/branch-plant-fruit-leaf-flower-food-produce-autumn-2014-peach-flowering-plant-rose-family-land-plant-26609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1490407"/>
            <a:ext cx="2071702" cy="1553777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116" name="Picture 20" descr="https://avatars.mds.yandex.net/get-zen_doc/151305/pub_5d1775586ef88600ac0368f1_5d17755fcd798600ae29e269/scale_120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09020" y="2946101"/>
            <a:ext cx="2357453" cy="157163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118" name="Picture 22" descr="https://legkovmeste.ru/wp-content/uploads/2019/04/post_58ee18d833c5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4058" y="2956948"/>
            <a:ext cx="2357454" cy="157163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120" name="Picture 24" descr="https://avatars.mds.yandex.net/get-zen_doc/30884/pub_5dccfc53042363115e3069df_5dccfca8f2583c491d72d2f4/scale_120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84848" y="1424707"/>
            <a:ext cx="2354510" cy="1571636"/>
          </a:xfrm>
          <a:prstGeom prst="rect">
            <a:avLst/>
          </a:prstGeom>
          <a:noFill/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0742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Bahnschrift Light SemiCondensed" pitchFamily="34" charset="0"/>
              </a:rPr>
              <a:t>Результаты работы над проектом:</a:t>
            </a:r>
            <a:endParaRPr lang="ru-RU" b="1" dirty="0">
              <a:solidFill>
                <a:schemeClr val="tx1"/>
              </a:solidFill>
              <a:latin typeface="Bahnschrift Light SemiCondensed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Bahnschrift Light SemiCondensed" pitchFamily="34" charset="0"/>
              </a:rPr>
              <a:t>расширили </a:t>
            </a:r>
            <a:r>
              <a:rPr lang="ru-RU" dirty="0">
                <a:solidFill>
                  <a:schemeClr val="tx1"/>
                </a:solidFill>
                <a:latin typeface="Bahnschrift Light SemiCondensed" pitchFamily="34" charset="0"/>
              </a:rPr>
              <a:t>знания о строении глаза</a:t>
            </a:r>
          </a:p>
          <a:p>
            <a:r>
              <a:rPr lang="ru-RU" dirty="0">
                <a:solidFill>
                  <a:schemeClr val="tx1"/>
                </a:solidFill>
                <a:latin typeface="Bahnschrift Light SemiCondensed" pitchFamily="34" charset="0"/>
              </a:rPr>
              <a:t>-</a:t>
            </a:r>
            <a:r>
              <a:rPr lang="ru-RU" dirty="0" smtClean="0">
                <a:solidFill>
                  <a:schemeClr val="tx1"/>
                </a:solidFill>
                <a:latin typeface="Bahnschrift Light SemiCondensed" pitchFamily="34" charset="0"/>
              </a:rPr>
              <a:t>рассмотрели </a:t>
            </a:r>
            <a:r>
              <a:rPr lang="ru-RU" dirty="0">
                <a:solidFill>
                  <a:schemeClr val="tx1"/>
                </a:solidFill>
                <a:latin typeface="Bahnschrift Light SemiCondensed" pitchFamily="34" charset="0"/>
              </a:rPr>
              <a:t>дефекты зрения</a:t>
            </a:r>
          </a:p>
          <a:p>
            <a:r>
              <a:rPr lang="ru-RU" dirty="0">
                <a:solidFill>
                  <a:schemeClr val="tx1"/>
                </a:solidFill>
                <a:latin typeface="Bahnschrift Light SemiCondensed" pitchFamily="34" charset="0"/>
              </a:rPr>
              <a:t>-</a:t>
            </a:r>
            <a:r>
              <a:rPr lang="ru-RU" dirty="0" smtClean="0">
                <a:solidFill>
                  <a:schemeClr val="tx1"/>
                </a:solidFill>
                <a:latin typeface="Bahnschrift Light SemiCondensed" pitchFamily="34" charset="0"/>
              </a:rPr>
              <a:t>подготовили  и  обучили  одноклассников комплексу </a:t>
            </a:r>
            <a:r>
              <a:rPr lang="ru-RU" dirty="0">
                <a:solidFill>
                  <a:schemeClr val="tx1"/>
                </a:solidFill>
                <a:latin typeface="Bahnschrift Light SemiCondensed" pitchFamily="34" charset="0"/>
              </a:rPr>
              <a:t>упражнений для  </a:t>
            </a:r>
            <a:r>
              <a:rPr lang="ru-RU" dirty="0" err="1">
                <a:solidFill>
                  <a:schemeClr val="tx1"/>
                </a:solidFill>
                <a:latin typeface="Bahnschrift Light SemiCondensed" pitchFamily="34" charset="0"/>
              </a:rPr>
              <a:t>для</a:t>
            </a:r>
            <a:r>
              <a:rPr lang="ru-RU" dirty="0">
                <a:solidFill>
                  <a:schemeClr val="tx1"/>
                </a:solidFill>
                <a:latin typeface="Bahnschrift Light SemiCondensed" pitchFamily="34" charset="0"/>
              </a:rPr>
              <a:t> укрепления и сохранения     зрения</a:t>
            </a:r>
          </a:p>
          <a:p>
            <a:r>
              <a:rPr lang="ru-RU" dirty="0">
                <a:solidFill>
                  <a:schemeClr val="tx1"/>
                </a:solidFill>
                <a:latin typeface="Bahnschrift Light SemiCondensed" pitchFamily="34" charset="0"/>
              </a:rPr>
              <a:t>-</a:t>
            </a:r>
            <a:r>
              <a:rPr lang="ru-RU" dirty="0" smtClean="0">
                <a:solidFill>
                  <a:schemeClr val="tx1"/>
                </a:solidFill>
                <a:latin typeface="Bahnschrift Light SemiCondensed" pitchFamily="34" charset="0"/>
              </a:rPr>
              <a:t>провели исследование </a:t>
            </a:r>
            <a:r>
              <a:rPr lang="ru-RU" dirty="0">
                <a:solidFill>
                  <a:schemeClr val="tx1"/>
                </a:solidFill>
                <a:latin typeface="Bahnschrift Light SemiCondensed" pitchFamily="34" charset="0"/>
              </a:rPr>
              <a:t>состояния органов зрения одноклассников</a:t>
            </a:r>
          </a:p>
          <a:p>
            <a:r>
              <a:rPr lang="ru-RU" dirty="0">
                <a:solidFill>
                  <a:schemeClr val="tx1"/>
                </a:solidFill>
                <a:latin typeface="Bahnschrift Light SemiCondensed" pitchFamily="34" charset="0"/>
              </a:rPr>
              <a:t>-</a:t>
            </a:r>
            <a:r>
              <a:rPr lang="ru-RU" dirty="0" smtClean="0">
                <a:solidFill>
                  <a:schemeClr val="tx1"/>
                </a:solidFill>
                <a:latin typeface="Bahnschrift Light SemiCondensed" pitchFamily="34" charset="0"/>
              </a:rPr>
              <a:t>взяли </a:t>
            </a:r>
            <a:r>
              <a:rPr lang="ru-RU" dirty="0">
                <a:solidFill>
                  <a:schemeClr val="tx1"/>
                </a:solidFill>
                <a:latin typeface="Bahnschrift Light SemiCondensed" pitchFamily="34" charset="0"/>
              </a:rPr>
              <a:t>интервью у врача-офтальмолога</a:t>
            </a:r>
          </a:p>
          <a:p>
            <a:r>
              <a:rPr lang="ru-RU" dirty="0">
                <a:solidFill>
                  <a:schemeClr val="tx1"/>
                </a:solidFill>
                <a:latin typeface="Bahnschrift Light SemiCondensed" pitchFamily="34" charset="0"/>
              </a:rPr>
              <a:t>-</a:t>
            </a:r>
            <a:r>
              <a:rPr lang="ru-RU" dirty="0" smtClean="0">
                <a:solidFill>
                  <a:schemeClr val="tx1"/>
                </a:solidFill>
                <a:latin typeface="Bahnschrift Light SemiCondensed" pitchFamily="34" charset="0"/>
              </a:rPr>
              <a:t>познакомились </a:t>
            </a:r>
            <a:r>
              <a:rPr lang="ru-RU" dirty="0">
                <a:solidFill>
                  <a:schemeClr val="tx1"/>
                </a:solidFill>
                <a:latin typeface="Bahnschrift Light SemiCondensed" pitchFamily="34" charset="0"/>
              </a:rPr>
              <a:t>с современным оборудованием для медицинских исследований органов зрения</a:t>
            </a:r>
          </a:p>
          <a:p>
            <a:r>
              <a:rPr lang="ru-RU" dirty="0">
                <a:solidFill>
                  <a:schemeClr val="tx1"/>
                </a:solidFill>
                <a:latin typeface="Bahnschrift Light SemiCondensed" pitchFamily="34" charset="0"/>
              </a:rPr>
              <a:t>-</a:t>
            </a:r>
            <a:r>
              <a:rPr lang="ru-RU" dirty="0" smtClean="0">
                <a:solidFill>
                  <a:schemeClr val="tx1"/>
                </a:solidFill>
                <a:latin typeface="Bahnschrift Light SemiCondensed" pitchFamily="34" charset="0"/>
              </a:rPr>
              <a:t>составили </a:t>
            </a:r>
            <a:r>
              <a:rPr lang="ru-RU" dirty="0">
                <a:solidFill>
                  <a:schemeClr val="tx1"/>
                </a:solidFill>
                <a:latin typeface="Bahnschrift Light SemiCondensed" pitchFamily="34" charset="0"/>
              </a:rPr>
              <a:t>рекомендации на основе полученных данных по сохранению зрения</a:t>
            </a:r>
            <a:r>
              <a:rPr lang="ru-RU" dirty="0">
                <a:latin typeface="Bahnschrift Light SemiCondensed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7182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8793" y="4437112"/>
            <a:ext cx="8208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Bahnschrift Light SemiCondensed" pitchFamily="34" charset="0"/>
              </a:rPr>
              <a:t> </a:t>
            </a:r>
            <a:r>
              <a:rPr lang="ru-RU" sz="2400" b="1" dirty="0" smtClean="0">
                <a:latin typeface="Bahnschrift Light SemiCondensed" pitchFamily="34" charset="0"/>
              </a:rPr>
              <a:t>Хорошее </a:t>
            </a:r>
            <a:r>
              <a:rPr lang="ru-RU" sz="2400" b="1" dirty="0">
                <a:latin typeface="Bahnschrift Light SemiCondensed" pitchFamily="34" charset="0"/>
              </a:rPr>
              <a:t>зрение, отсутствие глазных заболеваний – это, прежде всего, вопрос профилактики и уровень гигиенической культуры человека. </a:t>
            </a:r>
            <a:endParaRPr lang="ru-RU" sz="2400" b="1" dirty="0" smtClean="0">
              <a:latin typeface="Bahnschrift Light SemiCondensed" pitchFamily="34" charset="0"/>
            </a:endParaRPr>
          </a:p>
          <a:p>
            <a:pPr algn="ctr"/>
            <a:r>
              <a:rPr lang="ru-RU" sz="2400" b="1" dirty="0" smtClean="0">
                <a:latin typeface="Bahnschrift Light SemiCondensed" pitchFamily="34" charset="0"/>
              </a:rPr>
              <a:t>Здоровые </a:t>
            </a:r>
            <a:r>
              <a:rPr lang="ru-RU" sz="2400" b="1" smtClean="0">
                <a:latin typeface="Bahnschrift Light SemiCondensed" pitchFamily="34" charset="0"/>
              </a:rPr>
              <a:t>глаза-счастливый ребенок! </a:t>
            </a:r>
            <a:endParaRPr lang="ru-RU" sz="2400" b="1" dirty="0">
              <a:latin typeface="Bahnschrift Light SemiCondensed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31840" y="404664"/>
            <a:ext cx="371619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latin typeface="Bahnschrift Light SemiCondensed" pitchFamily="34" charset="0"/>
              </a:rPr>
              <a:t>Заключение</a:t>
            </a:r>
            <a:endParaRPr lang="ru-RU" sz="4400" b="1" dirty="0">
              <a:latin typeface="Bahnschrift Light Semi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268760"/>
            <a:ext cx="9146499" cy="21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686" y="1578323"/>
            <a:ext cx="3816424" cy="254281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9002" y="1900961"/>
            <a:ext cx="3816606" cy="25428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2044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f3f97567c880f016b2ae6e3f27ad8035e51cff"/>
</p:tagLst>
</file>

<file path=ppt/theme/theme1.xml><?xml version="1.0" encoding="utf-8"?>
<a:theme xmlns:a="http://schemas.openxmlformats.org/drawingml/2006/main" name="Тема Office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2594</TotalTime>
  <Words>577</Words>
  <Application>Microsoft Office PowerPoint</Application>
  <PresentationFormat>Экран (4:3)</PresentationFormat>
  <Paragraphs>96</Paragraphs>
  <Slides>18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新細明體</vt:lpstr>
      <vt:lpstr>Arial</vt:lpstr>
      <vt:lpstr>Bahnschrift Light SemiCondensed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Интервью Варвары </vt:lpstr>
      <vt:lpstr>Презентация PowerPoint</vt:lpstr>
      <vt:lpstr>Презентация PowerPoint</vt:lpstr>
      <vt:lpstr>Продукты, богатые витамином А</vt:lpstr>
      <vt:lpstr>Результаты работы над проектом:</vt:lpstr>
      <vt:lpstr>Презентация PowerPoint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Синяя пульсация</dc:title>
  <dc:creator>obstinate</dc:creator>
  <dc:description>Шаблон презентации с сайта https://presentation-creation.ru/</dc:description>
  <cp:lastModifiedBy>User</cp:lastModifiedBy>
  <cp:revision>580</cp:revision>
  <dcterms:created xsi:type="dcterms:W3CDTF">2018-02-25T09:09:03Z</dcterms:created>
  <dcterms:modified xsi:type="dcterms:W3CDTF">2022-01-27T19:57:38Z</dcterms:modified>
</cp:coreProperties>
</file>