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wdp" ContentType="image/vnd.ms-photo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5" r:id="rId1"/>
  </p:sldMasterIdLst>
  <p:notesMasterIdLst>
    <p:notesMasterId r:id="rId16"/>
  </p:notesMasterIdLst>
  <p:sldIdLst>
    <p:sldId id="256" r:id="rId2"/>
    <p:sldId id="257" r:id="rId3"/>
    <p:sldId id="266" r:id="rId4"/>
    <p:sldId id="267" r:id="rId5"/>
    <p:sldId id="268" r:id="rId6"/>
    <p:sldId id="269" r:id="rId7"/>
    <p:sldId id="270" r:id="rId8"/>
    <p:sldId id="271" r:id="rId9"/>
    <p:sldId id="258" r:id="rId10"/>
    <p:sldId id="260" r:id="rId11"/>
    <p:sldId id="273" r:id="rId12"/>
    <p:sldId id="274" r:id="rId13"/>
    <p:sldId id="272" r:id="rId14"/>
    <p:sldId id="275" r:id="rId15"/>
  </p:sldIdLst>
  <p:sldSz cx="9144000" cy="6858000" type="screen4x3"/>
  <p:notesSz cx="6858000" cy="9144000"/>
  <p:custDataLst>
    <p:tags r:id="rId1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E6339A9A-C014-412A-8DA4-6A6BF432D423}">
          <p14:sldIdLst>
            <p14:sldId id="256"/>
            <p14:sldId id="257"/>
            <p14:sldId id="266"/>
            <p14:sldId id="267"/>
            <p14:sldId id="268"/>
            <p14:sldId id="269"/>
            <p14:sldId id="270"/>
            <p14:sldId id="271"/>
            <p14:sldId id="258"/>
            <p14:sldId id="260"/>
            <p14:sldId id="273"/>
            <p14:sldId id="274"/>
            <p14:sldId id="272"/>
          </p14:sldIdLst>
        </p14:section>
        <p14:section name="Раздел без заголовка" id="{A3DEF893-6024-4508-A740-92B2C9A1DFE3}">
          <p14:sldIdLst>
            <p14:sldId id="275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8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87" autoAdjust="0"/>
    <p:restoredTop sz="86330" autoAdjust="0"/>
  </p:normalViewPr>
  <p:slideViewPr>
    <p:cSldViewPr>
      <p:cViewPr varScale="1">
        <p:scale>
          <a:sx n="99" d="100"/>
          <a:sy n="99" d="100"/>
        </p:scale>
        <p:origin x="-197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/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/>
            <a:lvl1pPr algn="r">
              <a:defRPr sz="1200"/>
            </a:lvl1pPr>
          </a:lstStyle>
          <a:p>
            <a:fld id="{E6C880C4-5A9D-4C1F-9FCC-39965C5DF90C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/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/>
            <a:lvl1pPr algn="r">
              <a:defRPr sz="1200"/>
            </a:lvl1pPr>
          </a:lstStyle>
          <a:p>
            <a:fld id="{27FBBC33-DFE8-44AE-899A-F89A976DF34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:a14="http://schemas.microsoft.com/office/drawing/2010/main" xmlns="" val="437500768"/>
      </p:ext>
    </p:extLst>
  </p:cSld>
  <p:clrMap bg1="lt1" tx1="dk1" bg2="lt2" tx2="dk2" accent1="accent1" accent2="accent2" accent3="accent3" accent4="accent4" accent5="accent5" accent6="accent6" hlink="hlink" folHlink="folHlink"/>
  <p:notesStyle>
    <a:defPPr/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defPPr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defPPr/>
          </a:lstStyle>
          <a:p>
            <a:fld id="{27FBBC33-DFE8-44AE-899A-F89A976DF34A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:a14="http://schemas.microsoft.com/office/drawing/2010/main" xmlns="" val="28968663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defPPr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defPPr/>
          </a:lstStyle>
          <a:p>
            <a:fld id="{27FBBC33-DFE8-44AE-899A-F89A976DF34A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:a14="http://schemas.microsoft.com/office/drawing/2010/main" xmlns="" val="5316786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defPPr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4C71EC6-210F-42DE-9C53-41977AD35B3D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:p159="http://schemas.microsoft.com/office/powerpoint/2015/09/main" xmlns:p15="http://schemas.microsoft.com/office/powerpoint/2012/main" xmlns:a14="http://schemas.microsoft.com/office/drawing/2010/main" xmlns="" val="1250003727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>
            <a:defPPr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4C71EC6-210F-42DE-9C53-41977AD35B3D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:p159="http://schemas.microsoft.com/office/powerpoint/2015/09/main" xmlns:p15="http://schemas.microsoft.com/office/powerpoint/2012/main" xmlns:a14="http://schemas.microsoft.com/office/drawing/2010/main" xmlns="" val="2978188855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defPPr/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defPPr/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>
            <a:defPPr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defPPr/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>
            <a:defPPr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4C71EC6-210F-42DE-9C53-41977AD35B3D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:p159="http://schemas.microsoft.com/office/powerpoint/2015/09/main" xmlns:p15="http://schemas.microsoft.com/office/powerpoint/2012/main" xmlns:a14="http://schemas.microsoft.com/office/drawing/2010/main" xmlns="" val="1114663969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4C71EC6-210F-42DE-9C53-41977AD35B3D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:p159="http://schemas.microsoft.com/office/powerpoint/2015/09/main" xmlns:p15="http://schemas.microsoft.com/office/powerpoint/2012/main" xmlns:a14="http://schemas.microsoft.com/office/drawing/2010/main" xmlns="" val="298146921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defPPr/>
            </a:lstStyle>
            <a:p>
              <a:endParaRPr/>
            </a:p>
          </p:txBody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defPPr/>
            </a:lstStyle>
            <a:p>
              <a:endParaRPr/>
            </a:p>
          </p:txBody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defPPr/>
            </a:lstStyle>
            <a:p>
              <a:endParaRPr/>
            </a:p>
          </p:txBody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defPPr/>
            </a:lstStyle>
            <a:p>
              <a:endParaRPr/>
            </a:p>
          </p:txBody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defPPr/>
            </a:lstStyle>
            <a:p>
              <a:endParaRPr/>
            </a:p>
          </p:txBody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defPPr/>
            </a:lstStyle>
            <a:p>
              <a:endParaRPr/>
            </a:p>
          </p:txBody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defPPr/>
            </a:lstStyle>
            <a:p>
              <a:endParaRPr/>
            </a:p>
          </p:txBody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defPPr/>
            </a:lstStyle>
            <a:p>
              <a:endParaRPr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defPPr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/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/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/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:p159="http://schemas.microsoft.com/office/powerpoint/2015/09/main" xmlns:p15="http://schemas.microsoft.com/office/powerpoint/2012/main" xmlns:a14="http://schemas.microsoft.com/office/drawing/2010/main" xmlns="" val="4238355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9" r:id="rId2"/>
    <p:sldLayoutId id="2147483820" r:id="rId3"/>
    <p:sldLayoutId id="2147483822" r:id="rId4"/>
  </p:sldLayoutIdLst>
  <p:transition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mailto:svetlana.stepfnovadancheva@mail.ru" TargetMode="External"/><Relationship Id="rId3" Type="http://schemas.microsoft.com/office/2007/relationships/hdphoto" Target="../media/image2.wdp"/><Relationship Id="rId7" Type="http://schemas.microsoft.com/office/2007/relationships/hdphoto" Target="../media/image6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png"/><Relationship Id="rId5" Type="http://schemas.microsoft.com/office/2007/relationships/hdphoto" Target="../media/image4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image25.wdp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microsoft.com/office/2007/relationships/hdphoto" Target="../media/image24.wdp"/><Relationship Id="rId5" Type="http://schemas.openxmlformats.org/officeDocument/2006/relationships/image" Target="../media/image2.png"/><Relationship Id="rId4" Type="http://schemas.microsoft.com/office/2007/relationships/hdphoto" Target="../media/image2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899592" y="474847"/>
            <a:ext cx="7776864" cy="2246769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 lvl="0" algn="ctr"/>
            <a:r>
              <a:rPr lang="ru-RU" sz="2000" b="1">
                <a:ln w="0"/>
                <a:solidFill>
                  <a:schemeClr val="accent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детский сад № 44 «Сибирячок</a:t>
            </a:r>
          </a:p>
          <a:p>
            <a:pPr lvl="0" algn="ctr"/>
            <a:r>
              <a:rPr lang="ru-RU" sz="2000" b="1">
                <a:ln w="0"/>
                <a:solidFill>
                  <a:schemeClr val="accent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(МБДОУ № 44 «Сибирячок»</a:t>
            </a:r>
          </a:p>
          <a:p>
            <a:pPr lvl="0" algn="ctr"/>
            <a:endParaRPr lang="ru-RU" sz="2000" b="1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6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633265" y="2510569"/>
            <a:ext cx="40324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 algn="ctr"/>
            <a:r>
              <a:rPr lang="ru-RU" sz="40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«Изгото</a:t>
            </a:r>
            <a:r>
              <a:rPr lang="ru-RU" sz="4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40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ление героев сказки своими руками»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:p159="http://schemas.microsoft.com/office/powerpoint/2015/09/main" xmlns:p15="http://schemas.microsoft.com/office/powerpoint/2012/main" xmlns:p14="http://schemas.microsoft.com/office/powerpoint/2010/main" xmlns="">
                  <a14:imgLayer r:embed="rId3">
                    <a14:imgEffect>
                      <a14:backgroundRemoval t="16737" b="89994" l="15866" r="89966">
                        <a14:backgroundMark x1="23156" y1="26440" x2="23156" y2="26440"/>
                        <a14:backgroundMark x1="85506" y1="28381" x2="85506" y2="28381"/>
                        <a14:backgroundMark x1="54374" y1="24500" x2="54374" y2="24500"/>
                        <a14:backgroundMark x1="84220" y1="73075" x2="84220" y2="73075"/>
                        <a14:backgroundMark x1="51715" y1="82777" x2="51715" y2="82777"/>
                        <a14:backgroundMark x1="21870" y1="82777" x2="21870" y2="82777"/>
                        <a14:backgroundMark x1="31818" y1="62705" x2="31818" y2="6270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:p159="http://schemas.microsoft.com/office/powerpoint/2015/09/main" xmlns:p15="http://schemas.microsoft.com/office/powerpoint/2012/main" xmlns:p14="http://schemas.microsoft.com/office/powerpoint/2010/main" xmlns=""/>
              </a:ext>
            </a:extLst>
          </a:blip>
          <a:stretch>
            <a:fillRect/>
          </a:stretch>
        </p:blipFill>
        <p:spPr>
          <a:xfrm>
            <a:off x="6588224" y="4040368"/>
            <a:ext cx="2376265" cy="2434815"/>
          </a:xfrm>
          <a:prstGeom prst="rect">
            <a:avLst/>
          </a:prstGeom>
          <a:solidFill>
            <a:schemeClr val="bg2"/>
          </a:solidFill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:p159="http://schemas.microsoft.com/office/powerpoint/2015/09/main" xmlns:p15="http://schemas.microsoft.com/office/powerpoint/2012/main" xmlns:p14="http://schemas.microsoft.com/office/powerpoint/2010/main" xmlns="">
                  <a14:imgLayer r:embed="rId5">
                    <a14:imgEffect>
                      <a14:backgroundRemoval t="222" b="98891" l="9961" r="100000">
                        <a14:backgroundMark x1="84668" y1="71302" x2="84668" y2="71302"/>
                        <a14:backgroundMark x1="39258" y1="91790" x2="39258" y2="91790"/>
                        <a14:backgroundMark x1="25586" y1="68935" x2="25586" y2="68935"/>
                        <a14:backgroundMark x1="20117" y1="29438" x2="20117" y2="29438"/>
                        <a14:backgroundMark x1="78320" y1="20710" x2="78320" y2="207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:p159="http://schemas.microsoft.com/office/powerpoint/2015/09/main" xmlns:p15="http://schemas.microsoft.com/office/powerpoint/2012/main" xmlns:p14="http://schemas.microsoft.com/office/powerpoint/2010/main" xmlns=""/>
              </a:ext>
            </a:extLst>
          </a:blip>
          <a:stretch>
            <a:fillRect/>
          </a:stretch>
        </p:blipFill>
        <p:spPr>
          <a:xfrm>
            <a:off x="7063360" y="1656647"/>
            <a:ext cx="1733016" cy="199642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:p159="http://schemas.microsoft.com/office/powerpoint/2015/09/main" xmlns:p15="http://schemas.microsoft.com/office/powerpoint/2012/main" xmlns:p14="http://schemas.microsoft.com/office/powerpoint/2010/main" xmlns="">
                  <a14:imgLayer r:embed="rId7">
                    <a14:imgEffect>
                      <a14:backgroundRemoval t="715" b="100000" l="0" r="96063">
                        <a14:backgroundMark x1="16850" y1="36057" x2="16850" y2="36057"/>
                        <a14:backgroundMark x1="77953" y1="31767" x2="77953" y2="31767"/>
                        <a14:backgroundMark x1="24882" y1="12257" x2="24882" y2="12257"/>
                        <a14:backgroundMark x1="57638" y1="19918" x2="57638" y2="19918"/>
                        <a14:backgroundMark x1="88031" y1="2860" x2="88031" y2="2860"/>
                        <a14:backgroundMark x1="8189" y1="59755" x2="8189" y2="59755"/>
                        <a14:backgroundMark x1="83780" y1="58529" x2="83780" y2="58529"/>
                        <a14:backgroundMark x1="89606" y1="88662" x2="89606" y2="88662"/>
                        <a14:backgroundMark x1="42362" y1="97549" x2="42362" y2="97549"/>
                        <a14:backgroundMark x1="3780" y1="87334" x2="3780" y2="8733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:p159="http://schemas.microsoft.com/office/powerpoint/2015/09/main" xmlns:p15="http://schemas.microsoft.com/office/powerpoint/2012/main" xmlns:p14="http://schemas.microsoft.com/office/powerpoint/2010/main" xmlns=""/>
              </a:ext>
            </a:extLst>
          </a:blip>
          <a:stretch>
            <a:fillRect/>
          </a:stretch>
        </p:blipFill>
        <p:spPr>
          <a:xfrm>
            <a:off x="107504" y="1124744"/>
            <a:ext cx="2304256" cy="3714147"/>
          </a:xfrm>
          <a:prstGeom prst="rect">
            <a:avLst/>
          </a:prstGeom>
          <a:solidFill>
            <a:schemeClr val="bg2"/>
          </a:solidFill>
        </p:spPr>
      </p:pic>
      <p:sp>
        <p:nvSpPr>
          <p:cNvPr id="17" name="TextBox 16"/>
          <p:cNvSpPr txBox="1"/>
          <p:nvPr/>
        </p:nvSpPr>
        <p:spPr>
          <a:xfrm>
            <a:off x="251520" y="5445224"/>
            <a:ext cx="73448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 algn="ctr"/>
            <a:r>
              <a:rPr lang="ru-RU" sz="1600" b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воспитатель первой категории</a:t>
            </a:r>
          </a:p>
          <a:p>
            <a:pPr algn="ctr"/>
            <a:r>
              <a:rPr lang="ru-RU" sz="1600" b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Степанова Светлана Васильевна </a:t>
            </a:r>
          </a:p>
          <a:p>
            <a:pPr algn="ctr"/>
            <a:r>
              <a:rPr lang="en-US" sz="1600" b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svetlana.stepfnovadancheva@mail.ru</a:t>
            </a:r>
            <a:endParaRPr lang="ru-RU" sz="1600" b="1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 г.</a:t>
            </a:r>
          </a:p>
        </p:txBody>
      </p:sp>
    </p:spTree>
    <p:extLst>
      <p:ext uri="{BB962C8B-B14F-4D97-AF65-F5344CB8AC3E}">
        <p14:creationId xmlns:p14="http://schemas.microsoft.com/office/powerpoint/2010/main" xmlns:p159="http://schemas.microsoft.com/office/powerpoint/2015/09/main" xmlns:p15="http://schemas.microsoft.com/office/powerpoint/2012/main" xmlns:a14="http://schemas.microsoft.com/office/drawing/2010/main" xmlns="" val="1694518024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5651" y="625123"/>
            <a:ext cx="8208912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r>
              <a:rPr lang="ru-RU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360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привлечь родителей к изготовлению кукол для театра, создание позитивного настроения от полученного результата</a:t>
            </a:r>
            <a:endParaRPr lang="ru-RU" sz="280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r>
              <a:rPr lang="ru-RU" sz="28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Дать представления родителям о разных видах театра.</a:t>
            </a:r>
          </a:p>
          <a:p>
            <a:r>
              <a:rPr lang="ru-RU" sz="280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Вызвать интерес к совместной творческой деятельности.</a:t>
            </a:r>
          </a:p>
          <a:p>
            <a:r>
              <a:rPr lang="ru-RU" sz="280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Познакомить с технологией изготовления театральной куклы, используя разнообразные подручные материалы.</a:t>
            </a:r>
          </a:p>
        </p:txBody>
      </p:sp>
    </p:spTree>
    <p:extLst>
      <p:ext uri="{BB962C8B-B14F-4D97-AF65-F5344CB8AC3E}">
        <p14:creationId xmlns:p14="http://schemas.microsoft.com/office/powerpoint/2010/main" xmlns:p159="http://schemas.microsoft.com/office/powerpoint/2015/09/main" xmlns:p15="http://schemas.microsoft.com/office/powerpoint/2012/main" xmlns:a14="http://schemas.microsoft.com/office/drawing/2010/main" xmlns="" val="2248885552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1656184"/>
          </a:xfrm>
        </p:spPr>
        <p:txBody>
          <a:bodyPr>
            <a:noAutofit/>
          </a:bodyPr>
          <a:lstStyle>
            <a:defPPr/>
          </a:lstStyle>
          <a:p>
            <a:pPr marL="342900" lvl="0" indent="-342900" algn="ctr">
              <a:spcBef>
                <a:spcPct val="20000"/>
              </a:spcBef>
              <a:defRPr/>
            </a:pPr>
            <a:r>
              <a:rPr lang="ru-RU" b="1" i="1" cap="none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Театр</a:t>
            </a:r>
            <a:r>
              <a:rPr lang="ru-RU" b="1" i="1" cap="none">
                <a:solidFill>
                  <a:prstClr val="black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b="1" cap="none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– это волшебный край,</a:t>
            </a:r>
            <a:br>
              <a:rPr lang="ru-RU" b="1" cap="none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b="1" cap="none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 котором ребёнок радуется, играя,</a:t>
            </a:r>
            <a:br>
              <a:rPr lang="ru-RU" b="1" cap="none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b="1" cap="none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 в игре он познаёт мир</a:t>
            </a:r>
            <a:br>
              <a:rPr lang="ru-RU" b="1" cap="none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2132856"/>
            <a:ext cx="6603381" cy="4176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:p159="http://schemas.microsoft.com/office/powerpoint/2015/09/main" xmlns:p15="http://schemas.microsoft.com/office/powerpoint/2012/main" xmlns:a14="http://schemas.microsoft.com/office/drawing/2010/main" xmlns="" val="236811252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208912" cy="1296144"/>
          </a:xfrm>
        </p:spPr>
        <p:txBody>
          <a:bodyPr>
            <a:normAutofit fontScale="90000"/>
          </a:bodyPr>
          <a:lstStyle>
            <a:defPPr/>
          </a:lstStyle>
          <a:p>
            <a:r>
              <a:rPr lang="ru-RU" sz="27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Театр </a:t>
            </a:r>
            <a:r>
              <a:rPr lang="ru-RU" sz="270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7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сильное педагогическое средство, которое помогает привить ребенку вкус к прекрасному, познакомить с образами и чувствами персонажей</a:t>
            </a:r>
            <a:r>
              <a:rPr lang="ru-RU">
                <a:solidFill>
                  <a:schemeClr val="tx2"/>
                </a:solidFill>
              </a:rPr>
              <a:t/>
            </a:r>
            <a:br>
              <a:rPr lang="ru-RU">
                <a:solidFill>
                  <a:schemeClr val="tx2"/>
                </a:solidFill>
              </a:rPr>
            </a:br>
            <a:endParaRPr lang="ru-RU">
              <a:solidFill>
                <a:schemeClr val="tx2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9="http://schemas.microsoft.com/office/powerpoint/2015/09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>
          <a:xfrm>
            <a:off x="395536" y="2348880"/>
            <a:ext cx="3817988" cy="3955111"/>
          </a:xfrm>
        </p:spPr>
      </p:pic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p159="http://schemas.microsoft.com/office/powerpoint/2015/09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>
          <a:xfrm rot="5400000">
            <a:off x="4788024" y="1628800"/>
            <a:ext cx="3888432" cy="4032448"/>
          </a:xfrm>
        </p:spPr>
      </p:pic>
    </p:spTree>
    <p:extLst>
      <p:ext uri="{BB962C8B-B14F-4D97-AF65-F5344CB8AC3E}">
        <p14:creationId xmlns:p14="http://schemas.microsoft.com/office/powerpoint/2010/main" xmlns:p159="http://schemas.microsoft.com/office/powerpoint/2015/09/main" xmlns:p15="http://schemas.microsoft.com/office/powerpoint/2012/main" xmlns:a14="http://schemas.microsoft.com/office/drawing/2010/main" xmlns="" val="892293824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609599" y="609600"/>
            <a:ext cx="7202761" cy="803176"/>
          </a:xfrm>
        </p:spPr>
        <p:txBody>
          <a:bodyPr>
            <a:normAutofit/>
          </a:bodyPr>
          <a:lstStyle>
            <a:defPPr/>
          </a:lstStyle>
          <a:p>
            <a:pPr algn="ctr"/>
            <a:r>
              <a:rPr lang="ru-RU" sz="4000" b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Виды кукольного театра</a:t>
            </a: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609599" y="1628800"/>
            <a:ext cx="3090672" cy="532183"/>
          </a:xfrm>
        </p:spPr>
        <p:txBody>
          <a:bodyPr/>
          <a:lstStyle>
            <a:defPPr/>
          </a:lstStyle>
          <a:p>
            <a:pPr algn="ctr"/>
            <a:r>
              <a:rPr lang="ru-RU" sz="3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Настольный</a:t>
            </a:r>
          </a:p>
        </p:txBody>
      </p:sp>
      <p:pic>
        <p:nvPicPr>
          <p:cNvPr id="12" name="Объект 11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51520" y="2737246"/>
            <a:ext cx="3816424" cy="3716090"/>
          </a:xfrm>
          <a:prstGeom prst="rect">
            <a:avLst/>
          </a:prstGeom>
        </p:spPr>
      </p:pic>
      <p:sp>
        <p:nvSpPr>
          <p:cNvPr id="10" name="Текст 9"/>
          <p:cNvSpPr>
            <a:spLocks noGrp="1"/>
          </p:cNvSpPr>
          <p:nvPr>
            <p:ph type="body" sz="quarter" idx="3"/>
          </p:nvPr>
        </p:nvSpPr>
        <p:spPr>
          <a:xfrm>
            <a:off x="4572000" y="1772816"/>
            <a:ext cx="3240360" cy="388167"/>
          </a:xfrm>
        </p:spPr>
        <p:txBody>
          <a:bodyPr/>
          <a:lstStyle>
            <a:defPPr/>
          </a:lstStyle>
          <a:p>
            <a:pPr algn="ctr"/>
            <a:r>
              <a:rPr lang="ru-RU" sz="3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Стендовый</a:t>
            </a:r>
          </a:p>
        </p:txBody>
      </p:sp>
      <p:pic>
        <p:nvPicPr>
          <p:cNvPr id="13" name="Объект 12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355976" y="2737244"/>
            <a:ext cx="3816424" cy="3716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:p159="http://schemas.microsoft.com/office/powerpoint/2015/09/main" xmlns:p15="http://schemas.microsoft.com/office/powerpoint/2012/main" xmlns:a14="http://schemas.microsoft.com/office/drawing/2010/main" xmlns="" val="2595405816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7130753" cy="1320800"/>
          </a:xfrm>
        </p:spPr>
        <p:txBody>
          <a:bodyPr/>
          <a:lstStyle>
            <a:defPPr/>
          </a:lstStyle>
          <a:p>
            <a:pPr algn="ctr"/>
            <a:r>
              <a:rPr lang="ru-RU" sz="4000" b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Виды кукольного театра</a:t>
            </a:r>
            <a:endParaRPr lang="ru-RU">
              <a:solidFill>
                <a:schemeClr val="tx2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599" y="1628801"/>
            <a:ext cx="3090672" cy="648072"/>
          </a:xfrm>
        </p:spPr>
        <p:txBody>
          <a:bodyPr/>
          <a:lstStyle>
            <a:defPPr/>
          </a:lstStyle>
          <a:p>
            <a:r>
              <a:rPr lang="ru-RU" sz="3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Театр на руке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609600" y="3093616"/>
            <a:ext cx="3386336" cy="3071687"/>
          </a:xfrm>
          <a:prstGeom prst="rect">
            <a:avLst/>
          </a:prstGeo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283968" y="1772816"/>
            <a:ext cx="3816424" cy="504057"/>
          </a:xfrm>
        </p:spPr>
        <p:txBody>
          <a:bodyPr/>
          <a:lstStyle>
            <a:defPPr/>
          </a:lstStyle>
          <a:p>
            <a:r>
              <a:rPr lang="ru-RU" sz="3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Верховые куклы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139952" y="3093616"/>
            <a:ext cx="4176464" cy="3071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:p159="http://schemas.microsoft.com/office/powerpoint/2015/09/main" xmlns:p15="http://schemas.microsoft.com/office/powerpoint/2012/main" xmlns:a14="http://schemas.microsoft.com/office/drawing/2010/main" xmlns="" val="229350363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7850833" cy="1019200"/>
          </a:xfrm>
        </p:spPr>
        <p:txBody>
          <a:bodyPr/>
          <a:lstStyle>
            <a:defPPr/>
          </a:lstStyle>
          <a:p>
            <a:pPr algn="ctr"/>
            <a:r>
              <a:rPr lang="ru-RU" sz="4000" b="1">
                <a:solidFill>
                  <a:srgbClr val="2C3C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Виды кукольного театра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599" y="1628801"/>
            <a:ext cx="3090672" cy="532182"/>
          </a:xfrm>
        </p:spPr>
        <p:txBody>
          <a:bodyPr/>
          <a:lstStyle>
            <a:defPPr/>
          </a:lstStyle>
          <a:p>
            <a:r>
              <a:rPr lang="ru-RU" sz="3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Напольный</a:t>
            </a:r>
            <a:r>
              <a:rPr lang="ru-RU"/>
              <a:t> 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18470" y="2545041"/>
            <a:ext cx="4021482" cy="3597536"/>
          </a:xfrm>
          <a:prstGeom prst="rect">
            <a:avLst/>
          </a:prstGeo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700270" y="1628800"/>
            <a:ext cx="5048193" cy="532183"/>
          </a:xfrm>
        </p:spPr>
        <p:txBody>
          <a:bodyPr/>
          <a:lstStyle>
            <a:defPPr/>
          </a:lstStyle>
          <a:p>
            <a:pPr algn="ctr"/>
            <a:r>
              <a:rPr lang="ru-RU" sz="3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Театр «Живой куклы»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p159="http://schemas.microsoft.com/office/powerpoint/2015/09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>
          <a:xfrm>
            <a:off x="4362138" y="2569682"/>
            <a:ext cx="4386326" cy="3572895"/>
          </a:xfrm>
        </p:spPr>
      </p:pic>
    </p:spTree>
    <p:extLst>
      <p:ext uri="{BB962C8B-B14F-4D97-AF65-F5344CB8AC3E}">
        <p14:creationId xmlns:p14="http://schemas.microsoft.com/office/powerpoint/2010/main" xmlns:p159="http://schemas.microsoft.com/office/powerpoint/2015/09/main" xmlns:p15="http://schemas.microsoft.com/office/powerpoint/2012/main" xmlns:a14="http://schemas.microsoft.com/office/drawing/2010/main" xmlns="" val="4054208327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609599" y="260648"/>
            <a:ext cx="6347713" cy="2016224"/>
          </a:xfrm>
        </p:spPr>
        <p:txBody>
          <a:bodyPr>
            <a:noAutofit/>
          </a:bodyPr>
          <a:lstStyle>
            <a:defPPr/>
          </a:lstStyle>
          <a:p>
            <a:pPr algn="ctr"/>
            <a:r>
              <a:rPr lang="ru-RU" sz="3200" b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Героев театральной постановки можно изготовить из разнообразных материалов, разными техниками</a:t>
            </a: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609599" y="2420888"/>
            <a:ext cx="6347714" cy="3620475"/>
          </a:xfrm>
        </p:spPr>
        <p:txBody>
          <a:bodyPr>
            <a:normAutofit fontScale="85000" lnSpcReduction="20000"/>
          </a:bodyPr>
          <a:lstStyle>
            <a:defPPr/>
          </a:lstStyle>
          <a:p>
            <a:r>
              <a:rPr lang="ru-RU" sz="28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Слепить из пластилина, глины</a:t>
            </a:r>
          </a:p>
          <a:p>
            <a:r>
              <a:rPr lang="ru-RU" sz="28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Связать из ниток</a:t>
            </a:r>
          </a:p>
          <a:p>
            <a:r>
              <a:rPr lang="ru-RU" sz="28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Использовать пластиковые и бумажные стаканчики, яйца из-под киндеров, пластиковые ложки</a:t>
            </a:r>
          </a:p>
          <a:p>
            <a:r>
              <a:rPr lang="ru-RU" sz="28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Слепить из соленого  теста</a:t>
            </a:r>
          </a:p>
          <a:p>
            <a:r>
              <a:rPr lang="ru-RU" sz="28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Квиллинг</a:t>
            </a:r>
          </a:p>
          <a:p>
            <a:r>
              <a:rPr lang="ru-RU" sz="28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Оригами, модульное оригами</a:t>
            </a:r>
          </a:p>
          <a:p>
            <a:r>
              <a:rPr lang="ru-RU" sz="28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Сшить из фетра и др.</a:t>
            </a:r>
          </a:p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:p159="http://schemas.microsoft.com/office/powerpoint/2015/09/main" xmlns:p15="http://schemas.microsoft.com/office/powerpoint/2012/main" xmlns:a14="http://schemas.microsoft.com/office/drawing/2010/main" xmlns="" val="3081380794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260648"/>
            <a:ext cx="3672408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r>
              <a:rPr lang="ru-RU" sz="36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Инструменты и материалы:</a:t>
            </a:r>
          </a:p>
          <a:p>
            <a:pPr marL="457200" indent="-457200">
              <a:buFontTx/>
              <a:buChar char="-"/>
            </a:pPr>
            <a:r>
              <a:rPr lang="ru-RU" sz="28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Фетр разных цветов</a:t>
            </a:r>
          </a:p>
          <a:p>
            <a:pPr marL="457200" indent="-457200">
              <a:buFontTx/>
              <a:buChar char="-"/>
            </a:pPr>
            <a:r>
              <a:rPr lang="ru-RU" sz="28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Картонные шаблоны</a:t>
            </a:r>
          </a:p>
          <a:p>
            <a:pPr marL="457200" indent="-457200">
              <a:buFontTx/>
              <a:buChar char="-"/>
            </a:pPr>
            <a:r>
              <a:rPr lang="ru-RU" sz="28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Ножницы</a:t>
            </a:r>
          </a:p>
          <a:p>
            <a:pPr marL="457200" indent="-457200">
              <a:buFontTx/>
              <a:buChar char="-"/>
            </a:pPr>
            <a:r>
              <a:rPr lang="ru-RU" sz="28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Скотч</a:t>
            </a:r>
          </a:p>
          <a:p>
            <a:pPr marL="457200" indent="-457200">
              <a:buFontTx/>
              <a:buChar char="-"/>
            </a:pPr>
            <a:r>
              <a:rPr lang="ru-RU" sz="28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Деревянные шпажки</a:t>
            </a:r>
          </a:p>
          <a:p>
            <a:pPr marL="457200" indent="-457200">
              <a:buFontTx/>
              <a:buChar char="-"/>
            </a:pPr>
            <a:r>
              <a:rPr lang="ru-RU" sz="28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Липучки самоклеящиеся</a:t>
            </a:r>
          </a:p>
          <a:p>
            <a:pPr marL="457200" indent="-457200">
              <a:buFontTx/>
              <a:buChar char="-"/>
            </a:pPr>
            <a:r>
              <a:rPr lang="ru-RU" sz="28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Глазки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a14="http://schemas.microsoft.com/office/drawing/2010/main" xmlns:p14="http://schemas.microsoft.com/office/powerpoint/2010/main" xmlns="" id="{1B0565EF-1D23-443C-A374-301924F9873D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3888" y="1268760"/>
            <a:ext cx="4667427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:p159="http://schemas.microsoft.com/office/powerpoint/2015/09/main" xmlns:p15="http://schemas.microsoft.com/office/powerpoint/2012/main" xmlns:a14="http://schemas.microsoft.com/office/drawing/2010/main" xmlns="" val="4168727080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61864" y="319943"/>
            <a:ext cx="7272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 algn="ctr"/>
            <a:r>
              <a:rPr lang="ru-RU" sz="40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 создания  поделок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a14="http://schemas.microsoft.com/office/drawing/2010/main" xmlns:p14="http://schemas.microsoft.com/office/powerpoint/2010/main" xmlns="" id="{44B0D3F0-29A2-47CF-883E-B304C7123DE4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 t="6198"/>
          <a:stretch>
            <a:fillRect/>
          </a:stretch>
        </p:blipFill>
        <p:spPr>
          <a:xfrm rot="5400000">
            <a:off x="-176600" y="1912904"/>
            <a:ext cx="5104712" cy="367240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a14="http://schemas.microsoft.com/office/drawing/2010/main" xmlns:p14="http://schemas.microsoft.com/office/powerpoint/2010/main" xmlns="" id="{C8AFEF62-7C2F-4248-8FF8-7347FABC0EB9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 t="4355"/>
          <a:stretch>
            <a:fillRect/>
          </a:stretch>
        </p:blipFill>
        <p:spPr>
          <a:xfrm rot="5400000">
            <a:off x="3913514" y="1880309"/>
            <a:ext cx="5079643" cy="3762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:p159="http://schemas.microsoft.com/office/powerpoint/2015/09/main" xmlns:p15="http://schemas.microsoft.com/office/powerpoint/2012/main" xmlns:a14="http://schemas.microsoft.com/office/drawing/2010/main" xmlns="" val="242195464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a14="http://schemas.microsoft.com/office/drawing/2010/main" xmlns:p14="http://schemas.microsoft.com/office/powerpoint/2010/main" xmlns="" id="{6FC2F7BA-CEB5-4BA6-874B-06F4F4FE1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69343"/>
            <a:ext cx="7604300" cy="799417"/>
          </a:xfrm>
        </p:spPr>
        <p:txBody>
          <a:bodyPr>
            <a:normAutofit fontScale="90000"/>
          </a:bodyPr>
          <a:lstStyle>
            <a:defPPr/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ru-RU" sz="4000" b="0" i="0" u="none" strike="noStrike" kern="1200" cap="none" spc="0" normalizeH="0" baseline="0" noProof="0">
                <a:ln>
                  <a:noFill/>
                </a:ln>
                <a:solidFill>
                  <a:srgbClr val="2C3C43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Процесс создания  поделок</a:t>
            </a:r>
            <a:br>
              <a:rPr kumimoji="0" lang="ru-RU" sz="4000" b="0" i="0" u="none" strike="noStrike" kern="1200" cap="none" spc="0" normalizeH="0" baseline="0" noProof="0">
                <a:ln>
                  <a:noFill/>
                </a:ln>
                <a:solidFill>
                  <a:srgbClr val="2C3C43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a14="http://schemas.microsoft.com/office/drawing/2010/main" xmlns:p14="http://schemas.microsoft.com/office/powerpoint/2010/main" xmlns="" id="{95437DD3-AA45-4E66-939C-8B6C908A44E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l="3026" t="4034" b="4713"/>
          <a:stretch>
            <a:fillRect/>
          </a:stretch>
        </p:blipFill>
        <p:spPr>
          <a:xfrm rot="5400000">
            <a:off x="3445" y="2140599"/>
            <a:ext cx="4854210" cy="3641900"/>
          </a:xfrm>
          <a:prstGeom prst="rect">
            <a:avLst/>
          </a:prstGeom>
        </p:spPr>
      </p:pic>
      <p:pic>
        <p:nvPicPr>
          <p:cNvPr id="6" name="Объект 5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a14="http://schemas.microsoft.com/office/drawing/2010/main" xmlns:p14="http://schemas.microsoft.com/office/powerpoint/2010/main" xmlns="" id="{090E705F-132E-43FE-BBF8-ABC0D29F7E5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l="4538" t="4661" b="3846"/>
          <a:stretch>
            <a:fillRect/>
          </a:stretch>
        </p:blipFill>
        <p:spPr>
          <a:xfrm rot="5400000">
            <a:off x="3965843" y="2140600"/>
            <a:ext cx="4854214" cy="364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:p159="http://schemas.microsoft.com/office/powerpoint/2015/09/main" xmlns:p15="http://schemas.microsoft.com/office/powerpoint/2012/main" xmlns:a14="http://schemas.microsoft.com/office/drawing/2010/main" xmlns="" val="2274202133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a14="http://schemas.microsoft.com/office/drawing/2010/main" xmlns:p14="http://schemas.microsoft.com/office/powerpoint/2010/main" xmlns="" id="{D6725373-DDF2-4AA0-B7CC-EC7894FE5E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260648"/>
            <a:ext cx="7130753" cy="1669752"/>
          </a:xfrm>
        </p:spPr>
        <p:txBody>
          <a:bodyPr>
            <a:normAutofit/>
          </a:bodyPr>
          <a:lstStyle>
            <a:defPPr/>
          </a:lstStyle>
          <a:p>
            <a:pPr algn="ctr"/>
            <a:r>
              <a:rPr lang="ru-RU" sz="40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Полезные советы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a14="http://schemas.microsoft.com/office/drawing/2010/main" xmlns:p14="http://schemas.microsoft.com/office/powerpoint/2010/main" xmlns="" id="{F9A0E1B2-253D-4CA7-A1E1-9443E04D6F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5797" b="5797"/>
          <a:stretch>
            <a:fillRect/>
          </a:stretch>
        </p:blipFill>
        <p:spPr>
          <a:xfrm rot="5400000">
            <a:off x="1320872" y="1638587"/>
            <a:ext cx="5708205" cy="4392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:p159="http://schemas.microsoft.com/office/powerpoint/2015/09/main" xmlns:p15="http://schemas.microsoft.com/office/powerpoint/2012/main" xmlns:a14="http://schemas.microsoft.com/office/drawing/2010/main" xmlns="" val="3537928482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7346777" cy="1320800"/>
          </a:xfrm>
        </p:spPr>
        <p:txBody>
          <a:bodyPr>
            <a:normAutofit/>
          </a:bodyPr>
          <a:lstStyle>
            <a:defPPr/>
          </a:lstStyle>
          <a:p>
            <a:pPr algn="ctr"/>
            <a:r>
              <a:rPr lang="ru-RU" sz="40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Планируемый результат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a14="http://schemas.microsoft.com/office/drawing/2010/main" xmlns:p14="http://schemas.microsoft.com/office/powerpoint/2010/main" xmlns="" id="{F701D700-8E29-4804-B4D4-9AA1128566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t="4851" r="1377"/>
          <a:stretch>
            <a:fillRect/>
          </a:stretch>
        </p:blipFill>
        <p:spPr>
          <a:xfrm>
            <a:off x="609600" y="1556792"/>
            <a:ext cx="7058744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:p159="http://schemas.microsoft.com/office/powerpoint/2015/09/main" xmlns:p15="http://schemas.microsoft.com/office/powerpoint/2012/main" xmlns:a14="http://schemas.microsoft.com/office/drawing/2010/main" xmlns="" val="2738585254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899592" y="474847"/>
            <a:ext cx="7776864" cy="2246769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 lvl="0" algn="ctr"/>
            <a:r>
              <a:rPr lang="ru-RU" sz="2000" b="1">
                <a:ln w="0"/>
                <a:solidFill>
                  <a:schemeClr val="accent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детский сад № 44 «Сибирячок</a:t>
            </a:r>
          </a:p>
          <a:p>
            <a:pPr lvl="0" algn="ctr"/>
            <a:r>
              <a:rPr lang="ru-RU" sz="2000" b="1">
                <a:ln w="0"/>
                <a:solidFill>
                  <a:schemeClr val="accent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(МБДОУ № 44 «Сибирячок»</a:t>
            </a:r>
          </a:p>
          <a:p>
            <a:pPr lvl="0" algn="ctr"/>
            <a:endParaRPr lang="ru-RU" sz="2000" b="1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6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633265" y="2510569"/>
            <a:ext cx="40324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 algn="ctr"/>
            <a:r>
              <a:rPr lang="ru-RU" sz="40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«Изгото</a:t>
            </a:r>
            <a:r>
              <a:rPr lang="ru-RU" sz="4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40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ление героев сказки своими руками»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:p159="http://schemas.microsoft.com/office/powerpoint/2015/09/main" xmlns:p15="http://schemas.microsoft.com/office/powerpoint/2012/main" xmlns:p14="http://schemas.microsoft.com/office/powerpoint/2010/main" xmlns="">
                  <a14:imgLayer r:embed="rId4">
                    <a14:imgEffect>
                      <a14:backgroundRemoval t="16737" b="89994" l="15866" r="89966">
                        <a14:backgroundMark x1="23156" y1="26440" x2="23156" y2="26440"/>
                        <a14:backgroundMark x1="85506" y1="28381" x2="85506" y2="28381"/>
                        <a14:backgroundMark x1="54374" y1="24500" x2="54374" y2="24500"/>
                        <a14:backgroundMark x1="84220" y1="73075" x2="84220" y2="73075"/>
                        <a14:backgroundMark x1="51715" y1="82777" x2="51715" y2="82777"/>
                        <a14:backgroundMark x1="21870" y1="82777" x2="21870" y2="82777"/>
                        <a14:backgroundMark x1="31818" y1="62705" x2="31818" y2="6270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:p159="http://schemas.microsoft.com/office/powerpoint/2015/09/main" xmlns:p15="http://schemas.microsoft.com/office/powerpoint/2012/main" xmlns:p14="http://schemas.microsoft.com/office/powerpoint/2010/main" xmlns=""/>
              </a:ext>
            </a:extLst>
          </a:blip>
          <a:stretch>
            <a:fillRect/>
          </a:stretch>
        </p:blipFill>
        <p:spPr>
          <a:xfrm>
            <a:off x="6588224" y="4040368"/>
            <a:ext cx="2376265" cy="2434815"/>
          </a:xfrm>
          <a:prstGeom prst="rect">
            <a:avLst/>
          </a:prstGeom>
          <a:solidFill>
            <a:schemeClr val="bg2"/>
          </a:solidFill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:p159="http://schemas.microsoft.com/office/powerpoint/2015/09/main" xmlns:p15="http://schemas.microsoft.com/office/powerpoint/2012/main" xmlns:p14="http://schemas.microsoft.com/office/powerpoint/2010/main" xmlns="">
                  <a14:imgLayer r:embed="rId6">
                    <a14:imgEffect>
                      <a14:backgroundRemoval t="222" b="98891" l="9961" r="100000">
                        <a14:backgroundMark x1="84668" y1="71302" x2="84668" y2="71302"/>
                        <a14:backgroundMark x1="39258" y1="91790" x2="39258" y2="91790"/>
                        <a14:backgroundMark x1="25586" y1="68935" x2="25586" y2="68935"/>
                        <a14:backgroundMark x1="20117" y1="29438" x2="20117" y2="29438"/>
                        <a14:backgroundMark x1="78320" y1="20710" x2="78320" y2="207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:p159="http://schemas.microsoft.com/office/powerpoint/2015/09/main" xmlns:p15="http://schemas.microsoft.com/office/powerpoint/2012/main" xmlns:p14="http://schemas.microsoft.com/office/powerpoint/2010/main" xmlns=""/>
              </a:ext>
            </a:extLst>
          </a:blip>
          <a:stretch>
            <a:fillRect/>
          </a:stretch>
        </p:blipFill>
        <p:spPr>
          <a:xfrm>
            <a:off x="7063360" y="1656647"/>
            <a:ext cx="1733016" cy="199642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:p159="http://schemas.microsoft.com/office/powerpoint/2015/09/main" xmlns:p15="http://schemas.microsoft.com/office/powerpoint/2012/main" xmlns:p14="http://schemas.microsoft.com/office/powerpoint/2010/main" xmlns="">
                  <a14:imgLayer r:embed="rId8">
                    <a14:imgEffect>
                      <a14:backgroundRemoval t="715" b="100000" l="0" r="96063">
                        <a14:backgroundMark x1="16850" y1="36057" x2="16850" y2="36057"/>
                        <a14:backgroundMark x1="77953" y1="31767" x2="77953" y2="31767"/>
                        <a14:backgroundMark x1="24882" y1="12257" x2="24882" y2="12257"/>
                        <a14:backgroundMark x1="57638" y1="19918" x2="57638" y2="19918"/>
                        <a14:backgroundMark x1="88031" y1="2860" x2="88031" y2="2860"/>
                        <a14:backgroundMark x1="8189" y1="59755" x2="8189" y2="59755"/>
                        <a14:backgroundMark x1="83780" y1="58529" x2="83780" y2="58529"/>
                        <a14:backgroundMark x1="89606" y1="88662" x2="89606" y2="88662"/>
                        <a14:backgroundMark x1="42362" y1="97549" x2="42362" y2="97549"/>
                        <a14:backgroundMark x1="3780" y1="87334" x2="3780" y2="8733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:p159="http://schemas.microsoft.com/office/powerpoint/2015/09/main" xmlns:p15="http://schemas.microsoft.com/office/powerpoint/2012/main" xmlns:p14="http://schemas.microsoft.com/office/powerpoint/2010/main" xmlns=""/>
              </a:ext>
            </a:extLst>
          </a:blip>
          <a:stretch>
            <a:fillRect/>
          </a:stretch>
        </p:blipFill>
        <p:spPr>
          <a:xfrm>
            <a:off x="107504" y="1124744"/>
            <a:ext cx="2304256" cy="3714147"/>
          </a:xfrm>
          <a:prstGeom prst="rect">
            <a:avLst/>
          </a:prstGeom>
          <a:solidFill>
            <a:schemeClr val="bg2"/>
          </a:solidFill>
        </p:spPr>
      </p:pic>
      <p:sp>
        <p:nvSpPr>
          <p:cNvPr id="17" name="TextBox 16"/>
          <p:cNvSpPr txBox="1"/>
          <p:nvPr/>
        </p:nvSpPr>
        <p:spPr>
          <a:xfrm>
            <a:off x="251520" y="5445224"/>
            <a:ext cx="73448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 algn="ctr"/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воспитатель первой категории</a:t>
            </a:r>
          </a:p>
          <a:p>
            <a:pPr algn="ctr"/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Степанова Светлана Васильевна </a:t>
            </a:r>
          </a:p>
          <a:p>
            <a:pPr algn="ctr"/>
            <a:r>
              <a:rPr lang="ru-RU" sz="1600" b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 </a:t>
            </a: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</a:p>
        </p:txBody>
      </p:sp>
    </p:spTree>
    <p:extLst>
      <p:ext uri="{BB962C8B-B14F-4D97-AF65-F5344CB8AC3E}">
        <p14:creationId xmlns:p14="http://schemas.microsoft.com/office/powerpoint/2010/main" xmlns:p159="http://schemas.microsoft.com/office/powerpoint/2015/09/main" xmlns:p15="http://schemas.microsoft.com/office/powerpoint/2012/main" xmlns:a14="http://schemas.microsoft.com/office/drawing/2010/main" xmlns="" val="2536291211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/>
        <a:ea typeface="Arial"/>
        <a:cs typeface="Arial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Arial"/>
        <a:cs typeface="Arial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:r="http://schemas.openxmlformats.org/officeDocument/2006/relationships" xmlns="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:r="http://schemas.openxmlformats.org/officeDocument/2006/relationships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401</TotalTime>
  <Words>247</Words>
  <Application>Microsoft Office PowerPoint</Application>
  <PresentationFormat>Экран (4:3)</PresentationFormat>
  <Paragraphs>55</Paragraphs>
  <Slides>14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Грань</vt:lpstr>
      <vt:lpstr>Слайд 1</vt:lpstr>
      <vt:lpstr>Слайд 2</vt:lpstr>
      <vt:lpstr>Театр – это волшебный край, в котором ребёнок радуется, играя, а в игре он познаёт мир </vt:lpstr>
      <vt:lpstr>Театр – сильное педагогическое средство, которое помогает привить ребенку вкус к прекрасному, познакомить с образами и чувствами персонажей </vt:lpstr>
      <vt:lpstr>Виды кукольного театра</vt:lpstr>
      <vt:lpstr>Виды кукольного театра</vt:lpstr>
      <vt:lpstr>Виды кукольного театра</vt:lpstr>
      <vt:lpstr>Героев театральной постановки можно изготовить из разнообразных материалов, разными техниками</vt:lpstr>
      <vt:lpstr>Слайд 9</vt:lpstr>
      <vt:lpstr>Слайд 10</vt:lpstr>
      <vt:lpstr>Процесс создания  поделок </vt:lpstr>
      <vt:lpstr>Полезные советы</vt:lpstr>
      <vt:lpstr>Планируемый результат</vt:lpstr>
      <vt:lpstr>Слайд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Юс</dc:creator>
  <cp:lastModifiedBy>GMR</cp:lastModifiedBy>
  <cp:revision>30</cp:revision>
  <dcterms:created xsi:type="dcterms:W3CDTF">2018-02-18T13:36:13Z</dcterms:created>
  <dcterms:modified xsi:type="dcterms:W3CDTF">2025-08-18T16:56:01Z</dcterms:modified>
</cp:coreProperties>
</file>