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sldIdLst>
    <p:sldId id="256" r:id="rId2"/>
    <p:sldId id="257" r:id="rId3"/>
    <p:sldId id="264" r:id="rId4"/>
    <p:sldId id="258" r:id="rId5"/>
    <p:sldId id="265" r:id="rId6"/>
    <p:sldId id="259" r:id="rId7"/>
    <p:sldId id="260" r:id="rId8"/>
    <p:sldId id="266" r:id="rId9"/>
    <p:sldId id="261" r:id="rId10"/>
    <p:sldId id="267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7005" y="1016955"/>
            <a:ext cx="9140954" cy="33465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cap="all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2963" y="4869030"/>
            <a:ext cx="7152030" cy="9872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92240"/>
            <a:ext cx="8582023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41" y="6477000"/>
            <a:ext cx="188595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8" y="6492240"/>
            <a:ext cx="657221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31FF2A-9DA0-DC5C-0C53-91FDE15093DD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A4208E-B529-0934-86E0-24278D43C68A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35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ъект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8" y="1748474"/>
            <a:ext cx="11125202" cy="47285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526932-58BC-3B05-A619-8FE2BA7973DD}"/>
              </a:ext>
            </a:extLst>
          </p:cNvPr>
          <p:cNvSpPr/>
          <p:nvPr/>
        </p:nvSpPr>
        <p:spPr>
          <a:xfrm>
            <a:off x="634030" y="565606"/>
            <a:ext cx="11557968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751EC6-9764-CDDF-E8BC-793AD483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A395EC9-5212-9F09-E9FA-0AB62AFB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86E48EB-E81D-8C6A-DBE6-738017E5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497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572000"/>
            <a:ext cx="11125201" cy="1112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200" cap="all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5715000"/>
            <a:ext cx="11125201" cy="533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2000" b="1" i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3981764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 t="-419" b="-419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110036" y="6476999"/>
            <a:ext cx="1880548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995976" y="6477000"/>
            <a:ext cx="662624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9555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6071" y="1016955"/>
            <a:ext cx="3872530" cy="37268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cap="all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6071" y="5134926"/>
            <a:ext cx="3868420" cy="11134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b="1" i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BE7EAD-CCCA-EA7C-0263-265AA3E43C5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224095" cy="6858000"/>
          </a:xfrm>
          <a:custGeom>
            <a:avLst/>
            <a:gdLst>
              <a:gd name="connsiteX0" fmla="*/ 0 w 7224095"/>
              <a:gd name="connsiteY0" fmla="*/ 629614 h 6858000"/>
              <a:gd name="connsiteX1" fmla="*/ 7224095 w 7224095"/>
              <a:gd name="connsiteY1" fmla="*/ 629614 h 6858000"/>
              <a:gd name="connsiteX2" fmla="*/ 7224095 w 7224095"/>
              <a:gd name="connsiteY2" fmla="*/ 6858000 h 6858000"/>
              <a:gd name="connsiteX3" fmla="*/ 0 w 7224095"/>
              <a:gd name="connsiteY3" fmla="*/ 6858000 h 6858000"/>
              <a:gd name="connsiteX4" fmla="*/ 0 w 7224095"/>
              <a:gd name="connsiteY4" fmla="*/ 0 h 6858000"/>
              <a:gd name="connsiteX5" fmla="*/ 7224095 w 7224095"/>
              <a:gd name="connsiteY5" fmla="*/ 0 h 6858000"/>
              <a:gd name="connsiteX6" fmla="*/ 7224095 w 7224095"/>
              <a:gd name="connsiteY6" fmla="*/ 565606 h 6858000"/>
              <a:gd name="connsiteX7" fmla="*/ 0 w 7224095"/>
              <a:gd name="connsiteY7" fmla="*/ 565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24095" h="6858000">
                <a:moveTo>
                  <a:pt x="0" y="629614"/>
                </a:moveTo>
                <a:lnTo>
                  <a:pt x="7224095" y="629614"/>
                </a:lnTo>
                <a:lnTo>
                  <a:pt x="7224095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7224095" y="0"/>
                </a:lnTo>
                <a:lnTo>
                  <a:pt x="7224095" y="565606"/>
                </a:lnTo>
                <a:lnTo>
                  <a:pt x="0" y="565606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67937" y="6476999"/>
            <a:ext cx="189584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2" y="6476999"/>
            <a:ext cx="937594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8" y="6477000"/>
            <a:ext cx="657221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79DE85-4541-95AA-B871-7CBAD2BA1550}"/>
              </a:ext>
            </a:extLst>
          </p:cNvPr>
          <p:cNvSpPr/>
          <p:nvPr/>
        </p:nvSpPr>
        <p:spPr>
          <a:xfrm>
            <a:off x="0" y="565606"/>
            <a:ext cx="1155797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36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3400" y="1143000"/>
            <a:ext cx="8576636" cy="5271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cap="all" baseline="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92240"/>
            <a:ext cx="8576636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41" y="6492240"/>
            <a:ext cx="189133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8" y="6492240"/>
            <a:ext cx="657222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5F1B314-6B95-45EC-8168-CEA297F1BD40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E8A7FA-CBEB-E74B-AC79-5D830DAFC993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57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AE97C67-C2EB-5515-0FDC-A535220C9DF0}"/>
              </a:ext>
            </a:extLst>
          </p:cNvPr>
          <p:cNvSpPr/>
          <p:nvPr/>
        </p:nvSpPr>
        <p:spPr>
          <a:xfrm>
            <a:off x="9110035" y="0"/>
            <a:ext cx="30819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16955"/>
            <a:ext cx="8195646" cy="112775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7200" cap="all" baseline="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399" y="2510472"/>
            <a:ext cx="8190496" cy="3966527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1pPr>
            <a:lvl2pPr marL="6858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2pPr>
            <a:lvl3pPr marL="8001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3pPr>
            <a:lvl4pPr marL="10287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4pPr>
            <a:lvl5pPr marL="12573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5758481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91885" y="6492240"/>
            <a:ext cx="1763999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61271" y="6492241"/>
            <a:ext cx="662624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58CA726-6257-4F3F-9296-A3CF5DCA19DB}"/>
              </a:ext>
            </a:extLst>
          </p:cNvPr>
          <p:cNvSpPr/>
          <p:nvPr/>
        </p:nvSpPr>
        <p:spPr>
          <a:xfrm>
            <a:off x="634029" y="2144714"/>
            <a:ext cx="8476007" cy="6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28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C713386-53DE-AEBA-6318-6C7146DE22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3517" y="1386842"/>
            <a:ext cx="6315083" cy="1127758"/>
          </a:xfrm>
        </p:spPr>
        <p:txBody>
          <a:bodyPr>
            <a:normAutofit/>
          </a:bodyPr>
          <a:lstStyle>
            <a:lvl1pPr>
              <a:defRPr sz="7200" cap="all" baseline="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440984A-B82C-18F1-2933-6DF295884C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40055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3518" y="2886089"/>
            <a:ext cx="6315082" cy="3336911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1pPr>
            <a:lvl2pPr marL="5715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2pPr>
            <a:lvl3pPr marL="8001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3pPr>
            <a:lvl4pPr marL="10287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4pPr>
            <a:lvl5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3518" y="6477000"/>
            <a:ext cx="3771905" cy="381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20821" y="6477000"/>
            <a:ext cx="1875160" cy="381001"/>
          </a:xfrm>
          <a:prstGeom prst="rect">
            <a:avLst/>
          </a:prstGeom>
        </p:spPr>
        <p:txBody>
          <a:bodyPr/>
          <a:lstStyle/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86" y="6477000"/>
            <a:ext cx="662614" cy="381001"/>
          </a:xfrm>
          <a:prstGeom prst="rect">
            <a:avLst/>
          </a:prstGeom>
        </p:spPr>
        <p:txBody>
          <a:bodyPr/>
          <a:lstStyle/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5CA23-2176-4B29-AB27-EDD9AC417271}"/>
              </a:ext>
            </a:extLst>
          </p:cNvPr>
          <p:cNvSpPr/>
          <p:nvPr/>
        </p:nvSpPr>
        <p:spPr>
          <a:xfrm>
            <a:off x="4400554" y="2496190"/>
            <a:ext cx="7791446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6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16955"/>
            <a:ext cx="3491539" cy="408358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2526" y="1016955"/>
            <a:ext cx="6696073" cy="40835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7000"/>
            <a:ext cx="1891338" cy="381001"/>
          </a:xfrm>
          <a:prstGeom prst="rect">
            <a:avLst/>
          </a:prstGeom>
        </p:spPr>
        <p:txBody>
          <a:bodyPr/>
          <a:lstStyle/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/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AE531BB-71E1-57EF-0879-5979B0C95458}"/>
              </a:ext>
            </a:extLst>
          </p:cNvPr>
          <p:cNvSpPr/>
          <p:nvPr/>
        </p:nvSpPr>
        <p:spPr>
          <a:xfrm>
            <a:off x="4024938" y="570037"/>
            <a:ext cx="8167062" cy="59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1FD272-0797-A5C1-BAB9-E68F518B8158}"/>
              </a:ext>
            </a:extLst>
          </p:cNvPr>
          <p:cNvSpPr/>
          <p:nvPr/>
        </p:nvSpPr>
        <p:spPr>
          <a:xfrm>
            <a:off x="634030" y="570037"/>
            <a:ext cx="3390908" cy="595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31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3486153" cy="27214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2526" y="1016955"/>
            <a:ext cx="6696074" cy="54905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7000"/>
            <a:ext cx="1891338" cy="381001"/>
          </a:xfrm>
          <a:prstGeom prst="rect">
            <a:avLst/>
          </a:prstGeom>
        </p:spPr>
        <p:txBody>
          <a:bodyPr/>
          <a:lstStyle/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/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922775-D819-CE59-81DF-9A22F9309472}"/>
              </a:ext>
            </a:extLst>
          </p:cNvPr>
          <p:cNvSpPr/>
          <p:nvPr/>
        </p:nvSpPr>
        <p:spPr>
          <a:xfrm>
            <a:off x="4017310" y="565607"/>
            <a:ext cx="8174690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1D59CA-78A2-7B8F-A9C7-E86B47BEAE5E}"/>
              </a:ext>
            </a:extLst>
          </p:cNvPr>
          <p:cNvSpPr/>
          <p:nvPr/>
        </p:nvSpPr>
        <p:spPr>
          <a:xfrm>
            <a:off x="634030" y="570037"/>
            <a:ext cx="3390908" cy="595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23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523" y="1016956"/>
            <a:ext cx="6696076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99EF452C-FB1E-E93B-DCC5-1D98DE017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400554" cy="6858000"/>
          </a:xfrm>
          <a:custGeom>
            <a:avLst/>
            <a:gdLst>
              <a:gd name="connsiteX0" fmla="*/ 0 w 4400554"/>
              <a:gd name="connsiteY0" fmla="*/ 634999 h 6858000"/>
              <a:gd name="connsiteX1" fmla="*/ 4400554 w 4400554"/>
              <a:gd name="connsiteY1" fmla="*/ 634999 h 6858000"/>
              <a:gd name="connsiteX2" fmla="*/ 4400554 w 4400554"/>
              <a:gd name="connsiteY2" fmla="*/ 6858000 h 6858000"/>
              <a:gd name="connsiteX3" fmla="*/ 0 w 4400554"/>
              <a:gd name="connsiteY3" fmla="*/ 6858000 h 6858000"/>
              <a:gd name="connsiteX4" fmla="*/ 0 w 4400554"/>
              <a:gd name="connsiteY4" fmla="*/ 0 h 6858000"/>
              <a:gd name="connsiteX5" fmla="*/ 4400554 w 4400554"/>
              <a:gd name="connsiteY5" fmla="*/ 0 h 6858000"/>
              <a:gd name="connsiteX6" fmla="*/ 4400554 w 4400554"/>
              <a:gd name="connsiteY6" fmla="*/ 570991 h 6858000"/>
              <a:gd name="connsiteX7" fmla="*/ 0 w 4400554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4" h="6858000">
                <a:moveTo>
                  <a:pt x="0" y="634999"/>
                </a:moveTo>
                <a:lnTo>
                  <a:pt x="4400554" y="634999"/>
                </a:lnTo>
                <a:lnTo>
                  <a:pt x="4400554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4400554" y="0"/>
                </a:lnTo>
                <a:lnTo>
                  <a:pt x="4400554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2523" y="2145668"/>
            <a:ext cx="6689892" cy="411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964103" y="6477000"/>
            <a:ext cx="470790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72013" y="6477000"/>
            <a:ext cx="132936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1379" y="6477000"/>
            <a:ext cx="657221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C16BEA9-7D3A-E34B-4442-F0BFB853F3F8}"/>
              </a:ext>
            </a:extLst>
          </p:cNvPr>
          <p:cNvSpPr/>
          <p:nvPr/>
        </p:nvSpPr>
        <p:spPr>
          <a:xfrm>
            <a:off x="4408228" y="570993"/>
            <a:ext cx="7142064" cy="64006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462211-E1BA-E90A-00F8-E717C7293E42}"/>
              </a:ext>
            </a:extLst>
          </p:cNvPr>
          <p:cNvSpPr/>
          <p:nvPr/>
        </p:nvSpPr>
        <p:spPr>
          <a:xfrm>
            <a:off x="-2282" y="570991"/>
            <a:ext cx="4410510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68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3" y="1016955"/>
            <a:ext cx="7026437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87476243-EB8F-9EFF-F789-0088ABBB0FB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998133" cy="6858000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2145668"/>
            <a:ext cx="7026432" cy="40773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7" y="6477000"/>
            <a:ext cx="5426231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058404" y="6477000"/>
            <a:ext cx="94297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1374" y="6477000"/>
            <a:ext cx="657226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CF4FA5C-D406-8202-9143-DAEA62C5C872}"/>
              </a:ext>
            </a:extLst>
          </p:cNvPr>
          <p:cNvSpPr/>
          <p:nvPr/>
        </p:nvSpPr>
        <p:spPr>
          <a:xfrm>
            <a:off x="0" y="570992"/>
            <a:ext cx="4019552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82645EB-0315-BBF0-B28C-6A31158DE8D1}"/>
              </a:ext>
            </a:extLst>
          </p:cNvPr>
          <p:cNvSpPr/>
          <p:nvPr/>
        </p:nvSpPr>
        <p:spPr>
          <a:xfrm>
            <a:off x="3997235" y="570992"/>
            <a:ext cx="7560729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37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1016955"/>
            <a:ext cx="6858000" cy="731519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3401" y="2145668"/>
            <a:ext cx="6858000" cy="4093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1" y="6464300"/>
            <a:ext cx="5366715" cy="3995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900115" y="6464300"/>
            <a:ext cx="929303" cy="3995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29424" y="6464300"/>
            <a:ext cx="561977" cy="3995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70CE66A-15FE-D8FB-D711-D3BB0755F0D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3866" y="1"/>
            <a:ext cx="3998133" cy="6858000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19B021D-A5A3-D515-C491-988160E0708C}"/>
              </a:ext>
            </a:extLst>
          </p:cNvPr>
          <p:cNvSpPr/>
          <p:nvPr/>
        </p:nvSpPr>
        <p:spPr>
          <a:xfrm>
            <a:off x="8172447" y="570992"/>
            <a:ext cx="4019552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6879252-7B61-583A-CF4D-92BF27416ADC}"/>
              </a:ext>
            </a:extLst>
          </p:cNvPr>
          <p:cNvSpPr/>
          <p:nvPr/>
        </p:nvSpPr>
        <p:spPr>
          <a:xfrm>
            <a:off x="633137" y="570992"/>
            <a:ext cx="7560729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777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1016955"/>
            <a:ext cx="4573438" cy="132893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3401" y="2495232"/>
            <a:ext cx="4573438" cy="37277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77000"/>
            <a:ext cx="292155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54946" y="6477000"/>
            <a:ext cx="110099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53312" y="6477000"/>
            <a:ext cx="552253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03B3571-8BEB-7B5F-5141-60BE7E4F2B98}"/>
              </a:ext>
            </a:extLst>
          </p:cNvPr>
          <p:cNvSpPr/>
          <p:nvPr/>
        </p:nvSpPr>
        <p:spPr>
          <a:xfrm>
            <a:off x="631405" y="570990"/>
            <a:ext cx="5024894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18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275" y="1016955"/>
            <a:ext cx="3445936" cy="13289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056A831-274A-4E01-51DC-29FC50834A4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33400" y="2495232"/>
            <a:ext cx="3445936" cy="37277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0" y="6477000"/>
            <a:ext cx="2076777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610177" y="6477000"/>
            <a:ext cx="949766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559943" y="6477000"/>
            <a:ext cx="429207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0BBEF0D8-DF37-CB82-D6FC-4B18E864B2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2979" y="0"/>
            <a:ext cx="7584144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C2254B-5D42-9D5B-16C8-9FAF562F458A}"/>
              </a:ext>
            </a:extLst>
          </p:cNvPr>
          <p:cNvSpPr/>
          <p:nvPr/>
        </p:nvSpPr>
        <p:spPr>
          <a:xfrm>
            <a:off x="615697" y="570989"/>
            <a:ext cx="3987282" cy="64012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17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0" y="1016955"/>
            <a:ext cx="2770539" cy="1875475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769544" cy="2844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477000"/>
            <a:ext cx="140446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477000"/>
            <a:ext cx="708857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80" y="6477000"/>
            <a:ext cx="65722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AEE3D4D-61F7-E7A0-0EB4-DE705A2CAF60}"/>
              </a:ext>
            </a:extLst>
          </p:cNvPr>
          <p:cNvSpPr/>
          <p:nvPr/>
        </p:nvSpPr>
        <p:spPr>
          <a:xfrm>
            <a:off x="8326322" y="570989"/>
            <a:ext cx="3332277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67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23948"/>
            <a:ext cx="3486152" cy="25990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242949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5936" y="3623949"/>
            <a:ext cx="7252664" cy="259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6999"/>
            <a:ext cx="1891338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503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016955"/>
            <a:ext cx="11125199" cy="731519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61ACD7CC-7A35-CC8D-F7DA-128B795065B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2145668"/>
            <a:ext cx="6291878" cy="4728525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marL="228600" lvl="0" indent="-228600"/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43095" y="2145668"/>
            <a:ext cx="4815505" cy="419049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3095" y="6492240"/>
            <a:ext cx="321529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058398" y="6492240"/>
            <a:ext cx="942982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1379" y="6492240"/>
            <a:ext cx="657221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335081-FA52-F16F-A616-E20DA766DB57}"/>
              </a:ext>
            </a:extLst>
          </p:cNvPr>
          <p:cNvSpPr/>
          <p:nvPr/>
        </p:nvSpPr>
        <p:spPr>
          <a:xfrm>
            <a:off x="634030" y="565606"/>
            <a:ext cx="11557968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040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16955"/>
            <a:ext cx="3486153" cy="1316347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4030" y="2495233"/>
            <a:ext cx="3385517" cy="3727765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6142" y="1016954"/>
            <a:ext cx="7082457" cy="520604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6999"/>
            <a:ext cx="1891338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CA24FE-7F15-0A35-2050-28F4CE33B91F}"/>
              </a:ext>
            </a:extLst>
          </p:cNvPr>
          <p:cNvSpPr/>
          <p:nvPr/>
        </p:nvSpPr>
        <p:spPr>
          <a:xfrm>
            <a:off x="634030" y="565606"/>
            <a:ext cx="338552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9E0A62-7502-AFE4-4860-6DE00EB6D1D5}"/>
              </a:ext>
            </a:extLst>
          </p:cNvPr>
          <p:cNvSpPr/>
          <p:nvPr/>
        </p:nvSpPr>
        <p:spPr>
          <a:xfrm>
            <a:off x="4019547" y="565605"/>
            <a:ext cx="8172453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6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473C94E-2C8E-3F68-4792-D2F9DD866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961" y="5109525"/>
            <a:ext cx="8195638" cy="744634"/>
          </a:xfrm>
        </p:spPr>
        <p:txBody>
          <a:bodyPr anchor="b">
            <a:normAutofit/>
          </a:bodyPr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6E6EBA2-EEB8-DB5B-897E-6DAE1530B3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3400" y="533400"/>
            <a:ext cx="11125200" cy="4576763"/>
          </a:xfrm>
        </p:spPr>
        <p:txBody>
          <a:bodyPr>
            <a:normAutofit/>
          </a:bodyPr>
          <a:lstStyle>
            <a:lvl1pPr marL="0" indent="0">
              <a:buNone/>
              <a:defRPr sz="30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7000"/>
            <a:ext cx="1880546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41"/>
            <a:ext cx="662624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CD9F1A0-57DB-F034-0AB9-2E671ABA4CDD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7340E-9893-2D44-91EA-76771EE522E6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74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3399" y="1016955"/>
            <a:ext cx="11125201" cy="484028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858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144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0"/>
            <a:ext cx="8576637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39"/>
            <a:ext cx="1891338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40"/>
            <a:ext cx="662624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10F272-8DCB-3D9F-8EA6-FBDD6B7DFDA3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38ED97-EB88-D071-C45A-D0C32569D40D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31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7745" y="5216204"/>
            <a:ext cx="8190855" cy="6400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3398" y="1016954"/>
            <a:ext cx="11125201" cy="37115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None/>
              <a:defRPr sz="7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78961" cy="365760"/>
          </a:xfrm>
          <a:prstGeom prst="rect">
            <a:avLst/>
          </a:prstGeom>
        </p:spPr>
        <p:txBody>
          <a:bodyPr/>
          <a:lstStyle/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68" y="6492241"/>
            <a:ext cx="657231" cy="365760"/>
          </a:xfrm>
          <a:prstGeom prst="rect">
            <a:avLst/>
          </a:prstGeom>
        </p:spPr>
        <p:txBody>
          <a:bodyPr/>
          <a:lstStyle/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22AFB11-60F0-1BFB-3EE2-25A317606ED4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DB6C2DA-9756-1101-616C-92AE71300FD8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09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6"/>
            <a:ext cx="11125201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7" name="Content Placeholder 5">
            <a:extLst>
              <a:ext uri="{FF2B5EF4-FFF2-40B4-BE49-F238E27FC236}">
                <a16:creationId xmlns:a16="http://schemas.microsoft.com/office/drawing/2014/main" id="{2D30AC1E-99F3-1176-72D1-F6FF258E307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3399" y="1883248"/>
            <a:ext cx="5075238" cy="43397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8" name="Content Placeholder 11">
            <a:extLst>
              <a:ext uri="{FF2B5EF4-FFF2-40B4-BE49-F238E27FC236}">
                <a16:creationId xmlns:a16="http://schemas.microsoft.com/office/drawing/2014/main" id="{54CE6F64-34A4-5E4B-21B9-E65B60D60DF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83043" y="1883248"/>
            <a:ext cx="5075556" cy="43397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/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39"/>
            <a:ext cx="662624" cy="365761"/>
          </a:xfrm>
          <a:prstGeom prst="rect">
            <a:avLst/>
          </a:prstGeom>
        </p:spPr>
        <p:txBody>
          <a:bodyPr/>
          <a:lstStyle/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DF6D21-8591-4FB9-5FF0-44B10800DC79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7345B5-8AF1-C46D-5FB8-FF298EC5943D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916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399" y="1883248"/>
            <a:ext cx="5074920" cy="3756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3399" y="2444434"/>
            <a:ext cx="5075238" cy="3778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679" y="1883247"/>
            <a:ext cx="5074920" cy="3756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83043" y="2444434"/>
            <a:ext cx="5075556" cy="3778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/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92241"/>
            <a:ext cx="657226" cy="365760"/>
          </a:xfrm>
          <a:prstGeom prst="rect">
            <a:avLst/>
          </a:prstGeom>
        </p:spPr>
        <p:txBody>
          <a:bodyPr/>
          <a:lstStyle/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0A7ECD-2835-13DC-1392-DC6E9D6B14EE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3FF6D6A-BF5E-8499-2E05-993B26BA4977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612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1112519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41"/>
            <a:ext cx="662624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F7BCB4-DC28-7382-4A0F-0498411C4247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5560D8-36FC-D0D1-04BB-54F2CCBC8B5E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666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/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92241"/>
            <a:ext cx="657226" cy="365760"/>
          </a:xfrm>
          <a:prstGeom prst="rect">
            <a:avLst/>
          </a:prstGeom>
        </p:spPr>
        <p:txBody>
          <a:bodyPr/>
          <a:lstStyle/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069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186023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398" y="3258190"/>
            <a:ext cx="11125201" cy="29648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 marL="228600" indent="0">
              <a:buNone/>
              <a:defRPr>
                <a:solidFill>
                  <a:schemeClr val="tx2"/>
                </a:solidFill>
              </a:defRPr>
            </a:lvl2pPr>
            <a:lvl3pPr marL="457200" indent="0">
              <a:buNone/>
              <a:defRPr>
                <a:solidFill>
                  <a:schemeClr val="tx2"/>
                </a:solidFill>
              </a:defRPr>
            </a:lvl3pPr>
            <a:lvl4pPr marL="685800" indent="0">
              <a:buNone/>
              <a:defRPr>
                <a:solidFill>
                  <a:schemeClr val="tx2"/>
                </a:solidFill>
              </a:defRPr>
            </a:lvl4pPr>
            <a:lvl5pPr marL="9144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504949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990" y="6492241"/>
            <a:ext cx="104361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612DD4-C154-5A34-CBE2-09022345DFF5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245B82D-4F13-20D2-DD25-C26E60C48A92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32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016955"/>
            <a:ext cx="8576636" cy="184202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3400" y="4614992"/>
            <a:ext cx="8576506" cy="16080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858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144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92241"/>
            <a:ext cx="8576636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92241"/>
            <a:ext cx="657226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0E45243-34A7-09D9-589C-A28D8FB592BD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77B2CF5-DB49-E6FB-F72A-24AA38988AEC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37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398" y="1748474"/>
            <a:ext cx="11125202" cy="4728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399" y="6476998"/>
            <a:ext cx="8576637" cy="381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0036" y="6476998"/>
            <a:ext cx="1885951" cy="381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9AB0A226-942B-4412-BDC3-320791D9045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1379" y="6476998"/>
            <a:ext cx="657221" cy="381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0F9F560B-E2AB-4599-8A50-218D12181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31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  <p:sldLayoutId id="2147483787" r:id="rId23"/>
    <p:sldLayoutId id="2147483788" r:id="rId24"/>
    <p:sldLayoutId id="2147483789" r:id="rId25"/>
    <p:sldLayoutId id="2147483790" r:id="rId26"/>
    <p:sldLayoutId id="2147483791" r:id="rId27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kern="1200" spc="0" baseline="0">
          <a:solidFill>
            <a:schemeClr val="tx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0" orient="horz" pos="2160">
          <p15:clr>
            <a:srgbClr val="F26B43"/>
          </p15:clr>
        </p15:guide>
        <p15:guide id="31" pos="3840">
          <p15:clr>
            <a:srgbClr val="F26B43"/>
          </p15:clr>
        </p15:guide>
        <p15:guide id="32" pos="336">
          <p15:clr>
            <a:srgbClr val="F26B43"/>
          </p15:clr>
        </p15:guide>
        <p15:guide id="33" pos="7344">
          <p15:clr>
            <a:srgbClr val="F26B43"/>
          </p15:clr>
        </p15:guide>
        <p15:guide id="34" orient="horz" pos="4080">
          <p15:clr>
            <a:srgbClr val="F26B43"/>
          </p15:clr>
        </p15:guide>
        <p15:guide id="35" orient="horz" pos="1344">
          <p15:clr>
            <a:srgbClr val="F26B43"/>
          </p15:clr>
        </p15:guide>
        <p15:guide id="36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5230C3-B978-F84C-CD54-BB768C812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01022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отношения в XVI—XVII вв.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BB1409-80EA-7FDA-A029-09253CDDE2BE}"/>
              </a:ext>
            </a:extLst>
          </p:cNvPr>
          <p:cNvSpPr txBox="1"/>
          <p:nvPr/>
        </p:nvSpPr>
        <p:spPr>
          <a:xfrm>
            <a:off x="5378246" y="4650657"/>
            <a:ext cx="60075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учитель истории и обществознания МАОУ «ОЦ» Лидер»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Байрамукова Лейла Азрет-Алиевна</a:t>
            </a:r>
          </a:p>
        </p:txBody>
      </p:sp>
    </p:spTree>
    <p:extLst>
      <p:ext uri="{BB962C8B-B14F-4D97-AF65-F5344CB8AC3E}">
        <p14:creationId xmlns:p14="http://schemas.microsoft.com/office/powerpoint/2010/main" val="4092309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E1BE156-5E38-1104-0608-11435CB45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128" y="727587"/>
            <a:ext cx="11107994" cy="5899355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Государственный интерес</a:t>
            </a:r>
          </a:p>
          <a:p>
            <a:pPr lvl="0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изменения в международных отношениях: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Упадок идеи единой христианской империи после </a:t>
            </a:r>
            <a:r>
              <a:rPr lang="ru-RU" sz="28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Реформации</a:t>
            </a:r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концепции </a:t>
            </a:r>
            <a:r>
              <a:rPr lang="ru-RU" sz="28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национального суверенитета</a:t>
            </a:r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верховной и независимой власти государства.</a:t>
            </a:r>
          </a:p>
          <a:p>
            <a:pPr lvl="1"/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Монархи-абсолютисты полностью взяли под контроль внешнюю политику.</a:t>
            </a:r>
          </a:p>
          <a:p>
            <a:pPr lvl="1"/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новых типов войн: </a:t>
            </a:r>
            <a:r>
              <a:rPr lang="ru-RU" sz="28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торговые</a:t>
            </a:r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колониальные</a:t>
            </a:r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(например, англо-голландские войны).</a:t>
            </a:r>
          </a:p>
          <a:p>
            <a:pPr lvl="0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принципы: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двигателем политики становится </a:t>
            </a:r>
            <a:r>
              <a:rPr lang="ru-RU" sz="2800" b="1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интерес</a:t>
            </a:r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религиозные или династические мотивы.</a:t>
            </a:r>
          </a:p>
          <a:p>
            <a:pPr lvl="2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Католическая Франция заключала союзы с протестантами и мусульманами (Османской империей) против Габсбургов.</a:t>
            </a:r>
          </a:p>
          <a:p>
            <a:pPr lvl="1"/>
            <a:r>
              <a:rPr lang="ru-RU" sz="28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Союзы стали рассматриваться как временные, основанные на прагматизме.</a:t>
            </a:r>
          </a:p>
        </p:txBody>
      </p:sp>
    </p:spTree>
    <p:extLst>
      <p:ext uri="{BB962C8B-B14F-4D97-AF65-F5344CB8AC3E}">
        <p14:creationId xmlns:p14="http://schemas.microsoft.com/office/powerpoint/2010/main" val="317887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F1C1-F3BF-21C5-8AB3-3B7981BF8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8" y="814409"/>
            <a:ext cx="6951407" cy="5910856"/>
          </a:xfrm>
        </p:spPr>
        <p:txBody>
          <a:bodyPr>
            <a:normAutofit/>
          </a:bodyPr>
          <a:lstStyle/>
          <a:p>
            <a:pPr lvl="0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дипломатии и права: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постоянных посольств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идеи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равновесия (баланса) сил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усиление одного государства приводит к объединению других против него.</a:t>
            </a:r>
          </a:p>
          <a:p>
            <a:pPr lvl="1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Гуго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Гроций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основоположник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права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книге «О праве войны и мира» (1625) разделил войны на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(оборона) 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несправедливые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(захватнические).</a:t>
            </a:r>
          </a:p>
          <a:p>
            <a:pPr lvl="2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Основывался на идее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естественного права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(разум и стремление к миру).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A31E4-2481-BD98-7FEC-2A525BC93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355" y="1097116"/>
            <a:ext cx="4484431" cy="534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454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20AF0E-C5AA-C0B5-53A8-1F67F9F9B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20" y="830826"/>
            <a:ext cx="8023123" cy="6027174"/>
          </a:xfrm>
        </p:spPr>
        <p:txBody>
          <a:bodyPr>
            <a:normAutofit/>
          </a:bodyPr>
          <a:lstStyle/>
          <a:p>
            <a:r>
              <a:rPr lang="ru-RU" sz="2000" dirty="0"/>
              <a:t>2 «Военная революция»</a:t>
            </a:r>
          </a:p>
          <a:p>
            <a:r>
              <a:rPr lang="ru-RU" sz="2000" dirty="0"/>
              <a:t>Коренные изменения в военном деле в XV-XVII вв., вызванные распространением </a:t>
            </a:r>
            <a:r>
              <a:rPr lang="ru-RU" sz="2000" b="1" dirty="0"/>
              <a:t>огнестрельного оружия</a:t>
            </a:r>
            <a:r>
              <a:rPr lang="ru-RU" sz="2000" dirty="0"/>
              <a:t>.</a:t>
            </a:r>
          </a:p>
          <a:p>
            <a:pPr lvl="0"/>
            <a:r>
              <a:rPr lang="ru-RU" sz="2000" b="1" dirty="0"/>
              <a:t>Основные изменения:</a:t>
            </a:r>
            <a:endParaRPr lang="ru-RU" sz="2000" dirty="0"/>
          </a:p>
          <a:p>
            <a:pPr lvl="1"/>
            <a:r>
              <a:rPr lang="ru-RU" sz="2000" b="1" dirty="0"/>
              <a:t>Переход к постоянным армиям</a:t>
            </a:r>
            <a:r>
              <a:rPr lang="ru-RU" sz="2000" dirty="0"/>
              <a:t> (вместо наёмников и феодальных ополчений).</a:t>
            </a:r>
          </a:p>
          <a:p>
            <a:pPr lvl="1"/>
            <a:r>
              <a:rPr lang="ru-RU" sz="2000" b="1" dirty="0"/>
              <a:t>Унификация</a:t>
            </a:r>
            <a:r>
              <a:rPr lang="ru-RU" sz="2000" dirty="0"/>
              <a:t>: единое обмундирование, вооружение, система званий.</a:t>
            </a:r>
          </a:p>
          <a:p>
            <a:pPr lvl="1"/>
            <a:r>
              <a:rPr lang="ru-RU" sz="2000" b="1" dirty="0"/>
              <a:t>Рост численности армий</a:t>
            </a:r>
            <a:r>
              <a:rPr lang="ru-RU" sz="2000" dirty="0"/>
              <a:t> (например, французская армия при Людовике XIV выросла до 300 тыс. человек).</a:t>
            </a:r>
          </a:p>
          <a:p>
            <a:pPr lvl="1"/>
            <a:r>
              <a:rPr lang="ru-RU" sz="2000" b="1" dirty="0"/>
              <a:t>Изменение тактики</a:t>
            </a:r>
            <a:r>
              <a:rPr lang="ru-RU" sz="2000" dirty="0"/>
              <a:t>:</a:t>
            </a:r>
          </a:p>
          <a:p>
            <a:pPr lvl="2"/>
            <a:r>
              <a:rPr lang="ru-RU" sz="2000" dirty="0"/>
              <a:t>Главную роль стала играть </a:t>
            </a:r>
            <a:r>
              <a:rPr lang="ru-RU" sz="2000" b="1" dirty="0"/>
              <a:t>пехота</a:t>
            </a:r>
            <a:r>
              <a:rPr lang="ru-RU" sz="2000" dirty="0"/>
              <a:t> с мушкетами, а не рыцарская конница.</a:t>
            </a:r>
          </a:p>
          <a:p>
            <a:pPr lvl="2"/>
            <a:r>
              <a:rPr lang="ru-RU" sz="2000" dirty="0"/>
              <a:t>Появление </a:t>
            </a:r>
            <a:r>
              <a:rPr lang="ru-RU" sz="2000" b="1" dirty="0"/>
              <a:t>линейного построения</a:t>
            </a:r>
            <a:r>
              <a:rPr lang="ru-RU" sz="2000" dirty="0"/>
              <a:t> (Густав II Адольф) для массированного огня.</a:t>
            </a:r>
          </a:p>
          <a:p>
            <a:pPr lvl="2"/>
            <a:r>
              <a:rPr lang="ru-RU" sz="2000" dirty="0"/>
              <a:t>Введение </a:t>
            </a:r>
            <a:r>
              <a:rPr lang="ru-RU" sz="2000" b="1" dirty="0"/>
              <a:t>штыка</a:t>
            </a:r>
            <a:r>
              <a:rPr lang="ru-RU" sz="2000" dirty="0"/>
              <a:t>, что сделало </a:t>
            </a:r>
            <a:r>
              <a:rPr lang="ru-RU" sz="2000" dirty="0" err="1"/>
              <a:t>пикинёров</a:t>
            </a:r>
            <a:r>
              <a:rPr lang="ru-RU" sz="2000" dirty="0"/>
              <a:t> ненужными.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CDB8D8-6C14-B92B-722F-DD49BE4FF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0941" y="747251"/>
            <a:ext cx="3913239" cy="533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6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86D073-7D3E-2872-1072-E842114BA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000" b="1" dirty="0"/>
              <a:t>Последствия:</a:t>
            </a:r>
            <a:endParaRPr lang="ru-RU" sz="2000" dirty="0"/>
          </a:p>
          <a:p>
            <a:pPr lvl="1"/>
            <a:r>
              <a:rPr lang="ru-RU" sz="2000" dirty="0"/>
              <a:t>Рост государственных расходов и налогов.</a:t>
            </a:r>
          </a:p>
          <a:p>
            <a:pPr lvl="1"/>
            <a:r>
              <a:rPr lang="ru-RU" sz="2000" dirty="0"/>
              <a:t>Усиление государственного аппарата.</a:t>
            </a:r>
          </a:p>
          <a:p>
            <a:pPr lvl="1"/>
            <a:r>
              <a:rPr lang="ru-RU" sz="2000" dirty="0"/>
              <a:t>Падение военной роли дворянства (хотя они остались офицерским корпусом).</a:t>
            </a:r>
          </a:p>
          <a:p>
            <a:pPr lvl="1"/>
            <a:r>
              <a:rPr lang="ru-RU" sz="2000" dirty="0"/>
              <a:t>Превосходство европейских армий над армиями других регионов мира.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1550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0ABA13D-9A9B-3588-B84D-143D4AE27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964" y="741310"/>
            <a:ext cx="7073901" cy="5633375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3 Франция против Габсбургов</a:t>
            </a:r>
          </a:p>
          <a:p>
            <a:pPr lvl="0"/>
            <a:r>
              <a:rPr lang="ru-RU" sz="2800" b="1" dirty="0"/>
              <a:t>Главный конфликт эпохи:</a:t>
            </a:r>
            <a:r>
              <a:rPr lang="ru-RU" sz="2800" dirty="0"/>
              <a:t> Противостояние Франции и династии </a:t>
            </a:r>
            <a:r>
              <a:rPr lang="ru-RU" sz="2800" b="1" dirty="0"/>
              <a:t>Габсбургов</a:t>
            </a:r>
            <a:r>
              <a:rPr lang="ru-RU" sz="2800" dirty="0"/>
              <a:t>, владевших Испанией, Священной Римской империей и другими землями (окружившими Францию).</a:t>
            </a:r>
          </a:p>
          <a:p>
            <a:pPr lvl="0"/>
            <a:r>
              <a:rPr lang="ru-RU" sz="2800" b="1" dirty="0"/>
              <a:t>Итальянские войны (1494-1559):</a:t>
            </a:r>
            <a:endParaRPr lang="ru-RU" sz="2800" dirty="0"/>
          </a:p>
          <a:p>
            <a:pPr lvl="1"/>
            <a:r>
              <a:rPr lang="ru-RU" sz="2800" i="1" dirty="0"/>
              <a:t>Цель Франции</a:t>
            </a:r>
            <a:r>
              <a:rPr lang="ru-RU" sz="2800" dirty="0"/>
              <a:t>: захват богатых раздробленных итальянских государств и ослабление Габсбургов.</a:t>
            </a:r>
          </a:p>
          <a:p>
            <a:pPr lvl="1"/>
            <a:r>
              <a:rPr lang="ru-RU" sz="2800" i="1" dirty="0"/>
              <a:t>Итог</a:t>
            </a:r>
            <a:r>
              <a:rPr lang="ru-RU" sz="2800" dirty="0"/>
              <a:t>: Поражение Франции. Разгром при </a:t>
            </a:r>
            <a:r>
              <a:rPr lang="ru-RU" sz="2800" b="1" dirty="0"/>
              <a:t>Павии (1525 г.)</a:t>
            </a:r>
            <a:r>
              <a:rPr lang="ru-RU" sz="2800" dirty="0"/>
              <a:t>, где был пленен король </a:t>
            </a:r>
            <a:r>
              <a:rPr lang="ru-RU" sz="2800" b="1" dirty="0"/>
              <a:t>Франциск I</a:t>
            </a:r>
            <a:r>
              <a:rPr lang="ru-RU" sz="2800" dirty="0"/>
              <a:t>. Франция отказалась от претензий на Италию.</a:t>
            </a:r>
          </a:p>
        </p:txBody>
      </p:sp>
      <p:pic>
        <p:nvPicPr>
          <p:cNvPr id="4" name="Рисунок 3" descr="Жан Клуэ. Портрет Франциска I, короля Франции. Между 1527 и 1530. Дерево, масло. Лувр, Париж">
            <a:extLst>
              <a:ext uri="{FF2B5EF4-FFF2-40B4-BE49-F238E27FC236}">
                <a16:creationId xmlns:a16="http://schemas.microsoft.com/office/drawing/2014/main" id="{B51049AE-51FF-F0CE-D94B-738AEDD6D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839" y="741310"/>
            <a:ext cx="4360197" cy="56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69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99D27D2-2712-028B-D8AC-A3F245179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0" y="796413"/>
            <a:ext cx="11442290" cy="5680585"/>
          </a:xfrm>
        </p:spPr>
        <p:txBody>
          <a:bodyPr>
            <a:normAutofit/>
          </a:bodyPr>
          <a:lstStyle/>
          <a:p>
            <a:r>
              <a:rPr lang="ru-RU" sz="2400" dirty="0"/>
              <a:t>4 Тридцатилетняя война (1618-1648)</a:t>
            </a:r>
          </a:p>
          <a:p>
            <a:pPr lvl="0"/>
            <a:r>
              <a:rPr lang="ru-RU" sz="2400" b="1" dirty="0"/>
              <a:t>Причины:</a:t>
            </a:r>
            <a:endParaRPr lang="ru-RU" sz="2400" dirty="0"/>
          </a:p>
          <a:p>
            <a:pPr lvl="1"/>
            <a:r>
              <a:rPr lang="ru-RU" sz="2400" i="1" dirty="0"/>
              <a:t>Религиозные</a:t>
            </a:r>
            <a:r>
              <a:rPr lang="ru-RU" sz="2400" dirty="0"/>
              <a:t>: Конфликт между католиками и протестантами в Германии после успехов </a:t>
            </a:r>
            <a:r>
              <a:rPr lang="ru-RU" sz="2400" b="1" dirty="0"/>
              <a:t>Контрреформации</a:t>
            </a:r>
            <a:r>
              <a:rPr lang="ru-RU" sz="2400" dirty="0"/>
              <a:t>.</a:t>
            </a:r>
          </a:p>
          <a:p>
            <a:pPr lvl="1"/>
            <a:r>
              <a:rPr lang="ru-RU" sz="2400" i="1" dirty="0"/>
              <a:t>Политические</a:t>
            </a:r>
            <a:r>
              <a:rPr lang="ru-RU" sz="2400" dirty="0"/>
              <a:t>: Борьба за </a:t>
            </a:r>
            <a:r>
              <a:rPr lang="ru-RU" sz="2400" b="1" dirty="0"/>
              <a:t>европейскую гегемонию</a:t>
            </a:r>
            <a:r>
              <a:rPr lang="ru-RU" sz="2400" dirty="0"/>
              <a:t> (Франция </a:t>
            </a:r>
            <a:r>
              <a:rPr lang="ru-RU" sz="2400" dirty="0" err="1"/>
              <a:t>vs</a:t>
            </a:r>
            <a:r>
              <a:rPr lang="ru-RU" sz="2400" dirty="0"/>
              <a:t> Габсбурги), борьба Швеции за Балтику, стремление немецких князей к независимости от императора.</a:t>
            </a:r>
          </a:p>
          <a:p>
            <a:pPr lvl="0"/>
            <a:r>
              <a:rPr lang="ru-RU" sz="2400" b="1" dirty="0"/>
              <a:t>Ход войны:</a:t>
            </a:r>
            <a:endParaRPr lang="ru-RU" sz="2400" dirty="0"/>
          </a:p>
          <a:p>
            <a:pPr lvl="1"/>
            <a:r>
              <a:rPr lang="ru-RU" sz="2400" dirty="0"/>
              <a:t>Начало с побед Габсбургов (разгром Чехии, Дании).</a:t>
            </a:r>
          </a:p>
          <a:p>
            <a:pPr lvl="1"/>
            <a:r>
              <a:rPr lang="ru-RU" sz="2400" dirty="0"/>
              <a:t>Перелом наступил с вступлением в войну </a:t>
            </a:r>
            <a:r>
              <a:rPr lang="ru-RU" sz="2400" b="1" dirty="0"/>
              <a:t>Швеции</a:t>
            </a:r>
            <a:r>
              <a:rPr lang="ru-RU" sz="2400" dirty="0"/>
              <a:t> под руководством </a:t>
            </a:r>
            <a:r>
              <a:rPr lang="ru-RU" sz="2400" b="1" dirty="0"/>
              <a:t>Густава II Адольфа</a:t>
            </a:r>
            <a:r>
              <a:rPr lang="ru-RU" sz="2400" dirty="0"/>
              <a:t> (новатора в военной тактике).</a:t>
            </a:r>
          </a:p>
          <a:p>
            <a:pPr lvl="1"/>
            <a:r>
              <a:rPr lang="ru-RU" sz="2400" dirty="0"/>
              <a:t>Решающую роль сыграло вступление в войну </a:t>
            </a:r>
            <a:r>
              <a:rPr lang="ru-RU" sz="2400" b="1" dirty="0"/>
              <a:t>католической Франции</a:t>
            </a:r>
            <a:r>
              <a:rPr lang="ru-RU" sz="2400" dirty="0"/>
              <a:t> против Габсбургов — яркий пример приоритета </a:t>
            </a:r>
            <a:r>
              <a:rPr lang="ru-RU" sz="2400" b="1" dirty="0"/>
              <a:t>государственного интереса</a:t>
            </a:r>
            <a:r>
              <a:rPr lang="ru-RU" sz="2400" dirty="0"/>
              <a:t> над религиозным.</a:t>
            </a:r>
          </a:p>
          <a:p>
            <a:pPr lvl="1"/>
            <a:r>
              <a:rPr lang="ru-RU" sz="2400" dirty="0"/>
              <a:t>Война крайне разорила Германию.</a:t>
            </a:r>
          </a:p>
        </p:txBody>
      </p:sp>
    </p:spTree>
    <p:extLst>
      <p:ext uri="{BB962C8B-B14F-4D97-AF65-F5344CB8AC3E}">
        <p14:creationId xmlns:p14="http://schemas.microsoft.com/office/powerpoint/2010/main" val="2076346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A06F064-4EDE-D2BC-7001-B75133D5D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523" y="824241"/>
            <a:ext cx="9387350" cy="1938624"/>
          </a:xfrm>
        </p:spPr>
        <p:txBody>
          <a:bodyPr/>
          <a:lstStyle/>
          <a:p>
            <a:pPr lvl="0"/>
            <a:r>
              <a:rPr lang="ru-RU" sz="1800" b="1" dirty="0"/>
              <a:t>Вестфальский мир (1648):</a:t>
            </a:r>
            <a:endParaRPr lang="ru-RU" sz="1800" dirty="0"/>
          </a:p>
          <a:p>
            <a:pPr lvl="1"/>
            <a:r>
              <a:rPr lang="ru-RU" sz="1800" dirty="0"/>
              <a:t>Признание </a:t>
            </a:r>
            <a:r>
              <a:rPr lang="ru-RU" sz="1800" b="1" dirty="0"/>
              <a:t>суверенитета</a:t>
            </a:r>
            <a:r>
              <a:rPr lang="ru-RU" sz="1800" dirty="0"/>
              <a:t> немецких князей и их права определять религию своих подданных.</a:t>
            </a:r>
          </a:p>
          <a:p>
            <a:pPr lvl="1"/>
            <a:r>
              <a:rPr lang="ru-RU" sz="1800" dirty="0"/>
              <a:t>Признание независимости </a:t>
            </a:r>
            <a:r>
              <a:rPr lang="ru-RU" sz="1800" b="1" dirty="0"/>
              <a:t>Нидерландов</a:t>
            </a:r>
            <a:r>
              <a:rPr lang="ru-RU" sz="1800" dirty="0"/>
              <a:t> и </a:t>
            </a:r>
            <a:r>
              <a:rPr lang="ru-RU" sz="1800" b="1" dirty="0"/>
              <a:t>Швейцарии</a:t>
            </a:r>
            <a:r>
              <a:rPr lang="ru-RU" sz="1800" dirty="0"/>
              <a:t>.</a:t>
            </a:r>
          </a:p>
          <a:p>
            <a:pPr lvl="1"/>
            <a:r>
              <a:rPr lang="ru-RU" sz="1800" i="1" dirty="0"/>
              <a:t>Значение</a:t>
            </a:r>
            <a:r>
              <a:rPr lang="ru-RU" sz="1800" dirty="0"/>
              <a:t>: Закрепил новую систему международных отношений, основанную на </a:t>
            </a:r>
            <a:r>
              <a:rPr lang="ru-RU" sz="1800" b="1" dirty="0"/>
              <a:t>государственном интересе</a:t>
            </a:r>
            <a:r>
              <a:rPr lang="ru-RU" sz="1800" dirty="0"/>
              <a:t> и </a:t>
            </a:r>
            <a:r>
              <a:rPr lang="ru-RU" sz="1800" b="1" dirty="0"/>
              <a:t>равновесии сил</a:t>
            </a:r>
            <a:r>
              <a:rPr lang="ru-RU" sz="1800" dirty="0"/>
              <a:t>. Победа прагматизма.</a:t>
            </a:r>
          </a:p>
        </p:txBody>
      </p:sp>
      <p:pic>
        <p:nvPicPr>
          <p:cNvPr id="4" name="Рисунок 3" descr="Вестфальский мир (картина ербоГерарда Терборха; 1648 год)">
            <a:extLst>
              <a:ext uri="{FF2B5EF4-FFF2-40B4-BE49-F238E27FC236}">
                <a16:creationId xmlns:a16="http://schemas.microsoft.com/office/drawing/2014/main" id="{2B970297-C7F7-9D4F-A793-9CC1AE9A9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736" y="2957052"/>
            <a:ext cx="4786774" cy="37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43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897FDC5-0E3B-D222-5E99-6E588E0F2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19" y="825910"/>
            <a:ext cx="11530781" cy="5651088"/>
          </a:xfrm>
        </p:spPr>
        <p:txBody>
          <a:bodyPr>
            <a:normAutofit/>
          </a:bodyPr>
          <a:lstStyle/>
          <a:p>
            <a:r>
              <a:rPr lang="ru-RU" sz="2400" dirty="0"/>
              <a:t>5 Войны Людовика XIV</a:t>
            </a:r>
          </a:p>
          <a:p>
            <a:pPr lvl="0"/>
            <a:r>
              <a:rPr lang="ru-RU" sz="2400" b="1" dirty="0"/>
              <a:t>Цель:</a:t>
            </a:r>
            <a:r>
              <a:rPr lang="ru-RU" sz="2400" dirty="0"/>
              <a:t> Установление французской гегемонии в Европе, расширение границ («железный пояс» крепостей).</a:t>
            </a:r>
          </a:p>
          <a:p>
            <a:pPr lvl="0"/>
            <a:r>
              <a:rPr lang="ru-RU" sz="2400" b="1" dirty="0"/>
              <a:t>Основные войны:</a:t>
            </a:r>
            <a:endParaRPr lang="ru-RU" sz="2400" dirty="0"/>
          </a:p>
          <a:p>
            <a:pPr lvl="1"/>
            <a:r>
              <a:rPr lang="ru-RU" sz="2400" i="1" dirty="0" err="1"/>
              <a:t>Деволюционная</a:t>
            </a:r>
            <a:r>
              <a:rPr lang="ru-RU" sz="2400" i="1" dirty="0"/>
              <a:t> война (1667-1668)</a:t>
            </a:r>
            <a:r>
              <a:rPr lang="ru-RU" sz="2400" dirty="0"/>
              <a:t>: Присоединение части Испанских Нидерландов. Против Франции создана </a:t>
            </a:r>
            <a:r>
              <a:rPr lang="ru-RU" sz="2400" b="1" dirty="0"/>
              <a:t>Тройственная лига</a:t>
            </a:r>
            <a:r>
              <a:rPr lang="ru-RU" sz="2400" dirty="0"/>
              <a:t> (Англия, Голландия, Швеция).</a:t>
            </a:r>
          </a:p>
          <a:p>
            <a:pPr lvl="1"/>
            <a:r>
              <a:rPr lang="ru-RU" sz="2400" i="1" dirty="0"/>
              <a:t>Голландская война (1672-1678)</a:t>
            </a:r>
            <a:r>
              <a:rPr lang="ru-RU" sz="2400" dirty="0"/>
              <a:t>: Попытка завоевать Голландию. Против Франции выступила коалиция (Голландия, Испания, Австрия, Дания).</a:t>
            </a:r>
          </a:p>
          <a:p>
            <a:pPr lvl="1"/>
            <a:r>
              <a:rPr lang="ru-RU" sz="2400" i="1" dirty="0"/>
              <a:t>Война за Аугсбургскую лигу (Девятилетняя война, 1688-1697)</a:t>
            </a:r>
            <a:r>
              <a:rPr lang="ru-RU" sz="2400" dirty="0"/>
              <a:t>: Против Франции объединилась почти вся Европа (Англия, Голландия, Испания, Австрия, Швеция и др.).</a:t>
            </a:r>
          </a:p>
        </p:txBody>
      </p:sp>
    </p:spTree>
    <p:extLst>
      <p:ext uri="{BB962C8B-B14F-4D97-AF65-F5344CB8AC3E}">
        <p14:creationId xmlns:p14="http://schemas.microsoft.com/office/powerpoint/2010/main" val="1789233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2FAF8FA1-D0AF-B6E4-F487-21E11CB957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93949" y="798333"/>
            <a:ext cx="4432812" cy="5964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182451-8C65-7E80-0A96-F97D7251127A}"/>
              </a:ext>
            </a:extLst>
          </p:cNvPr>
          <p:cNvSpPr txBox="1"/>
          <p:nvPr/>
        </p:nvSpPr>
        <p:spPr>
          <a:xfrm>
            <a:off x="344129" y="1756187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dirty="0"/>
              <a:t>Итог:</a:t>
            </a:r>
            <a:r>
              <a:rPr lang="ru-RU" sz="2400" dirty="0"/>
              <a:t> Людовик XIV был вынужден отказаться от большей части завоеваний. Его политика привела к истощению Франции и доказала действенность </a:t>
            </a:r>
            <a:r>
              <a:rPr lang="ru-RU" sz="2400" b="1" dirty="0"/>
              <a:t>принципа равновесия сил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0505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131E105-2247-0DC0-63DF-2C5D280DD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243" y="942229"/>
            <a:ext cx="11125202" cy="4728524"/>
          </a:xfrm>
        </p:spPr>
        <p:txBody>
          <a:bodyPr>
            <a:normAutofit/>
          </a:bodyPr>
          <a:lstStyle/>
          <a:p>
            <a:r>
              <a:rPr lang="ru-RU" sz="2400" dirty="0"/>
              <a:t>6 Турецкая угроза</a:t>
            </a:r>
          </a:p>
          <a:p>
            <a:pPr lvl="0"/>
            <a:r>
              <a:rPr lang="ru-RU" sz="2400" b="1" dirty="0"/>
              <a:t>Османская империя</a:t>
            </a:r>
            <a:r>
              <a:rPr lang="ru-RU" sz="2400" dirty="0"/>
              <a:t> как мощный фактор европейской политики с XV в.</a:t>
            </a:r>
          </a:p>
          <a:p>
            <a:pPr lvl="0"/>
            <a:r>
              <a:rPr lang="ru-RU" sz="2400" b="1" dirty="0"/>
              <a:t>Борьба Европы с османами:</a:t>
            </a:r>
            <a:endParaRPr lang="ru-RU" sz="2400" dirty="0"/>
          </a:p>
          <a:p>
            <a:pPr lvl="1"/>
            <a:r>
              <a:rPr lang="ru-RU" sz="2400" i="1" dirty="0"/>
              <a:t>Победы</a:t>
            </a:r>
            <a:r>
              <a:rPr lang="ru-RU" sz="2400" dirty="0"/>
              <a:t>: Морская победа при </a:t>
            </a:r>
            <a:r>
              <a:rPr lang="ru-RU" sz="2400" b="1" dirty="0"/>
              <a:t>Лепанто (1571 г.)</a:t>
            </a:r>
            <a:r>
              <a:rPr lang="ru-RU" sz="2400" dirty="0"/>
              <a:t> остановила экспансию турок в Средиземноморье.</a:t>
            </a:r>
          </a:p>
          <a:p>
            <a:pPr lvl="1"/>
            <a:r>
              <a:rPr lang="ru-RU" sz="2400" i="1" dirty="0"/>
              <a:t>Кульминация</a:t>
            </a:r>
            <a:r>
              <a:rPr lang="ru-RU" sz="2400" dirty="0"/>
              <a:t>: Осада </a:t>
            </a:r>
            <a:r>
              <a:rPr lang="ru-RU" sz="2400" b="1" dirty="0"/>
              <a:t>Вены в 1683 г.</a:t>
            </a:r>
            <a:r>
              <a:rPr lang="ru-RU" sz="2400" dirty="0"/>
              <a:t> и разгром турок объединенной армией (включая поляков Яна III </a:t>
            </a:r>
            <a:r>
              <a:rPr lang="ru-RU" sz="2400" dirty="0" err="1"/>
              <a:t>Собеского</a:t>
            </a:r>
            <a:r>
              <a:rPr lang="ru-RU" sz="2400" dirty="0"/>
              <a:t>).</a:t>
            </a:r>
          </a:p>
          <a:p>
            <a:pPr lvl="1"/>
            <a:r>
              <a:rPr lang="ru-RU" sz="2400" i="1" dirty="0" err="1"/>
              <a:t>Карловицкий</a:t>
            </a:r>
            <a:r>
              <a:rPr lang="ru-RU" sz="2400" i="1" dirty="0"/>
              <a:t> мир (1699 г.)</a:t>
            </a:r>
            <a:r>
              <a:rPr lang="ru-RU" sz="2400" dirty="0"/>
              <a:t>: Завершил австро-турецкую войну. Турки потерпели первое крупное поражение и были вынуждены перейти к дипломатии на европейских принципах.</a:t>
            </a:r>
          </a:p>
          <a:p>
            <a:pPr lvl="0"/>
            <a:r>
              <a:rPr lang="ru-RU" sz="2400" b="1" dirty="0"/>
              <a:t>Роль России:</a:t>
            </a:r>
            <a:r>
              <a:rPr lang="ru-RU" sz="2400" dirty="0"/>
              <a:t> Начала играть активную роль в борьбе с Османской империей к концу XVII в. (Азовские походы).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87943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7CA8775-DB7B-AFD0-843C-D4911044B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585" y="1064738"/>
            <a:ext cx="11125202" cy="4728524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Термины</a:t>
            </a:r>
          </a:p>
          <a:p>
            <a:pPr lvl="0"/>
            <a:r>
              <a:rPr lang="ru-RU" sz="2000" b="1" dirty="0"/>
              <a:t>«Военная революция»</a:t>
            </a:r>
            <a:r>
              <a:rPr lang="ru-RU" sz="2000" dirty="0"/>
              <a:t> — коренная перестройка военного дела в Европе в XV-XVII веках, вызванная распространением огнестрельного оружия и включавшая создание постоянных армий, изменение тактики и рост численности войск.</a:t>
            </a:r>
          </a:p>
          <a:p>
            <a:pPr lvl="0"/>
            <a:r>
              <a:rPr lang="ru-RU" sz="2000" b="1" dirty="0"/>
              <a:t>Государственный интерес</a:t>
            </a:r>
            <a:r>
              <a:rPr lang="ru-RU" sz="2000" dirty="0"/>
              <a:t> — основной принцип внешней политики в раннее Новое время, согласно которому действия государства на международной арене определяются прагматической выгодой, а не религиозными или династическими соображениями.</a:t>
            </a:r>
          </a:p>
          <a:p>
            <a:pPr lvl="0"/>
            <a:r>
              <a:rPr lang="ru-RU" sz="2000" b="1" dirty="0"/>
              <a:t>Естественное право</a:t>
            </a:r>
            <a:r>
              <a:rPr lang="ru-RU" sz="2000" dirty="0"/>
              <a:t> — концепция в международном праве (разработанная Гуго </a:t>
            </a:r>
            <a:r>
              <a:rPr lang="ru-RU" sz="2000" dirty="0" err="1"/>
              <a:t>Гроцием</a:t>
            </a:r>
            <a:r>
              <a:rPr lang="ru-RU" sz="2000" dirty="0"/>
              <a:t>), согласно которой существуют права, данные человеку от природы (разумом), такие как стремление к миру, которые должны лежать в основе отношений между государствами.</a:t>
            </a:r>
          </a:p>
          <a:p>
            <a:pPr lvl="0"/>
            <a:r>
              <a:rPr lang="ru-RU" sz="2000" b="1" dirty="0"/>
              <a:t>Суверенитет</a:t>
            </a:r>
            <a:r>
              <a:rPr lang="ru-RU" sz="2000" dirty="0"/>
              <a:t> — верховенство и независимость государственной власти, ставшее ключевым принципом международных отношений после Вестфальского мира 1648 года.</a:t>
            </a:r>
          </a:p>
          <a:p>
            <a:pPr lvl="0"/>
            <a:r>
              <a:rPr lang="ru-RU" sz="2000" b="1" dirty="0"/>
              <a:t>Система равновесия (баланса) сил</a:t>
            </a:r>
            <a:r>
              <a:rPr lang="ru-RU" sz="2000" dirty="0"/>
              <a:t> — принцип международных отношений, согласно которому предотвращение гегемонии одной страны достигается путем создания коалиций других государств против неё.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76674565"/>
      </p:ext>
    </p:extLst>
  </p:cSld>
  <p:clrMapOvr>
    <a:masterClrMapping/>
  </p:clrMapOvr>
</p:sld>
</file>

<file path=ppt/theme/theme1.xml><?xml version="1.0" encoding="utf-8"?>
<a:theme xmlns:a="http://schemas.openxmlformats.org/drawingml/2006/main" name="Остаток от деления">
  <a:themeElements>
    <a:clrScheme name="Project Status Report">
      <a:dk1>
        <a:srgbClr val="000000"/>
      </a:dk1>
      <a:lt1>
        <a:srgbClr val="FFFFFF"/>
      </a:lt1>
      <a:dk2>
        <a:srgbClr val="3B4546"/>
      </a:dk2>
      <a:lt2>
        <a:srgbClr val="E7E6E6"/>
      </a:lt2>
      <a:accent1>
        <a:srgbClr val="B36041"/>
      </a:accent1>
      <a:accent2>
        <a:srgbClr val="6F8185"/>
      </a:accent2>
      <a:accent3>
        <a:srgbClr val="C78F8F"/>
      </a:accent3>
      <a:accent4>
        <a:srgbClr val="647961"/>
      </a:accent4>
      <a:accent5>
        <a:srgbClr val="B09C54"/>
      </a:accent5>
      <a:accent6>
        <a:srgbClr val="9AA749"/>
      </a:accent6>
      <a:hlink>
        <a:srgbClr val="75A073"/>
      </a:hlink>
      <a:folHlink>
        <a:srgbClr val="BD9C5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ulo" id="{37AC43F2-9181-4AE3-B669-CCC580C183C1}" vid="{7A2AE0A7-E8DE-4D1D-AEB1-3FD1924482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Modulo</Template>
  <TotalTime>87</TotalTime>
  <Words>897</Words>
  <Application>Microsoft Office PowerPoint</Application>
  <PresentationFormat>Широкоэкранный</PresentationFormat>
  <Paragraphs>72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Остаток от деления</vt:lpstr>
      <vt:lpstr>Международные отношения в XVI—XVII вв.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Leila</dc:creator>
  <cp:lastModifiedBy>Leila</cp:lastModifiedBy>
  <cp:revision>10</cp:revision>
  <dcterms:created xsi:type="dcterms:W3CDTF">2026-10-20T19:29:14Z</dcterms:created>
  <dcterms:modified xsi:type="dcterms:W3CDTF">2026-10-20T20:56:55Z</dcterms:modified>
</cp:coreProperties>
</file>