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83" r:id="rId3"/>
    <p:sldId id="284" r:id="rId4"/>
    <p:sldId id="313" r:id="rId5"/>
    <p:sldId id="290" r:id="rId6"/>
    <p:sldId id="271" r:id="rId7"/>
    <p:sldId id="307" r:id="rId8"/>
    <p:sldId id="291" r:id="rId9"/>
    <p:sldId id="295" r:id="rId10"/>
    <p:sldId id="292" r:id="rId11"/>
    <p:sldId id="308" r:id="rId12"/>
    <p:sldId id="294" r:id="rId13"/>
    <p:sldId id="296" r:id="rId14"/>
    <p:sldId id="293" r:id="rId15"/>
    <p:sldId id="309" r:id="rId16"/>
    <p:sldId id="310" r:id="rId17"/>
    <p:sldId id="306" r:id="rId18"/>
    <p:sldId id="311" r:id="rId19"/>
    <p:sldId id="300" r:id="rId20"/>
    <p:sldId id="287" r:id="rId21"/>
    <p:sldId id="262" r:id="rId22"/>
    <p:sldId id="288" r:id="rId23"/>
    <p:sldId id="312" r:id="rId24"/>
    <p:sldId id="289" r:id="rId25"/>
    <p:sldId id="303" r:id="rId26"/>
    <p:sldId id="304" r:id="rId27"/>
    <p:sldId id="261" r:id="rId28"/>
    <p:sldId id="302" r:id="rId29"/>
    <p:sldId id="280" r:id="rId30"/>
    <p:sldId id="305" r:id="rId31"/>
    <p:sldId id="282" r:id="rId32"/>
    <p:sldId id="301" r:id="rId33"/>
    <p:sldId id="298" r:id="rId34"/>
    <p:sldId id="299" r:id="rId35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C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3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fipi.ru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fipi.ru/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gionr.ru/webinars/obshchestvoznanie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onr.ru/webinars/obshchestvoznanie/632031/" TargetMode="External"/><Relationship Id="rId2" Type="http://schemas.openxmlformats.org/officeDocument/2006/relationships/hyperlink" Target="https://www.legionr.ru/webinars/obshchestvoznanie/632030/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soc-ege.sdamgia.ru/" TargetMode="External"/><Relationship Id="rId3" Type="http://schemas.openxmlformats.org/officeDocument/2006/relationships/hyperlink" Target="https://vk.com/away.php?to=http://www.ozon.ru/context/detail/id/137524318/" TargetMode="External"/><Relationship Id="rId7" Type="http://schemas.openxmlformats.org/officeDocument/2006/relationships/hyperlink" Target="https://uchitel.pro/&#1086;&#1073;&#1097;&#1077;&#1089;&#1090;&#1074;&#1086;&#1079;&#1085;&#1072;&#1085;&#1080;&#1077;-&#1087;&#1088;&#1077;&#1076;&#1084;&#1077;&#1090;/" TargetMode="External"/><Relationship Id="rId2" Type="http://schemas.openxmlformats.org/officeDocument/2006/relationships/hyperlink" Target="https://vk.com/away.php?to=http://fipi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xamer.ru/app/soc/quiz" TargetMode="External"/><Relationship Id="rId5" Type="http://schemas.openxmlformats.org/officeDocument/2006/relationships/hyperlink" Target="https://vk.com/away.php?to=http://www.ozon.ru/context/detail/id/138165004/" TargetMode="External"/><Relationship Id="rId4" Type="http://schemas.openxmlformats.org/officeDocument/2006/relationships/hyperlink" Target="https://www.youtube.com/playlist?list=PL8O01R8FwMj93JMuX7GsNenBXvtGQd0l_" TargetMode="External"/><Relationship Id="rId9" Type="http://schemas.openxmlformats.org/officeDocument/2006/relationships/hyperlink" Target="https://neznaika.info/oge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648756" cy="1320800"/>
          </a:xfrm>
        </p:spPr>
        <p:txBody>
          <a:bodyPr>
            <a:noAutofit/>
          </a:bodyPr>
          <a:lstStyle/>
          <a:p>
            <a:pPr algn="ctr"/>
            <a:br>
              <a:rPr lang="ru-RU" sz="1800" b="1" dirty="0">
                <a:solidFill>
                  <a:schemeClr val="tx1"/>
                </a:solidFill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3250" y="1088533"/>
            <a:ext cx="10648757" cy="38807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3600" b="1" i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3600" b="1" dirty="0">
                <a:solidFill>
                  <a:schemeClr val="tx1"/>
                </a:solidFill>
              </a:rPr>
              <a:t>Трудности подготовки к ОГЭ и ЕГЭ  по обществознанию: анализ проблем и пути преодоления</a:t>
            </a:r>
            <a:br>
              <a:rPr lang="ru-RU" sz="2800" b="1" i="1" dirty="0">
                <a:solidFill>
                  <a:schemeClr val="tx1"/>
                </a:solidFill>
              </a:rPr>
            </a:br>
            <a:endParaRPr lang="ru-RU" sz="28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ru-RU" sz="2800" b="1" dirty="0">
                <a:solidFill>
                  <a:schemeClr val="tx1"/>
                </a:solidFill>
              </a:rPr>
              <a:t>из опыта работы учителя высшей категории, 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эксперта ОГЭ  по обществознанию Дрофа Е.В.</a:t>
            </a:r>
          </a:p>
          <a:p>
            <a:pPr marL="0" indent="0" algn="r">
              <a:buNone/>
            </a:pPr>
            <a:r>
              <a:rPr lang="ru-RU" sz="2800" b="1" dirty="0">
                <a:solidFill>
                  <a:schemeClr val="tx1"/>
                </a:solidFill>
              </a:rPr>
              <a:t>МОБУ лицея №7 </a:t>
            </a:r>
          </a:p>
          <a:p>
            <a:pPr marL="0" indent="0" algn="ctr">
              <a:buNone/>
            </a:pPr>
            <a:endParaRPr lang="ru-RU" sz="28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br>
              <a:rPr lang="ru-RU" sz="2800" b="1" dirty="0">
                <a:solidFill>
                  <a:schemeClr val="tx1"/>
                </a:solidFill>
              </a:rPr>
            </a:br>
            <a:endParaRPr lang="ru-RU" sz="3600" i="1" dirty="0"/>
          </a:p>
        </p:txBody>
      </p:sp>
      <p:pic>
        <p:nvPicPr>
          <p:cNvPr id="4" name="Picture 2" descr="https://avatars.mds.yandex.net/i?id=40c5df37b1bd2d8fc245abe755b6d5947e0f528b-5222395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18000"/>
            <a:ext cx="3048000" cy="2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594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CFAED2F-0C65-6AB0-42D6-D57A39903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Трудности подготовки к ОГЭ и ЕГЭ по обществознанию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13A8D5B-88E4-927A-6BB9-EA358E9D3D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7290" y="2160589"/>
            <a:ext cx="4434079" cy="38807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0070C0"/>
                </a:solidFill>
              </a:rPr>
              <a:t>Для учащихся</a:t>
            </a:r>
          </a:p>
          <a:p>
            <a:r>
              <a:rPr lang="ru-RU" sz="2400" b="1" dirty="0"/>
              <a:t>Трудность сдачи  предмета «обществознания»</a:t>
            </a:r>
          </a:p>
          <a:p>
            <a:r>
              <a:rPr lang="ru-RU" sz="2400" b="1" dirty="0"/>
              <a:t>ОГЭ и ЕГЭ – стресс</a:t>
            </a:r>
          </a:p>
          <a:p>
            <a:r>
              <a:rPr lang="ru-RU" sz="2400" b="1" dirty="0"/>
              <a:t>ОГЭ и ЕГЭ это не только тестовая часть, но и развернутые ответы с примерами, аргументацией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E2629CD-621E-D37E-DD61-5BE4C9211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69" y="2160589"/>
            <a:ext cx="6523961" cy="388077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0070C0"/>
                </a:solidFill>
              </a:rPr>
              <a:t>Для учителя</a:t>
            </a:r>
          </a:p>
          <a:p>
            <a:r>
              <a:rPr lang="ru-RU" sz="2400" b="1" dirty="0"/>
              <a:t>Ограниченное количество времени</a:t>
            </a:r>
          </a:p>
          <a:p>
            <a:r>
              <a:rPr lang="ru-RU" sz="2400" b="1" dirty="0"/>
              <a:t>Отсутствие у учителя выстроенной системы подготовки к ГИА </a:t>
            </a:r>
          </a:p>
          <a:p>
            <a:r>
              <a:rPr lang="ru-RU" sz="2400" b="1" dirty="0"/>
              <a:t>Недостаточное понимание учителем выполнения того или иного задания (по разным причинам)</a:t>
            </a:r>
          </a:p>
          <a:p>
            <a:r>
              <a:rPr lang="ru-RU" sz="2400" b="1" dirty="0"/>
              <a:t>Непонятно, по каким материалам готовить выпускников к экзамену</a:t>
            </a:r>
          </a:p>
        </p:txBody>
      </p:sp>
    </p:spTree>
    <p:extLst>
      <p:ext uri="{BB962C8B-B14F-4D97-AF65-F5344CB8AC3E}">
        <p14:creationId xmlns:p14="http://schemas.microsoft.com/office/powerpoint/2010/main" val="343876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7B847FA-FFCE-5644-F0C8-AACB8F83F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4125402" cy="1320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80A3857-242B-356D-F767-FA560AE0A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100" y="-50800"/>
            <a:ext cx="4185623" cy="576262"/>
          </a:xfrm>
        </p:spPr>
        <p:txBody>
          <a:bodyPr/>
          <a:lstStyle/>
          <a:p>
            <a:r>
              <a:rPr lang="ru-RU" b="1" dirty="0"/>
              <a:t>ОГЭ по обществознанию: 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595178DF-74A5-4D61-7548-9138B60F9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-204636" y="547650"/>
            <a:ext cx="5889342" cy="3920068"/>
          </a:xfrm>
        </p:spPr>
        <p:txBody>
          <a:bodyPr>
            <a:normAutofit/>
          </a:bodyPr>
          <a:lstStyle/>
          <a:p>
            <a:pPr algn="just"/>
            <a:r>
              <a:rPr lang="ru-RU" sz="1600" dirty="0">
                <a:solidFill>
                  <a:schemeClr val="tx1"/>
                </a:solidFill>
              </a:rPr>
              <a:t>I часть ОГЭ по обществознанию состоит из 20 заданий. Их  можно разделить три категории: тестовые задания, форматные задания(№15,19, 20) и задания с развернутым ответом.  </a:t>
            </a:r>
          </a:p>
          <a:p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C3664EE-3EAC-3ED3-4FD9-12386C8AFE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-50800"/>
            <a:ext cx="4185618" cy="576262"/>
          </a:xfrm>
        </p:spPr>
        <p:txBody>
          <a:bodyPr/>
          <a:lstStyle/>
          <a:p>
            <a:r>
              <a:rPr lang="ru-RU" b="1" dirty="0"/>
              <a:t>ЕГЭ по обществознанию</a:t>
            </a:r>
            <a:r>
              <a:rPr lang="ru-RU" dirty="0"/>
              <a:t>: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39939526-DFAC-C24C-CCFC-C0D985A111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35548" y="552872"/>
            <a:ext cx="4185617" cy="5179972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25 заданий, две части: первая часть (задания 1–16, краткие ответы, 20 баллов); вторая часть (задания 17 – 25, развернутые ответы). Максимум — 58 первичных баллов (100 тестовых). Пороги: 42 тестовых балла для сдачи, 45 баллов для поступления в ВУЗы, 80 баллов и более для главных вузов страны. </a:t>
            </a:r>
          </a:p>
          <a:p>
            <a:pPr marL="0" indent="0">
              <a:buNone/>
            </a:pPr>
            <a:endParaRPr lang="ru-RU" dirty="0"/>
          </a:p>
          <a:p>
            <a:pPr algn="just"/>
            <a:r>
              <a:rPr lang="ru-RU" b="1" dirty="0"/>
              <a:t>Изменения 2025 года:</a:t>
            </a:r>
            <a:r>
              <a:rPr lang="ru-RU" dirty="0"/>
              <a:t> уточнение критериев задания 25 (К1,К2,К3), усиление контроля за списыванием, акцент на экономику и право. </a:t>
            </a:r>
          </a:p>
          <a:p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675184-EF4F-B934-8DD4-318A004B6A51}"/>
              </a:ext>
            </a:extLst>
          </p:cNvPr>
          <p:cNvSpPr txBox="1"/>
          <p:nvPr/>
        </p:nvSpPr>
        <p:spPr>
          <a:xfrm>
            <a:off x="1" y="4458377"/>
            <a:ext cx="537530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2 часть- задания к тексту  (21-24).</a:t>
            </a:r>
          </a:p>
          <a:p>
            <a:pPr algn="just"/>
            <a:r>
              <a:rPr lang="ru-RU" b="1" dirty="0"/>
              <a:t>Изменения 2025 года: </a:t>
            </a:r>
            <a:r>
              <a:rPr lang="ru-RU" dirty="0"/>
              <a:t>строгие критерии аргументации (задание 24), усиление практико-ориентированных задач (экономика, право). Всего 37 баллов ( надо минимум 14 баллов)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7BFBEE-88B2-BCFE-070C-669CA68C42C9}"/>
              </a:ext>
            </a:extLst>
          </p:cNvPr>
          <p:cNvSpPr txBox="1"/>
          <p:nvPr/>
        </p:nvSpPr>
        <p:spPr>
          <a:xfrm>
            <a:off x="677334" y="6129125"/>
            <a:ext cx="11034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Планируемые изменения в КИМ ОГЭ, ЕГЭ 2026 года-обществознание, ИЗМЕНЕНИЙ  НЕТ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6893D1-7A8A-4BFD-9F48-62F7EBBF9AAA}"/>
              </a:ext>
            </a:extLst>
          </p:cNvPr>
          <p:cNvSpPr txBox="1"/>
          <p:nvPr/>
        </p:nvSpPr>
        <p:spPr>
          <a:xfrm>
            <a:off x="5503492" y="6436667"/>
            <a:ext cx="3208556" cy="649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hlinkClick r:id="rId2"/>
              </a:rPr>
              <a:t>https://fipi.ru/</a:t>
            </a:r>
            <a:endParaRPr lang="ru-RU" b="1" dirty="0"/>
          </a:p>
          <a:p>
            <a:endParaRPr lang="ru-RU" dirty="0"/>
          </a:p>
        </p:txBody>
      </p:sp>
      <p:pic>
        <p:nvPicPr>
          <p:cNvPr id="1026" name="Picture 2" descr="огэ по обществознанию 2025">
            <a:extLst>
              <a:ext uri="{FF2B5EF4-FFF2-40B4-BE49-F238E27FC236}">
                <a16:creationId xmlns:a16="http://schemas.microsoft.com/office/drawing/2014/main" id="{D58634D9-EBDD-9008-381A-BA72E60D8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62" y="2928393"/>
            <a:ext cx="4185617" cy="177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1AD683-AF3A-C0BA-29CF-7967D532F654}"/>
              </a:ext>
            </a:extLst>
          </p:cNvPr>
          <p:cNvSpPr txBox="1"/>
          <p:nvPr/>
        </p:nvSpPr>
        <p:spPr>
          <a:xfrm>
            <a:off x="69702" y="1626168"/>
            <a:ext cx="54530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В вопросах с краткими ответами из первого блока необходимо вписать одну или несколько цифр. Каждому номеру соответствует определенная тема. Например, № 7— 9 — это всегда экономика, 16—18 — право, а вопросы 13 и 14 относятся к области политики.</a:t>
            </a:r>
          </a:p>
        </p:txBody>
      </p:sp>
    </p:spTree>
    <p:extLst>
      <p:ext uri="{BB962C8B-B14F-4D97-AF65-F5344CB8AC3E}">
        <p14:creationId xmlns:p14="http://schemas.microsoft.com/office/powerpoint/2010/main" val="72300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B780E-A12D-C74B-975D-C0FD71F06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6887" y="507051"/>
            <a:ext cx="10312558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Федеральный перечень учебников по обществознанию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AECB33-0669-5BE7-EC50-9714DD392EAB}"/>
              </a:ext>
            </a:extLst>
          </p:cNvPr>
          <p:cNvSpPr txBox="1"/>
          <p:nvPr/>
        </p:nvSpPr>
        <p:spPr>
          <a:xfrm>
            <a:off x="102551" y="938857"/>
            <a:ext cx="1160518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Актуальны до 28 апреля 2027 года</a:t>
            </a:r>
          </a:p>
          <a:p>
            <a:r>
              <a:rPr lang="ru-RU" dirty="0"/>
              <a:t>Боголюбов Л. Н., Рутковская Е. Л., Иванова Л. Ф. и другие /Обществознание. 6 класс: учебник (1 </a:t>
            </a:r>
            <a:r>
              <a:rPr lang="ru-RU" dirty="0" err="1"/>
              <a:t>изд</a:t>
            </a:r>
            <a:r>
              <a:rPr lang="ru-RU" dirty="0"/>
              <a:t>)</a:t>
            </a:r>
          </a:p>
          <a:p>
            <a:r>
              <a:rPr lang="ru-RU" dirty="0"/>
              <a:t>Боголюбов Л. Н., </a:t>
            </a:r>
            <a:r>
              <a:rPr lang="ru-RU" dirty="0" err="1"/>
              <a:t>Лазебникова</a:t>
            </a:r>
            <a:r>
              <a:rPr lang="ru-RU" dirty="0"/>
              <a:t> А. Ю., </a:t>
            </a:r>
            <a:r>
              <a:rPr lang="ru-RU" dirty="0" err="1"/>
              <a:t>Половникова</a:t>
            </a:r>
            <a:r>
              <a:rPr lang="ru-RU" dirty="0"/>
              <a:t> А. В. и другие /Обществознание: 7-й класс: учебник (1-ое издание)</a:t>
            </a:r>
          </a:p>
          <a:p>
            <a:r>
              <a:rPr lang="ru-RU" dirty="0"/>
              <a:t>Боголюбов Л. Н., Городецкая Н. И., Иванова Л. Ф. и другие /Обществознание. 8 класс: учебник (1 </a:t>
            </a:r>
            <a:r>
              <a:rPr lang="ru-RU" dirty="0" err="1"/>
              <a:t>изд</a:t>
            </a:r>
            <a:r>
              <a:rPr lang="ru-RU" dirty="0"/>
              <a:t>)</a:t>
            </a:r>
          </a:p>
          <a:p>
            <a:r>
              <a:rPr lang="ru-RU" dirty="0"/>
              <a:t>Боголюбов Л. Н., </a:t>
            </a:r>
            <a:r>
              <a:rPr lang="ru-RU" dirty="0" err="1"/>
              <a:t>Лазебникова</a:t>
            </a:r>
            <a:r>
              <a:rPr lang="ru-RU" dirty="0"/>
              <a:t> А. Ю., Лобанов И. А. и другие /Обществознание: 9-й класс: учебник (1изд)</a:t>
            </a:r>
          </a:p>
          <a:p>
            <a:r>
              <a:rPr lang="ru-RU" b="1" dirty="0">
                <a:solidFill>
                  <a:srgbClr val="FF0000"/>
                </a:solidFill>
              </a:rPr>
              <a:t>Актуальны до 25 июня 2026 года</a:t>
            </a:r>
          </a:p>
          <a:p>
            <a:r>
              <a:rPr lang="ru-RU" dirty="0"/>
              <a:t>Боголюбов Л.Н., </a:t>
            </a:r>
            <a:r>
              <a:rPr lang="ru-RU" dirty="0" err="1"/>
              <a:t>Лазебникова</a:t>
            </a:r>
            <a:r>
              <a:rPr lang="ru-RU" dirty="0"/>
              <a:t> А.Ю., Матвеев А.И. и другие; под редакцией - - Боголюбова Л.Н., </a:t>
            </a:r>
            <a:r>
              <a:rPr lang="ru-RU" dirty="0" err="1"/>
              <a:t>Лазебниковой</a:t>
            </a:r>
            <a:r>
              <a:rPr lang="ru-RU" dirty="0"/>
              <a:t> А.Ю. / Обществознание: 10 класс</a:t>
            </a:r>
          </a:p>
          <a:p>
            <a:r>
              <a:rPr lang="ru-RU" dirty="0"/>
              <a:t>Боголюбов Л.Н., Городецкая Н.И., </a:t>
            </a:r>
            <a:r>
              <a:rPr lang="ru-RU" dirty="0" err="1"/>
              <a:t>Лазебниковой</a:t>
            </a:r>
            <a:r>
              <a:rPr lang="ru-RU" dirty="0"/>
              <a:t> А.Ю. и другие; под редакцией Боголюбова Л.Н., </a:t>
            </a:r>
            <a:r>
              <a:rPr lang="ru-RU" dirty="0" err="1"/>
              <a:t>Лазебниковой</a:t>
            </a:r>
            <a:r>
              <a:rPr lang="ru-RU" dirty="0"/>
              <a:t> А.Ю. / Обществознание: 11 класс.</a:t>
            </a:r>
          </a:p>
          <a:p>
            <a:r>
              <a:rPr lang="ru-RU" b="1" dirty="0">
                <a:solidFill>
                  <a:srgbClr val="FF0000"/>
                </a:solidFill>
              </a:rPr>
              <a:t>Актуальны до 31 августа 2026 года</a:t>
            </a:r>
          </a:p>
          <a:p>
            <a:r>
              <a:rPr lang="ru-RU" dirty="0"/>
              <a:t> Боголюбов Л.Н., </a:t>
            </a:r>
            <a:r>
              <a:rPr lang="ru-RU" dirty="0" err="1"/>
              <a:t>Лазебникова</a:t>
            </a:r>
            <a:r>
              <a:rPr lang="ru-RU" dirty="0"/>
              <a:t> А.Ю., Матвеев А.И. и другие / Обществознание: 9 класс</a:t>
            </a:r>
          </a:p>
          <a:p>
            <a:r>
              <a:rPr lang="ru-RU" dirty="0"/>
              <a:t> Котова О.А., </a:t>
            </a:r>
            <a:r>
              <a:rPr lang="ru-RU" dirty="0" err="1"/>
              <a:t>Лискова</a:t>
            </a:r>
            <a:r>
              <a:rPr lang="ru-RU" dirty="0"/>
              <a:t> Т.Е. / Обществознание: 9 класс</a:t>
            </a:r>
          </a:p>
          <a:p>
            <a:r>
              <a:rPr lang="ru-RU" dirty="0"/>
              <a:t>Кудина М.В., </a:t>
            </a:r>
            <a:r>
              <a:rPr lang="ru-RU" dirty="0" err="1"/>
              <a:t>Чурзина</a:t>
            </a:r>
            <a:r>
              <a:rPr lang="ru-RU" dirty="0"/>
              <a:t> И.В.; под редакцией Никонова В.А. / Обществознание: 9 класс</a:t>
            </a:r>
          </a:p>
          <a:p>
            <a:r>
              <a:rPr lang="ru-RU" dirty="0"/>
              <a:t>Кравченко А.И., Певцова Е.А., Агафонов С.В. / Обществознание: 9 класс</a:t>
            </a:r>
          </a:p>
          <a:p>
            <a:r>
              <a:rPr lang="ru-RU" dirty="0"/>
              <a:t>Гаман-Голутвина О.В., Корсун Р.П., Соболева О.Б.; под обшей редакцией Тишкова В.А. / Обществознание: 9 класс</a:t>
            </a:r>
          </a:p>
          <a:p>
            <a:r>
              <a:rPr lang="ru-RU" dirty="0" err="1"/>
              <a:t>Сорвин</a:t>
            </a:r>
            <a:r>
              <a:rPr lang="ru-RU" dirty="0"/>
              <a:t> К.В., Богачев М.И., Федоров О.Д. / Обществознание: 9 класс</a:t>
            </a:r>
          </a:p>
          <a:p>
            <a:r>
              <a:rPr lang="ru-RU" dirty="0"/>
              <a:t>Котова О.А., </a:t>
            </a:r>
            <a:r>
              <a:rPr lang="ru-RU" dirty="0" err="1"/>
              <a:t>Лискова</a:t>
            </a:r>
            <a:r>
              <a:rPr lang="ru-RU" dirty="0"/>
              <a:t> Т.Е., Брызгалина Е.В. и другие / Обществознание: 9 класс</a:t>
            </a:r>
          </a:p>
        </p:txBody>
      </p:sp>
    </p:spTree>
    <p:extLst>
      <p:ext uri="{BB962C8B-B14F-4D97-AF65-F5344CB8AC3E}">
        <p14:creationId xmlns:p14="http://schemas.microsoft.com/office/powerpoint/2010/main" val="2293570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DD343DA8-F1E2-AE10-8F45-48A889322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ОГЭ по обществознанию, задание   №1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0DFAFA96-2227-491D-3DAD-000B718A7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414" y="1394609"/>
            <a:ext cx="9893814" cy="4989099"/>
          </a:xfrm>
        </p:spPr>
        <p:txBody>
          <a:bodyPr>
            <a:normAutofit/>
          </a:bodyPr>
          <a:lstStyle/>
          <a:p>
            <a:r>
              <a:rPr lang="ru-RU" sz="2400" b="1" dirty="0"/>
              <a:t>№   1(2 балла) — на термины</a:t>
            </a:r>
            <a:r>
              <a:rPr lang="ru-RU" sz="2400" dirty="0"/>
              <a:t>. Нужно найти два понятия, которые будут соответствовать условию, и дать определение одному из них. Здесь необходимо знание терминологии.  </a:t>
            </a:r>
          </a:p>
          <a:p>
            <a:pPr marL="0" indent="0">
              <a:buNone/>
            </a:pPr>
            <a:r>
              <a:rPr lang="ru-RU" sz="2400" dirty="0"/>
              <a:t>В качестве структуры для раскрытия понятия вы можете использовать следующий шаблон: родовое понятие + 2 признака. </a:t>
            </a:r>
          </a:p>
          <a:p>
            <a:pPr marL="0" indent="0">
              <a:buNone/>
            </a:pPr>
            <a:r>
              <a:rPr lang="ru-RU" sz="2400" b="1" i="1" dirty="0"/>
              <a:t>Пример: </a:t>
            </a:r>
            <a:r>
              <a:rPr lang="ru-RU" sz="2400" i="1" dirty="0"/>
              <a:t>Какие два из перечисленных понятий используются для обозначения способов разрешения конфликта? Арбитраж, социализация, компромисс, адаптация, социальная норма.</a:t>
            </a:r>
          </a:p>
          <a:p>
            <a:pPr marL="0" indent="0">
              <a:buNone/>
            </a:pPr>
            <a:r>
              <a:rPr lang="ru-RU" sz="2400" i="1" dirty="0"/>
              <a:t> </a:t>
            </a:r>
            <a:r>
              <a:rPr lang="ru-RU" sz="2400" b="1" i="1" dirty="0"/>
              <a:t>Выпишите соответствующие понятия и раскройте смысл любого одного из них.</a:t>
            </a:r>
          </a:p>
          <a:p>
            <a:pPr marL="0" indent="0">
              <a:buNone/>
            </a:pPr>
            <a:r>
              <a:rPr lang="ru-RU" sz="2400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483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447" y="130630"/>
            <a:ext cx="9483633" cy="1345474"/>
          </a:xfrm>
        </p:spPr>
        <p:txBody>
          <a:bodyPr>
            <a:noAutofit/>
          </a:bodyPr>
          <a:lstStyle/>
          <a:p>
            <a:pPr algn="ctr"/>
            <a:r>
              <a:rPr lang="ru-RU" dirty="0"/>
              <a:t>          Определение понятия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447" y="796834"/>
            <a:ext cx="10894421" cy="586522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b="1" u="sng" dirty="0"/>
              <a:t>Понятие определяется через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b="1" u="sng" dirty="0"/>
              <a:t>родовую принадлежность и видовое отличие</a:t>
            </a:r>
            <a:br>
              <a:rPr lang="ru-RU" sz="2800" dirty="0"/>
            </a:br>
            <a:r>
              <a:rPr lang="ru-RU" sz="2800" dirty="0"/>
              <a:t>(должно быть </a:t>
            </a:r>
            <a:r>
              <a:rPr lang="ru-RU" sz="2800" b="1" u="sng" dirty="0"/>
              <a:t>не менее двух</a:t>
            </a:r>
            <a:r>
              <a:rPr lang="ru-RU" sz="2800" dirty="0"/>
              <a:t> существенных признаков)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200" b="1" dirty="0"/>
              <a:t>Примеры: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i="1" dirty="0"/>
              <a:t>Чек</a:t>
            </a:r>
            <a:r>
              <a:rPr lang="ru-RU" sz="2200" dirty="0"/>
              <a:t> </a:t>
            </a:r>
            <a:r>
              <a:rPr lang="ru-RU" sz="2200" b="1" dirty="0"/>
              <a:t>(</a:t>
            </a:r>
            <a:r>
              <a:rPr lang="ru-RU" sz="2200" b="1" u="sng" dirty="0"/>
              <a:t>определяемое понятие</a:t>
            </a:r>
            <a:r>
              <a:rPr lang="ru-RU" sz="2200" b="1" dirty="0"/>
              <a:t>) </a:t>
            </a:r>
            <a:r>
              <a:rPr lang="ru-RU" sz="2200" dirty="0"/>
              <a:t>– </a:t>
            </a:r>
            <a:r>
              <a:rPr lang="ru-RU" sz="2200" i="1" dirty="0"/>
              <a:t>ценная бумага</a:t>
            </a:r>
            <a:r>
              <a:rPr lang="ru-RU" sz="2200" dirty="0"/>
              <a:t> </a:t>
            </a:r>
            <a:r>
              <a:rPr lang="ru-RU" sz="2200" b="1" dirty="0"/>
              <a:t>(</a:t>
            </a:r>
            <a:r>
              <a:rPr lang="ru-RU" sz="2200" b="1" u="sng" dirty="0"/>
              <a:t>родовое понятие</a:t>
            </a:r>
            <a:r>
              <a:rPr lang="ru-RU" sz="2200" b="1" dirty="0"/>
              <a:t>)</a:t>
            </a:r>
            <a:r>
              <a:rPr lang="ru-RU" sz="2200" dirty="0"/>
              <a:t>, </a:t>
            </a:r>
            <a:r>
              <a:rPr lang="ru-RU" sz="2200" i="1" dirty="0"/>
              <a:t>содержащая ничем не обусловленное письменное распоряжение чекодателя банку уплатить держателю чека указанную в нем сумму</a:t>
            </a:r>
            <a:r>
              <a:rPr lang="ru-RU" sz="2200" dirty="0"/>
              <a:t> (</a:t>
            </a:r>
            <a:r>
              <a:rPr lang="ru-RU" sz="2200" b="1" u="sng" dirty="0"/>
              <a:t>видовое отличие</a:t>
            </a:r>
            <a:r>
              <a:rPr lang="ru-RU" sz="2200" dirty="0"/>
              <a:t> – отличает чек от векселя, облигации и других ценных бумаг).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200" i="1" dirty="0"/>
              <a:t>Республика</a:t>
            </a:r>
            <a:r>
              <a:rPr lang="ru-RU" sz="2200" dirty="0"/>
              <a:t> </a:t>
            </a:r>
            <a:r>
              <a:rPr lang="ru-RU" sz="2200" b="1" dirty="0"/>
              <a:t>(</a:t>
            </a:r>
            <a:r>
              <a:rPr lang="ru-RU" sz="2200" b="1" u="sng" dirty="0"/>
              <a:t>определяемое понятие</a:t>
            </a:r>
            <a:r>
              <a:rPr lang="ru-RU" sz="2200" b="1" dirty="0"/>
              <a:t>) – </a:t>
            </a:r>
            <a:r>
              <a:rPr lang="ru-RU" sz="2200" i="1" dirty="0"/>
              <a:t>форма правления</a:t>
            </a:r>
            <a:r>
              <a:rPr lang="ru-RU" sz="2200" b="1" dirty="0"/>
              <a:t> (</a:t>
            </a:r>
            <a:r>
              <a:rPr lang="ru-RU" sz="2200" b="1" u="sng" dirty="0"/>
              <a:t>родовое понятие</a:t>
            </a:r>
            <a:r>
              <a:rPr lang="ru-RU" sz="2200" b="1" dirty="0"/>
              <a:t>), </a:t>
            </a:r>
            <a:r>
              <a:rPr lang="ru-RU" sz="2200" i="1" dirty="0"/>
              <a:t>при которой высшая государственная власть предоставлена выборному органу, избираемому на определенный срок</a:t>
            </a:r>
            <a:r>
              <a:rPr lang="ru-RU" sz="2200" dirty="0"/>
              <a:t> </a:t>
            </a:r>
            <a:r>
              <a:rPr lang="ru-RU" sz="2200" b="1" dirty="0"/>
              <a:t>(</a:t>
            </a:r>
            <a:r>
              <a:rPr lang="ru-RU" sz="2200" b="1" u="sng" dirty="0"/>
              <a:t>видовое отличие</a:t>
            </a:r>
            <a:r>
              <a:rPr lang="ru-RU" sz="2200" b="1" dirty="0"/>
              <a:t> – </a:t>
            </a:r>
            <a:r>
              <a:rPr lang="ru-RU" sz="2200" dirty="0"/>
              <a:t>отличает республику от монархии, где глава государства не избирается и правит пожизненно</a:t>
            </a:r>
            <a:r>
              <a:rPr lang="ru-RU" sz="2200" b="1" dirty="0"/>
              <a:t>)</a:t>
            </a:r>
            <a:r>
              <a:rPr lang="ru-RU" sz="2200" dirty="0"/>
              <a:t>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454013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CA72A-D78B-C624-ECC6-142EDEE6B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F151BD2-C707-42F1-C1FA-7E9F6B54C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ОГЭ по обществознанию, задание   №1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E0BF088F-1D81-7EA8-C84B-31E860278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414" y="1394609"/>
            <a:ext cx="9893814" cy="4989099"/>
          </a:xfrm>
        </p:spPr>
        <p:txBody>
          <a:bodyPr>
            <a:normAutofit/>
          </a:bodyPr>
          <a:lstStyle/>
          <a:p>
            <a:r>
              <a:rPr lang="ru-RU" sz="1900" b="1" dirty="0"/>
              <a:t>№ 1.   </a:t>
            </a:r>
            <a:r>
              <a:rPr lang="ru-RU" sz="1900" i="1" dirty="0"/>
              <a:t>Какие два из перечисленных понятий используются для обозначения способов разрешения конфликта? Арбитраж, социализация, компромисс, адаптация, социальная норма.</a:t>
            </a:r>
          </a:p>
          <a:p>
            <a:pPr marL="0" indent="0">
              <a:buNone/>
            </a:pPr>
            <a:r>
              <a:rPr lang="ru-RU" sz="1900" i="1" dirty="0"/>
              <a:t> </a:t>
            </a:r>
            <a:r>
              <a:rPr lang="ru-RU" sz="1900" b="1" i="1" dirty="0"/>
              <a:t>Выпишите соответствующие понятия и раскройте смысл любого одного из них.</a:t>
            </a:r>
          </a:p>
          <a:p>
            <a:pPr marL="0" indent="0">
              <a:buNone/>
            </a:pPr>
            <a:r>
              <a:rPr lang="ru-RU" sz="1900" dirty="0"/>
              <a:t>Ответ:</a:t>
            </a:r>
          </a:p>
          <a:p>
            <a:pPr marL="0" indent="0">
              <a:buNone/>
            </a:pPr>
            <a:r>
              <a:rPr lang="ru-RU" sz="1900" dirty="0">
                <a:solidFill>
                  <a:srgbClr val="FF0000"/>
                </a:solidFill>
              </a:rPr>
              <a:t>№1. </a:t>
            </a:r>
            <a:r>
              <a:rPr lang="ru-RU" sz="1900" dirty="0"/>
              <a:t>Арбитраж, компромисс. Арбитраж–способ разрешения споров посредством обращения спорящих сторон к третьей стороне (арбитрам), выполняющей роль судей-экспертов. ИЛИ  Компромисс– способ разрешение конфликта на основе взаимных уступок и терпимости к позиции противника.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627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98B82-37F9-DECA-6C15-4ECF7C105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61F093E2-9AFD-D9CD-7B20-FCDBDD8F7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ОГЭ по обществознанию, задание №5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6AFD80A7-AA3D-53AB-3280-F867B8A84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88613"/>
            <a:ext cx="10081821" cy="3880773"/>
          </a:xfrm>
        </p:spPr>
        <p:txBody>
          <a:bodyPr/>
          <a:lstStyle/>
          <a:p>
            <a:r>
              <a:rPr lang="ru-RU" b="1" dirty="0"/>
              <a:t>№  5(3 балла) — на анализ визуальной информации</a:t>
            </a:r>
          </a:p>
          <a:p>
            <a:pPr marL="0" indent="0">
              <a:buNone/>
            </a:pPr>
            <a:r>
              <a:rPr lang="ru-RU" dirty="0"/>
              <a:t> Рассмотрите фотографию. Какой тип межличностных отношений может быть проиллюстрирован с помощью данной фотографии? (Укажите не конкретное, а наиболее общее название.) Объясните, в чём состоит сущность данного типа межличностных отношений. Какова роль общения в жизни человека? Как Вы думаете, какие качества необходимы изображённому на фотографии старшему по возрасту человеку, чтобы такие межличностные отношения были успешными? (Укажите любые два качества.)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F25338-892A-18F1-EA2E-C67CD5BC2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085" y="3796246"/>
            <a:ext cx="3389832" cy="239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0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FF7FA-8736-9C77-77F2-F3AE7EC61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67D6BE0A-C73D-1626-9DB1-02772AE8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ОГЭ по обществознанию, задание №5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E3D17BB2-77D6-F26D-ADFD-AD1C51A72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9389612" cy="3880773"/>
          </a:xfrm>
        </p:spPr>
        <p:txBody>
          <a:bodyPr>
            <a:normAutofit/>
          </a:bodyPr>
          <a:lstStyle/>
          <a:p>
            <a:r>
              <a:rPr lang="ru-RU" dirty="0"/>
              <a:t>№  5(3 балла) — на анализ визуальной информации. </a:t>
            </a:r>
          </a:p>
          <a:p>
            <a:pPr marL="0" indent="0">
              <a:buNone/>
            </a:pPr>
            <a:r>
              <a:rPr lang="ru-RU" dirty="0"/>
              <a:t>1) Деловые (официальные) межличностные отношения</a:t>
            </a:r>
          </a:p>
          <a:p>
            <a:pPr marL="0" indent="0">
              <a:buNone/>
            </a:pPr>
            <a:r>
              <a:rPr lang="ru-RU" dirty="0"/>
              <a:t>2) Деловые (официальные) отношения возникают при выполнении служебных, рабочих обязанностей. Деловые отношения связаны с соблюдением формальных правил, установленных администрацией или законодательством.</a:t>
            </a:r>
          </a:p>
          <a:p>
            <a:pPr marL="0" indent="0">
              <a:buNone/>
            </a:pPr>
            <a:r>
              <a:rPr lang="ru-RU" dirty="0"/>
              <a:t>3) Общение помогает установлению и развитию контактов между людьми, в ходе которых они обмениваются информацией, оказывают влияние на друг друга.</a:t>
            </a:r>
          </a:p>
          <a:p>
            <a:pPr marL="0" indent="0">
              <a:buNone/>
            </a:pPr>
            <a:r>
              <a:rPr lang="ru-RU" dirty="0"/>
              <a:t>4) Профессионализм, терпение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8115D7-F94A-DD8C-8B15-1C84E6BBE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240" y="3985227"/>
            <a:ext cx="3701317" cy="261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88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5AF38-4F90-2541-0E01-651A6B21C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B051D5D-B862-DD9C-32A3-6CAF9496D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233585"/>
            <a:ext cx="8596668" cy="1320800"/>
          </a:xfrm>
        </p:spPr>
        <p:txBody>
          <a:bodyPr/>
          <a:lstStyle/>
          <a:p>
            <a:pPr algn="ctr"/>
            <a:r>
              <a:rPr lang="ru-RU" b="1" dirty="0"/>
              <a:t>ОГЭ по обществознанию    №6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38851BE1-16E0-F4BC-FFAB-3D7649AA3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10133096" cy="529316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700" b="1" dirty="0"/>
              <a:t>№ 6(2 балла) — на финансовую грамотность.  </a:t>
            </a:r>
            <a:r>
              <a:rPr lang="ru-RU" sz="2700" dirty="0"/>
              <a:t>Дана </a:t>
            </a:r>
            <a:r>
              <a:rPr lang="ru-RU" sz="2700" b="1" dirty="0"/>
              <a:t>с</a:t>
            </a:r>
            <a:r>
              <a:rPr lang="ru-RU" sz="2700" dirty="0"/>
              <a:t>итуация, ее нужно проанализировать и ответить на вопросы. </a:t>
            </a:r>
            <a:r>
              <a:rPr lang="en-US" sz="2700" dirty="0"/>
              <a:t> </a:t>
            </a:r>
            <a:r>
              <a:rPr lang="ru-RU" sz="2700" dirty="0"/>
              <a:t>Можно</a:t>
            </a:r>
            <a:r>
              <a:rPr lang="en-US" sz="2700" dirty="0"/>
              <a:t> </a:t>
            </a:r>
            <a:r>
              <a:rPr lang="ru-RU" sz="2700" dirty="0"/>
              <a:t> встретить </a:t>
            </a:r>
            <a:r>
              <a:rPr lang="en-US" sz="2700" dirty="0"/>
              <a:t> </a:t>
            </a:r>
            <a:r>
              <a:rPr lang="ru-RU" sz="2700" dirty="0"/>
              <a:t>темы:</a:t>
            </a:r>
          </a:p>
          <a:p>
            <a:r>
              <a:rPr lang="ru-RU" sz="2700" dirty="0"/>
              <a:t>Банковские услуги и формы дистанционного банковского обслуживания</a:t>
            </a:r>
          </a:p>
          <a:p>
            <a:r>
              <a:rPr lang="ru-RU" sz="2700" dirty="0"/>
              <a:t> Семейный бюджет. Источники доходов и расходов семьи</a:t>
            </a:r>
          </a:p>
          <a:p>
            <a:r>
              <a:rPr lang="ru-RU" sz="2700" dirty="0"/>
              <a:t> Личный финансовый план и сбережения</a:t>
            </a:r>
          </a:p>
          <a:p>
            <a:r>
              <a:rPr lang="ru-RU" sz="2700" dirty="0"/>
              <a:t>Финансовое мошенничество</a:t>
            </a:r>
          </a:p>
          <a:p>
            <a:pPr marL="0" indent="0">
              <a:buNone/>
            </a:pPr>
            <a:r>
              <a:rPr lang="ru-RU" sz="2700" dirty="0"/>
              <a:t>№6. Семья Кавериных состоит из пяти человек: супругов Нины и Олега и их троих детей. Нина работает администратором в салоне красоты, Олег получает пенсию по возрасту и работает охранником торгового комплекса. Доходы всех членов семьи складываются и совместно расходуются. Около 80 % денежных средств идёт на питание и жизненно необходимые расходы (медицину, транспорт, оплату коммунальных услуг). Семья владеет собственным домом, на приусадебном участке выращивает овощи и фрукты, разводит кур и кроликов.</a:t>
            </a:r>
          </a:p>
          <a:p>
            <a:pPr marL="0" indent="0">
              <a:buNone/>
            </a:pPr>
            <a:r>
              <a:rPr lang="ru-RU" sz="2700" dirty="0"/>
              <a:t>Какой факт из условия задачи позволяет сделать вывод об уровне доходов семьи</a:t>
            </a:r>
          </a:p>
          <a:p>
            <a:pPr marL="0" indent="0">
              <a:buNone/>
            </a:pPr>
            <a:r>
              <a:rPr lang="ru-RU" sz="2700" dirty="0"/>
              <a:t>Кавериных? Каковы денежные и натуральные доходы семьи Кавериных?</a:t>
            </a:r>
          </a:p>
          <a:p>
            <a:pPr marL="0" indent="0">
              <a:buNone/>
            </a:pPr>
            <a:r>
              <a:rPr lang="ru-RU" sz="2700" dirty="0"/>
              <a:t>(Приведите три примера доходов.)</a:t>
            </a:r>
          </a:p>
          <a:p>
            <a:pPr marL="0" indent="0">
              <a:buNone/>
            </a:pPr>
            <a:r>
              <a:rPr lang="ru-RU" sz="2700" dirty="0"/>
              <a:t> </a:t>
            </a:r>
            <a:endParaRPr lang="ru-RU" sz="26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151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48D7D-266B-227D-0AE9-4EA4E6491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A5F7904-DB02-766F-8379-59870B6D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233585"/>
            <a:ext cx="8596668" cy="1320800"/>
          </a:xfrm>
        </p:spPr>
        <p:txBody>
          <a:bodyPr/>
          <a:lstStyle/>
          <a:p>
            <a:pPr algn="ctr"/>
            <a:r>
              <a:rPr lang="ru-RU" b="1" dirty="0"/>
              <a:t>ОГЭ по обществознанию    №6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CC1D4809-A9E9-7E52-DB18-CDC337874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10133096" cy="529316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700" dirty="0"/>
              <a:t>№6. Семья Кавериных состоит из пяти человек: супругов Нины и Олега и их троих детей. Нина работает администратором в салоне красоты, Олег получает пенсию по возрасту и работает охранником торгового комплекса. Доходы всех членов семьи складываются и совместно расходуются. Около 80 % денежных средств идёт на питание и жизненно необходимые расходы (медицину, транспорт, оплату коммунальных услуг). Семья владеет собственным домом, на приусадебном участке выращивает овощи и фрукты, разводит кур и кроликов.</a:t>
            </a:r>
          </a:p>
          <a:p>
            <a:pPr marL="0" indent="0">
              <a:buNone/>
            </a:pPr>
            <a:r>
              <a:rPr lang="ru-RU" sz="2700" dirty="0"/>
              <a:t>Какой факт из условия задачи позволяет сделать вывод об уровне </a:t>
            </a:r>
            <a:r>
              <a:rPr lang="ru-RU" sz="2700"/>
              <a:t>доходов семьи Кавериных</a:t>
            </a:r>
            <a:r>
              <a:rPr lang="ru-RU" sz="2700" dirty="0"/>
              <a:t>? Каковы денежные и натуральные доходы семьи Кавериных?</a:t>
            </a:r>
          </a:p>
          <a:p>
            <a:pPr marL="0" indent="0">
              <a:buNone/>
            </a:pPr>
            <a:r>
              <a:rPr lang="ru-RU" sz="2700" dirty="0"/>
              <a:t>(Приведите три примера доходов.)</a:t>
            </a:r>
          </a:p>
          <a:p>
            <a:pPr marL="0" indent="0">
              <a:buNone/>
            </a:pPr>
            <a:r>
              <a:rPr lang="ru-RU" sz="2700" b="1" dirty="0"/>
              <a:t>Ответ. №6  </a:t>
            </a:r>
            <a:r>
              <a:rPr lang="ru-RU" sz="2600" b="1" dirty="0"/>
              <a:t>1) Около 80 % денежных средств идёт на питание и жизненно необходимые расходы 2) Денежные доходы семьи: зарплата администратора Нины, зарплата охранника Олега, пенсия Олега. Натуральные доходы семьи: выращивает овощи и фрукты, разводит кур и кроликов.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6483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EB3BB-AE8A-6772-5B2C-C0340E60E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8D09B03-FC66-E205-9AE4-2E1673C5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ОГЭ по обществознанию  №12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B1D5E606-9EF1-6DB7-AD7A-2BCC8136A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66" y="1365830"/>
            <a:ext cx="10466383" cy="3880773"/>
          </a:xfrm>
        </p:spPr>
        <p:txBody>
          <a:bodyPr/>
          <a:lstStyle/>
          <a:p>
            <a:r>
              <a:rPr lang="ru-RU" b="1" dirty="0"/>
              <a:t>№ 12 (4 балла) — на анализ статистического источника</a:t>
            </a:r>
            <a:r>
              <a:rPr lang="ru-RU" dirty="0"/>
              <a:t>.  Необходимо  сформулировать сходства, различия и выводы, опираясь на статистический источник. Он может быть представлен в виде диаграммы, графика или таблицы. </a:t>
            </a:r>
          </a:p>
          <a:p>
            <a:pPr marL="0" indent="0">
              <a:buNone/>
            </a:pPr>
            <a:r>
              <a:rPr lang="ru-RU" dirty="0"/>
              <a:t>В ходе социологических опросов совершеннолетних жителей страны Z им предложили определить, знание каких отраслей права больше всего нужно человеку (не юристу по специальности). (Можно было дать несколько вариантов ответа.) Результаты опроса (в % от числа отвечавших) представлены на гистограмме.</a:t>
            </a:r>
          </a:p>
          <a:p>
            <a:r>
              <a:rPr lang="ru-RU" dirty="0"/>
              <a:t> 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0285A5F-0DF8-124B-57FC-13F30670E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66" y="3429000"/>
            <a:ext cx="4781550" cy="24574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E86A03-17DE-C80C-9FCF-7C16896AEA8C}"/>
              </a:ext>
            </a:extLst>
          </p:cNvPr>
          <p:cNvSpPr txBox="1"/>
          <p:nvPr/>
        </p:nvSpPr>
        <p:spPr>
          <a:xfrm>
            <a:off x="6096000" y="3540342"/>
            <a:ext cx="53603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Сформулируйте по одному выводу:</a:t>
            </a:r>
            <a:br>
              <a:rPr lang="ru-RU" dirty="0"/>
            </a:br>
            <a:r>
              <a:rPr lang="ru-RU" dirty="0"/>
              <a:t>а) о сходстве; б) о различии в позициях групп опрошенных.</a:t>
            </a:r>
            <a:br>
              <a:rPr lang="ru-RU" dirty="0"/>
            </a:br>
            <a:r>
              <a:rPr lang="ru-RU" dirty="0"/>
              <a:t>Выскажите предположение о том, чем объясняются указанные Вами:</a:t>
            </a:r>
            <a:br>
              <a:rPr lang="ru-RU" dirty="0"/>
            </a:br>
            <a:r>
              <a:rPr lang="ru-RU" dirty="0"/>
              <a:t>а) сходство; б) различие.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Ответ запишите на бланке ответов № 2, указав номер задания.</a:t>
            </a:r>
          </a:p>
        </p:txBody>
      </p:sp>
    </p:spTree>
    <p:extLst>
      <p:ext uri="{BB962C8B-B14F-4D97-AF65-F5344CB8AC3E}">
        <p14:creationId xmlns:p14="http://schemas.microsoft.com/office/powerpoint/2010/main" val="2748894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AFA9AF-F5BA-19CA-19E6-FA2246A05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Ответ № 12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D65C2F4-6F5D-BC28-29A7-90E878E1E2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06418" y="1369153"/>
            <a:ext cx="9688715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А)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Сходство: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  граждане всех возрастных групп в равной мере считают,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что человеку нужно знать конституционное право.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Предположение.</a:t>
            </a: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Каждый  гражданин должен знать свои права и обязанности, основы</a:t>
            </a:r>
            <a:r>
              <a:rPr kumimoji="0" lang="ru-RU" alt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конституционного строя.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Б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Различие: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  граждане старше 60 лет в меньшей мере, чем граждане других возрастных групп,</a:t>
            </a:r>
            <a:r>
              <a:rPr kumimoji="0" lang="ru-RU" alt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считают, что человеку нужно знание гражданского права.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Предположение.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Возможно гражданское право, которое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регулирует имущественные отношения, вопросы собственности, заключения договоров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волнуют </a:t>
            </a:r>
            <a:r>
              <a:rPr lang="ru-RU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пожилых людей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несколько меньше, чем граждан более молодого возраста.</a:t>
            </a:r>
          </a:p>
        </p:txBody>
      </p:sp>
    </p:spTree>
    <p:extLst>
      <p:ext uri="{BB962C8B-B14F-4D97-AF65-F5344CB8AC3E}">
        <p14:creationId xmlns:p14="http://schemas.microsoft.com/office/powerpoint/2010/main" val="3190532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C59D4-7F0B-20EF-2906-EE780018A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AEAFE0F-831E-CC63-A34B-EFF54D05B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ОГЭ по обществознанию. </a:t>
            </a:r>
            <a:br>
              <a:rPr lang="ru-RU" b="1" dirty="0"/>
            </a:br>
            <a:r>
              <a:rPr lang="ru-RU" b="1" dirty="0"/>
              <a:t>Работа с текстом № 21-24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6862B0A3-9B2D-E3C5-877D-A918C0BCF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643825" cy="4523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21. План писать простой (2 балла)</a:t>
            </a:r>
          </a:p>
          <a:p>
            <a:pPr marL="0" indent="0">
              <a:buNone/>
            </a:pPr>
            <a:r>
              <a:rPr lang="ru-RU" sz="2800" dirty="0"/>
              <a:t>22. Считать микро вопросы (2 балла, а вопросов 4)</a:t>
            </a:r>
          </a:p>
          <a:p>
            <a:pPr marL="0" indent="0">
              <a:buNone/>
            </a:pPr>
            <a:r>
              <a:rPr lang="ru-RU" sz="2800" dirty="0"/>
              <a:t>23. Примеры (</a:t>
            </a:r>
            <a:r>
              <a:rPr lang="ru-RU" sz="2800" dirty="0" err="1"/>
              <a:t>суъект</a:t>
            </a:r>
            <a:r>
              <a:rPr lang="ru-RU" sz="2800" dirty="0"/>
              <a:t> + действие + вывод)</a:t>
            </a:r>
          </a:p>
          <a:p>
            <a:pPr marL="0" indent="0">
              <a:buNone/>
            </a:pPr>
            <a:r>
              <a:rPr lang="ru-RU" sz="2800" dirty="0"/>
              <a:t>Пример №23. Проиллюстрируйте тремя примерами позитивное влияние СМИ на социализацию ребенка.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 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0285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D3336-C065-3B58-0B5F-E4D63DA4F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997B209-DD27-1FC1-8BD8-C6C2BC876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ОГЭ по обществознанию. </a:t>
            </a:r>
            <a:br>
              <a:rPr lang="ru-RU" b="1" dirty="0"/>
            </a:br>
            <a:r>
              <a:rPr lang="ru-RU" b="1" dirty="0"/>
              <a:t>Работа с текстом № 21-24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59929341-1559-E0BF-87CA-A3C1A0E5A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643825" cy="45239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/>
              <a:t>21. План писать простой (2 балла)</a:t>
            </a:r>
          </a:p>
          <a:p>
            <a:pPr marL="0" indent="0">
              <a:buNone/>
            </a:pPr>
            <a:r>
              <a:rPr lang="ru-RU" sz="2800" dirty="0"/>
              <a:t>22. Считать микро вопросы (2 балла, а вопросов 4)</a:t>
            </a:r>
          </a:p>
          <a:p>
            <a:pPr marL="0" indent="0">
              <a:buNone/>
            </a:pPr>
            <a:r>
              <a:rPr lang="ru-RU" sz="2800" dirty="0"/>
              <a:t>23. Примеры (</a:t>
            </a:r>
            <a:r>
              <a:rPr lang="ru-RU" sz="2800" dirty="0" err="1"/>
              <a:t>суъект</a:t>
            </a:r>
            <a:r>
              <a:rPr lang="ru-RU" sz="2800" dirty="0"/>
              <a:t> + действие + вывод)</a:t>
            </a:r>
          </a:p>
          <a:p>
            <a:pPr marL="0" indent="0">
              <a:buNone/>
            </a:pPr>
            <a:r>
              <a:rPr lang="ru-RU" sz="2800" dirty="0"/>
              <a:t>Пример №23. </a:t>
            </a:r>
            <a:r>
              <a:rPr lang="ru-RU" sz="2200" dirty="0"/>
              <a:t>Проиллюстрируйте тремя примерами позитивное влияние СМИ на социализацию ребенка.</a:t>
            </a:r>
            <a:endParaRPr lang="ru-RU" dirty="0"/>
          </a:p>
          <a:p>
            <a:pPr>
              <a:buNone/>
            </a:pPr>
            <a:r>
              <a:rPr lang="ru-RU" dirty="0"/>
              <a:t>1.  Татьяна увлеклась  просмотром интеллектуального телешоу «Умнее всех», к началу передачи она стала изучать справочную литературу, чтобы отвечать на вопросы раньше участников. В  результате кругозор Татьяны существенно расширился.</a:t>
            </a:r>
          </a:p>
          <a:p>
            <a:pPr>
              <a:buNone/>
            </a:pPr>
            <a:r>
              <a:rPr lang="ru-RU" dirty="0"/>
              <a:t>2.  Ученики  9А класса школы узнали из газеты, что в их районе проживают несколько одиноких ветеранов  Великой Отечественной войны, и организовали им помощь, проявив милосердие, уважение к пожилым людям.  </a:t>
            </a:r>
          </a:p>
          <a:p>
            <a:pPr>
              <a:buNone/>
            </a:pPr>
            <a:r>
              <a:rPr lang="ru-RU" dirty="0"/>
              <a:t>3.  Виктор посмотрел по телевизору познавательную передачу об Отечественной войне 1812 года, под ее влиянием стал больше интересоваться историей Отечества.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444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44A5A-0DF9-D1B6-3524-E1C6879B5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C8AE763-3B2A-6593-F540-7B0EF7E5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ОГЭ по обществознанию. </a:t>
            </a:r>
            <a:br>
              <a:rPr lang="ru-RU" b="1" dirty="0"/>
            </a:br>
            <a:r>
              <a:rPr lang="ru-RU" b="1" dirty="0"/>
              <a:t>Работа с текстом № 21-24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886BA2D4-2C3D-F9D7-7330-110090A4D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643825" cy="45239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/>
              <a:t>21. План писать простой (2 балла)</a:t>
            </a:r>
          </a:p>
          <a:p>
            <a:pPr marL="0" indent="0">
              <a:buNone/>
            </a:pPr>
            <a:r>
              <a:rPr lang="ru-RU" sz="2800" dirty="0"/>
              <a:t>22. Считать микро вопросы (2 балла, а вопросов 4)</a:t>
            </a:r>
          </a:p>
          <a:p>
            <a:pPr marL="0" indent="0">
              <a:buNone/>
            </a:pPr>
            <a:r>
              <a:rPr lang="ru-RU" sz="2800" dirty="0"/>
              <a:t>23. Примеры (</a:t>
            </a:r>
            <a:r>
              <a:rPr lang="ru-RU" sz="2800" dirty="0" err="1"/>
              <a:t>суъект</a:t>
            </a:r>
            <a:r>
              <a:rPr lang="ru-RU" sz="2800" dirty="0"/>
              <a:t> + действие + вывод)</a:t>
            </a:r>
          </a:p>
          <a:p>
            <a:pPr marL="0" indent="0">
              <a:buNone/>
            </a:pPr>
            <a:r>
              <a:rPr lang="ru-RU" sz="2800" dirty="0"/>
              <a:t>Пример №23. </a:t>
            </a:r>
            <a:r>
              <a:rPr lang="ru-RU" sz="2200" dirty="0"/>
              <a:t>Проиллюстрируйте тремя примерами позитивное влияние СМИ на социализацию ребенка.</a:t>
            </a:r>
            <a:endParaRPr lang="ru-RU" dirty="0"/>
          </a:p>
          <a:p>
            <a:pPr>
              <a:buNone/>
            </a:pPr>
            <a:r>
              <a:rPr lang="ru-RU" dirty="0"/>
              <a:t>1.  Татьяна увлеклась  просмотром интеллектуального телешоу «Умнее всех», к началу передачи она стала изучать справочную литературу, чтобы отвечать на вопросы раньше участников. В  результате кругозор Татьяны существенно расширился.</a:t>
            </a:r>
          </a:p>
          <a:p>
            <a:pPr>
              <a:buNone/>
            </a:pPr>
            <a:r>
              <a:rPr lang="ru-RU" dirty="0"/>
              <a:t>2.  Ученики  9А класса школы узнали из газеты, что в их районе проживают несколько одиноких ветеранов  Великой Отечественной войны, и организовали им помощь, проявив милосердие, уважение к пожилым людям.  </a:t>
            </a:r>
          </a:p>
          <a:p>
            <a:pPr>
              <a:buNone/>
            </a:pPr>
            <a:r>
              <a:rPr lang="ru-RU" dirty="0"/>
              <a:t>3.  Виктор прослушал по радио цикл познавательных передач об Отечественной войне 1812 года, под их влиянием стал больше интересоваться историей Отечества.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860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C5DC30-F396-C7DA-B36C-75848BDC3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76" y="430138"/>
            <a:ext cx="11434273" cy="1320800"/>
          </a:xfrm>
        </p:spPr>
        <p:txBody>
          <a:bodyPr>
            <a:normAutofit/>
          </a:bodyPr>
          <a:lstStyle/>
          <a:p>
            <a:r>
              <a:rPr lang="ru-RU" sz="2800" b="1" dirty="0"/>
              <a:t>№ 24  Формулирование объяснений, аргументов</a:t>
            </a:r>
            <a:br>
              <a:rPr lang="ru-RU" sz="2800" b="1" dirty="0"/>
            </a:br>
            <a:r>
              <a:rPr lang="ru-RU" sz="2800" b="1" dirty="0"/>
              <a:t> (довод, основание) на основе текста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AF520B-E684-D4F6-8107-4D7DD8F01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08" y="1656387"/>
            <a:ext cx="11052878" cy="4582043"/>
          </a:xfrm>
        </p:spPr>
        <p:txBody>
          <a:bodyPr>
            <a:normAutofit/>
          </a:bodyPr>
          <a:lstStyle/>
          <a:p>
            <a:r>
              <a:rPr lang="ru-RU" sz="1900" dirty="0"/>
              <a:t>Если приведены рассуждения общего характера, не соответствующие требованию задания, или ответ неправильный — 0 баллов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sz="2000" b="1" dirty="0"/>
              <a:t>Форматы задания: приведите два объяснения, приведите два аргумента, выскажите два предположения, поясните, выскажите два суждения. </a:t>
            </a:r>
            <a:r>
              <a:rPr lang="ru-RU" sz="2000" b="1" dirty="0">
                <a:solidFill>
                  <a:srgbClr val="FF0000"/>
                </a:solidFill>
              </a:rPr>
              <a:t>Логически верное суждение в нескольких предложениях. 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ru-RU" sz="2000" b="1" dirty="0"/>
              <a:t>№ 24.Приведите три подтверждения того, что культурные нормы обеспечивают единство общества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  <a:endParaRPr lang="ru-RU" sz="2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654273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206B3-C380-4294-9D76-4627825F9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1F613C-2263-1CBA-E195-80A64B6E9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77" y="353227"/>
            <a:ext cx="9465995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№ 24  Формулирование объяснений, аргументов (довод, основание) на основе текста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8172ED-CAD2-E4FF-3412-AD0F92AC1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63" y="1674027"/>
            <a:ext cx="8596312" cy="483074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000" dirty="0"/>
              <a:t>Если приведены рассуждения общего характера, не соответствующие требованию задания, или ответ неправильный — 0 баллов. </a:t>
            </a:r>
          </a:p>
          <a:p>
            <a:r>
              <a:rPr lang="ru-RU" sz="2000" dirty="0"/>
              <a:t>Форматы задания: приведите два объяснения, приведите два аргумента, выскажите два предположения, поясните, выскажите два суждения. Логически верное суждение. </a:t>
            </a:r>
          </a:p>
          <a:p>
            <a:endParaRPr lang="ru-RU" sz="2000" dirty="0"/>
          </a:p>
          <a:p>
            <a:r>
              <a:rPr lang="ru-RU" sz="2000" dirty="0"/>
              <a:t>№ 24. Приведите три подтверждения того, что культурные нормы обеспечивают единство общества.</a:t>
            </a:r>
          </a:p>
          <a:p>
            <a:r>
              <a:rPr lang="ru-RU" sz="2000" dirty="0"/>
              <a:t>Формулируем вопрос! Почему…</a:t>
            </a:r>
          </a:p>
          <a:p>
            <a:r>
              <a:rPr lang="ru-RU" sz="2000" dirty="0"/>
              <a:t>Ищем ключевые слова  культурные нормы                  единство общества</a:t>
            </a:r>
          </a:p>
          <a:p>
            <a:r>
              <a:rPr lang="ru-RU" sz="2000" dirty="0"/>
              <a:t>  1.Культурные нормы регулируют поведения людей, </a:t>
            </a:r>
            <a:r>
              <a:rPr lang="ru-RU" sz="2000" dirty="0">
                <a:solidFill>
                  <a:srgbClr val="FF0000"/>
                </a:solidFill>
              </a:rPr>
              <a:t>а что дальше?</a:t>
            </a:r>
          </a:p>
          <a:p>
            <a:r>
              <a:rPr lang="ru-RU" sz="2000" dirty="0"/>
              <a:t>Культурные нормы регулируют поведения людей. Люди подчиняются одним и тем же правилам, их действия согласованы, они не мешают друг другу.  Это способствует объединению людей или единству общества.</a:t>
            </a:r>
          </a:p>
          <a:p>
            <a:r>
              <a:rPr lang="ru-RU" sz="2000" dirty="0"/>
              <a:t>Культурные нормы включают обычаи и традиции,   которым следуют люди. У них одинаковые праздники. Если у людей есть что то общее, следовательно это объединяет людей.</a:t>
            </a:r>
          </a:p>
          <a:p>
            <a:pPr marL="0" indent="0">
              <a:buNone/>
            </a:pPr>
            <a:r>
              <a:rPr lang="ru-RU" sz="2300" b="1" dirty="0"/>
              <a:t>Тренировать  постоянно навык составления логической цепочки</a:t>
            </a:r>
          </a:p>
          <a:p>
            <a:endParaRPr lang="ru-RU" dirty="0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36021C0E-E0CD-86C4-E413-AF8CD63DFC6B}"/>
              </a:ext>
            </a:extLst>
          </p:cNvPr>
          <p:cNvCxnSpPr>
            <a:cxnSpLocks/>
          </p:cNvCxnSpPr>
          <p:nvPr/>
        </p:nvCxnSpPr>
        <p:spPr>
          <a:xfrm>
            <a:off x="5247117" y="4194979"/>
            <a:ext cx="97422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937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Немного о суждениях…</a:t>
            </a:r>
            <a:br>
              <a:rPr lang="ru-RU" b="1" dirty="0"/>
            </a:br>
            <a:r>
              <a:rPr lang="ru-RU" b="1" dirty="0"/>
              <a:t>Правильных ответов не 3, а от 2 до 4!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3" y="2160589"/>
            <a:ext cx="9664845" cy="3880773"/>
          </a:xfrm>
        </p:spPr>
        <p:txBody>
          <a:bodyPr/>
          <a:lstStyle/>
          <a:p>
            <a:r>
              <a:rPr lang="ru-RU" b="1" dirty="0"/>
              <a:t>Слова-триггеры, слова ловушки (всегда, самый, только, возможен, можно отнести). В некоторых случаях суждения с ними могут быть ВЕРНЫМИ.</a:t>
            </a:r>
          </a:p>
          <a:p>
            <a:pPr>
              <a:buNone/>
            </a:pPr>
            <a:r>
              <a:rPr lang="ru-RU" dirty="0"/>
              <a:t>1. Острота глобальной продовольственной проблемы определяется только природно-климатическими различиями регионов Земли.</a:t>
            </a:r>
          </a:p>
          <a:p>
            <a:pPr>
              <a:buNone/>
            </a:pPr>
            <a:r>
              <a:rPr lang="ru-RU" dirty="0"/>
              <a:t>2.  Только человек обладает членораздельной речью.</a:t>
            </a:r>
          </a:p>
          <a:p>
            <a:pPr>
              <a:buNone/>
            </a:pPr>
            <a:r>
              <a:rPr lang="ru-RU" dirty="0"/>
              <a:t>3.   Нормативно-правовой акт  — самый древний по времени возникновения источник права.</a:t>
            </a:r>
          </a:p>
          <a:p>
            <a:pPr>
              <a:buNone/>
            </a:pPr>
            <a:r>
              <a:rPr lang="ru-RU" dirty="0"/>
              <a:t>4.   Отклоняющееся поведение может быть только негативным.</a:t>
            </a:r>
          </a:p>
          <a:p>
            <a:pPr>
              <a:buNone/>
            </a:pPr>
            <a:r>
              <a:rPr lang="ru-RU" dirty="0"/>
              <a:t>5.  Только абсолютная истина является исчерпывающим знанием о предмете.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55DDFC-1A53-08D1-F0BA-1AA1F3487B96}"/>
              </a:ext>
            </a:extLst>
          </p:cNvPr>
          <p:cNvSpPr txBox="1"/>
          <p:nvPr/>
        </p:nvSpPr>
        <p:spPr>
          <a:xfrm>
            <a:off x="940037" y="474099"/>
            <a:ext cx="9086832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/>
              <a:t>Демоверсии,</a:t>
            </a:r>
          </a:p>
          <a:p>
            <a:r>
              <a:rPr lang="ru-RU" sz="3200" b="1" dirty="0"/>
              <a:t>спецификации,</a:t>
            </a:r>
          </a:p>
          <a:p>
            <a:r>
              <a:rPr lang="ru-RU" sz="3200" b="1" dirty="0"/>
              <a:t>к</a:t>
            </a:r>
            <a:r>
              <a:rPr lang="ru-RU" sz="3200" b="1"/>
              <a:t>одификаторы </a:t>
            </a:r>
            <a:r>
              <a:rPr lang="en-US" sz="3200" b="1" dirty="0">
                <a:hlinkClick r:id="rId2"/>
              </a:rPr>
              <a:t>https://fipi.ru/</a:t>
            </a:r>
            <a:endParaRPr lang="ru-RU" sz="3200" b="1" dirty="0"/>
          </a:p>
          <a:p>
            <a:endParaRPr lang="ru-RU" dirty="0"/>
          </a:p>
          <a:p>
            <a:r>
              <a:rPr lang="ru-RU" sz="2000" dirty="0"/>
              <a:t>В данном разделе представлены проекты документов, определяющих структуру и содержание контрольных измерительных материалов единого государственного экзамена 2026 года:</a:t>
            </a:r>
          </a:p>
          <a:p>
            <a:endParaRPr lang="ru-RU" sz="2000" dirty="0"/>
          </a:p>
          <a:p>
            <a:r>
              <a:rPr lang="ru-RU" sz="2000" dirty="0"/>
              <a:t> — кодификаторы проверяемых требований к результатам освоения основной образовательной программы среднего общего образования и элементов содержания для проведения единого государственного экзамена;</a:t>
            </a:r>
          </a:p>
          <a:p>
            <a:endParaRPr lang="ru-RU" sz="2000" dirty="0"/>
          </a:p>
          <a:p>
            <a:r>
              <a:rPr lang="ru-RU" sz="2000" dirty="0"/>
              <a:t> — спецификации контрольных измерительных материалов для проведения единого государственного экзамена;</a:t>
            </a:r>
          </a:p>
          <a:p>
            <a:endParaRPr lang="ru-RU" sz="2000" dirty="0"/>
          </a:p>
          <a:p>
            <a:r>
              <a:rPr lang="ru-RU" sz="2000" dirty="0"/>
              <a:t> — демонстрационные варианты контрольных измерительных материалов единого государственного экзамена.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5380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17566"/>
            <a:ext cx="8596668" cy="130628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Оформление ответов при выполнении заданий ЕГЭ (работа с текстом № 17-20)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068" y="1436915"/>
            <a:ext cx="10358845" cy="542108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/>
              <a:t>При выполнении задания </a:t>
            </a:r>
            <a:r>
              <a:rPr lang="ru-RU" sz="3200" b="1" dirty="0"/>
              <a:t>№17 (2 балла) </a:t>
            </a:r>
            <a:r>
              <a:rPr lang="ru-RU" sz="3200" dirty="0"/>
              <a:t>ответ должен быть только в виде </a:t>
            </a:r>
            <a:r>
              <a:rPr lang="ru-RU" sz="3200" u="sng" dirty="0"/>
              <a:t>выписанного из текста предложения</a:t>
            </a:r>
            <a:r>
              <a:rPr lang="ru-RU" sz="3200" dirty="0"/>
              <a:t> (т.е. словами автора текста, а не своими словами! Взять именно по заданию, а не выписывать всё предложение или абзац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35995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047A2D-3606-E5B3-723F-321A2B800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59" y="515007"/>
            <a:ext cx="9675356" cy="1320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При выполнении задания №18 (2 балла)- два компонента ответа( 3 признака указать и объяснить взаимосвязь, указывать </a:t>
            </a:r>
            <a:r>
              <a:rPr lang="ru-RU" sz="2800" b="1" dirty="0">
                <a:solidFill>
                  <a:srgbClr val="FF0000"/>
                </a:solidFill>
              </a:rPr>
              <a:t>именно КАК происходит</a:t>
            </a:r>
            <a:r>
              <a:rPr lang="ru-RU" sz="2800" b="1" dirty="0"/>
              <a:t>)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19F39B-CA6C-8BA3-7ACF-3CDB2F51E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/>
              <a:t>  № 18. В тексте упомянуты ключевые понятия социально-гуманитарных наук. Используя обществоведческие знания: укажите не менее трёх основных признаков налога как законно установленного платежа физических и юридических лиц; </a:t>
            </a:r>
            <a:r>
              <a:rPr lang="ru-RU" sz="2400" b="1" dirty="0"/>
              <a:t>объясните связь любой из указанных автором основных функций государства с достижением долговременного экономического роста. </a:t>
            </a:r>
            <a:r>
              <a:rPr lang="ru-RU" sz="2400" dirty="0"/>
              <a:t>(Объяснение может быть дано в одном или нескольких распространённых предложениях.)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4094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B1ACD-5CD7-2913-3670-A3A22B998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78D625-0ADB-D208-B10B-B9AD9D271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59" y="515007"/>
            <a:ext cx="9675356" cy="1320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При выполнении задания №18 (2 балла)- два компонента ответа( 3 признака указать и объяснить взаимосвязь, указывать </a:t>
            </a:r>
            <a:r>
              <a:rPr lang="ru-RU" sz="2800" b="1" dirty="0">
                <a:solidFill>
                  <a:srgbClr val="FF0000"/>
                </a:solidFill>
              </a:rPr>
              <a:t>именно КАК происходит</a:t>
            </a:r>
            <a:r>
              <a:rPr lang="ru-RU" sz="2800" b="1" dirty="0"/>
              <a:t>)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B1B8D8-4ACD-8A57-9727-552B3E1EA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№ 18. В тексте упомянуты ключевые понятия социально-гуманитарных наук. Используя обществоведческие знания: укажите не менее трёх основных признаков налога как законно установленного платежа физических и юридических лиц; </a:t>
            </a:r>
            <a:r>
              <a:rPr lang="ru-RU" b="1" dirty="0"/>
              <a:t>объясните связь любой из указанных автором основных функций государства с достижением долговременного экономического роста. </a:t>
            </a:r>
            <a:r>
              <a:rPr lang="ru-RU" dirty="0"/>
              <a:t>(Объяснение может быть дано в одном или нескольких распространённых предложениях.)</a:t>
            </a:r>
          </a:p>
          <a:p>
            <a:pPr marL="0" indent="0">
              <a:buNone/>
            </a:pPr>
            <a:r>
              <a:rPr lang="ru-RU" dirty="0"/>
              <a:t>№18. Признаки налога: обязательность, безвозмездность,  денежная форма.</a:t>
            </a:r>
          </a:p>
          <a:p>
            <a:pPr marL="0" indent="0">
              <a:buNone/>
            </a:pPr>
            <a:r>
              <a:rPr lang="ru-RU" dirty="0"/>
              <a:t>Обеспечивая общественные потребности, государство создает условия для развития экономики, увеличения ВВП, что способствует долговременному экономическому росту.</a:t>
            </a:r>
          </a:p>
        </p:txBody>
      </p:sp>
    </p:spTree>
    <p:extLst>
      <p:ext uri="{BB962C8B-B14F-4D97-AF65-F5344CB8AC3E}">
        <p14:creationId xmlns:p14="http://schemas.microsoft.com/office/powerpoint/2010/main" val="1435983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5B43BB2-DDBE-805E-D2DF-C7E86D889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 Задание  №19 (3 балла), примеры: </a:t>
            </a:r>
            <a:br>
              <a:rPr lang="ru-RU" b="1" dirty="0"/>
            </a:br>
            <a:r>
              <a:rPr lang="ru-RU" b="1" dirty="0"/>
              <a:t>Субъект + действие + вывод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454B4EB9-D6DE-4BBD-07B9-2C8492291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69" y="1733300"/>
            <a:ext cx="9769949" cy="38807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«Используя обществоведческие знания и факты общественной жизни, проиллюстрируйте примерами действия, регулируемые тремя различными отраслями российского права. (В каждом случае сначала приведите пример, затем укажите отрасль. Каждый пример должен быть сформулировать развернуто)»</a:t>
            </a:r>
          </a:p>
          <a:p>
            <a:pPr marL="0" indent="0">
              <a:buNone/>
            </a:pPr>
            <a:r>
              <a:rPr lang="ru-RU" dirty="0"/>
              <a:t>1) Пример: совершеннолетний гражданин Сергей Петров принял участие в выборах в качестве кандидата в муниципальное собрание. Отрасль: конституционное право.(1 балл) ИЛИ Вера и Роман решили создать семью и заключили брак (семейное право).</a:t>
            </a:r>
          </a:p>
          <a:p>
            <a:pPr marL="0" indent="0">
              <a:buNone/>
            </a:pPr>
            <a:r>
              <a:rPr lang="ru-RU" b="1" dirty="0"/>
              <a:t>Балл выставляется экспертом только за наличие пары: </a:t>
            </a:r>
          </a:p>
          <a:p>
            <a:pPr marL="0" indent="0">
              <a:buNone/>
            </a:pPr>
            <a:r>
              <a:rPr lang="ru-RU" dirty="0"/>
              <a:t>Пример + Отрасль, расположенные в соответствующем порядке!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800" b="1" dirty="0">
                <a:solidFill>
                  <a:srgbClr val="3FCDE7"/>
                </a:solidFill>
              </a:rPr>
              <a:t>В № 20 приводить не примеры, а теоретические суждения или аргументы с высокой степенью обобщения</a:t>
            </a:r>
          </a:p>
        </p:txBody>
      </p:sp>
    </p:spTree>
    <p:extLst>
      <p:ext uri="{BB962C8B-B14F-4D97-AF65-F5344CB8AC3E}">
        <p14:creationId xmlns:p14="http://schemas.microsoft.com/office/powerpoint/2010/main" val="2744198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67FF8-4BD8-7431-5BA6-9E305ED8A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Задание- задача № 22 ( 4 балла)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E1C12E-419A-84D9-79A6-4C14D7C90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88613"/>
            <a:ext cx="9748535" cy="50147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i="1" dirty="0"/>
              <a:t>Ответить на четыре вопроса по описанию определенного явления или ситуации из разных сфер жизни. В данных вопросах опираться можно только на собственные  теоретические знания из общественных наук.</a:t>
            </a:r>
          </a:p>
          <a:p>
            <a:pPr marL="0" indent="0">
              <a:buNone/>
            </a:pPr>
            <a:r>
              <a:rPr lang="ru-RU" dirty="0"/>
              <a:t>Доктор педагогических наук, преподаватель вуза Анна Петровна Кротова, 70 лет, в прошлом году приняла решение оставить работу и выйти на пенсию. Анна Петровна сменила место жительства и переехала в загородный дом. Свою городскую квартиру она подарила внуку Антону, который закончил педагогический колледж, прошёл службу по призыву в рядах вооружённых сил, стал студентом педагогического института, а затем обучался в аспирантуре. Сейчас кандидат педагогических наук Антон Кротов продолжает дело своей бабушки. Его хорошо знают и уважают в городе. Кротов избран депутатом представительного органа местного самоуправления.</a:t>
            </a:r>
          </a:p>
          <a:p>
            <a:pPr marL="0" indent="0">
              <a:buNone/>
            </a:pPr>
            <a:r>
              <a:rPr lang="ru-RU" dirty="0"/>
              <a:t>Каким доходом не располагает Анна Петровна Кротова в настоящее время в соответствии с описанной ситуацией? Какой вид социальной мобильности иллюстрирует биография Антона? Укажите две характеристики. Какое избирательное право реализуется при выдвижении кандидатуры гражданина для участия в выборах? Какие основания приобретения права собственности на имущество, не упомянутые в задании, существуют в Российской Федерации в соответствии с Гражданским кодексом? Укажите два любых основания.</a:t>
            </a:r>
          </a:p>
        </p:txBody>
      </p:sp>
    </p:spTree>
    <p:extLst>
      <p:ext uri="{BB962C8B-B14F-4D97-AF65-F5344CB8AC3E}">
        <p14:creationId xmlns:p14="http://schemas.microsoft.com/office/powerpoint/2010/main" val="2323061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8A4D00-C6C6-EBCC-9962-29BA1424A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 № 22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243C8-496D-FD94-D4E5-50D30B749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1.  Заработная плата</a:t>
            </a:r>
          </a:p>
          <a:p>
            <a:pPr marL="0" indent="0">
              <a:buNone/>
            </a:pPr>
            <a:r>
              <a:rPr lang="ru-RU" sz="3200" dirty="0"/>
              <a:t>2.  Вертикальная, восходящая мобильность</a:t>
            </a:r>
          </a:p>
          <a:p>
            <a:pPr marL="0" indent="0">
              <a:buNone/>
            </a:pPr>
            <a:r>
              <a:rPr lang="ru-RU" sz="3200" dirty="0"/>
              <a:t>3.  Пассивное</a:t>
            </a:r>
          </a:p>
          <a:p>
            <a:pPr marL="0" indent="0">
              <a:buNone/>
            </a:pPr>
            <a:r>
              <a:rPr lang="ru-RU" sz="3200" dirty="0"/>
              <a:t>4.  Покупка / договор купли-продажи, обмен / договор мены, наследование.</a:t>
            </a:r>
          </a:p>
        </p:txBody>
      </p:sp>
    </p:spTree>
    <p:extLst>
      <p:ext uri="{BB962C8B-B14F-4D97-AF65-F5344CB8AC3E}">
        <p14:creationId xmlns:p14="http://schemas.microsoft.com/office/powerpoint/2010/main" val="3936474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56754"/>
            <a:ext cx="8596668" cy="11364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 Задание  №23 ЕГЭ</a:t>
            </a:r>
            <a:br>
              <a:rPr lang="ru-RU" sz="3200" dirty="0"/>
            </a:br>
            <a:r>
              <a:rPr lang="ru-RU" sz="3200" i="1" dirty="0"/>
              <a:t>Не искажать смысл  статьи Конституции РФ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075" y="1293223"/>
            <a:ext cx="10646228" cy="52904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/>
              <a:t> </a:t>
            </a:r>
            <a:r>
              <a:rPr lang="ru-RU" sz="2400" b="1" dirty="0"/>
              <a:t>№23 </a:t>
            </a:r>
            <a:r>
              <a:rPr lang="ru-RU" sz="2400" dirty="0"/>
              <a:t>(3 балла)</a:t>
            </a:r>
          </a:p>
          <a:p>
            <a:pPr marL="0" indent="0" algn="just">
              <a:buNone/>
            </a:pPr>
            <a:r>
              <a:rPr lang="ru-RU" sz="2000" dirty="0"/>
              <a:t>Конституция Российской Федерации провозглашает ценности уважительного отношения к культуре народов, которые населяют Россию. На основе положений Конституции Российской Федерации приведите три подтверждения этой характеристики.</a:t>
            </a:r>
          </a:p>
          <a:p>
            <a:pPr lvl="1" algn="just"/>
            <a:r>
              <a:rPr lang="ru-RU" sz="2400" i="1" dirty="0"/>
              <a:t>Засчитываются только подтверждения, </a:t>
            </a:r>
            <a:r>
              <a:rPr lang="ru-RU" sz="2400" b="1" i="1" dirty="0"/>
              <a:t>сформулированные как распространённые предложения </a:t>
            </a:r>
            <a:r>
              <a:rPr lang="ru-RU" sz="2400" i="1" dirty="0"/>
              <a:t>(отдельные слова и словосочетания не засчитываются в качестве подтверждений).</a:t>
            </a:r>
          </a:p>
          <a:p>
            <a:pPr algn="just">
              <a:buNone/>
            </a:pPr>
            <a:r>
              <a:rPr lang="ru-RU" dirty="0"/>
              <a:t>1.  В Конституции гарантируются права коренных малочисленных народов.</a:t>
            </a:r>
          </a:p>
          <a:p>
            <a:pPr algn="just">
              <a:buNone/>
            </a:pPr>
            <a:r>
              <a:rPr lang="ru-RU" dirty="0"/>
              <a:t>2.  В Конституции закреплен принцип, что Россия защищает культурную самобытность всех народов и этнических общностей Российской Федерации, гарантирует сохранение этнокультурного и языкового многообразия.</a:t>
            </a:r>
          </a:p>
          <a:p>
            <a:pPr algn="just">
              <a:buNone/>
            </a:pPr>
            <a:r>
              <a:rPr lang="ru-RU" dirty="0"/>
              <a:t>3.  В Конституции закреплен принцип, что культура в Российской Федерации является уникальным наследием ее многонационального народа. Культура поддерживается и охраняется государством.</a:t>
            </a:r>
          </a:p>
          <a:p>
            <a:pPr lvl="1">
              <a:buNone/>
            </a:pP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097262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4BD878-3284-AFBB-D619-E3F01FA03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Задание №25 ( 6 баллов)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1897A2-1449-D35D-7FCB-6F7EE9BF3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  Обоснуйте значимость социально-гуманитарных наук для развития гуманизации современного общества. </a:t>
            </a:r>
            <a:r>
              <a:rPr lang="ru-RU" b="1" dirty="0"/>
              <a:t>Обоснование должно быть дано с опорой на обществоведческие знания в нескольких связанных между собой распространенных предложениях, раскрывать причинно-следственные и (или) функциональные связи.</a:t>
            </a:r>
          </a:p>
          <a:p>
            <a:r>
              <a:rPr lang="ru-RU" dirty="0"/>
              <a:t>2.  Какие методы социально-гуманитарных наук существуют? Назовите три метода.</a:t>
            </a:r>
          </a:p>
          <a:p>
            <a:r>
              <a:rPr lang="ru-RU" dirty="0"/>
              <a:t>3.  Для каждого из них приведите </a:t>
            </a:r>
            <a:r>
              <a:rPr lang="ru-RU" b="1" dirty="0"/>
              <a:t>по одному примеру</a:t>
            </a:r>
            <a:r>
              <a:rPr lang="ru-RU" dirty="0"/>
              <a:t>, иллюстрирующему его реализацию. Каждый пример должен быть сформулирован развернуто.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4075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1" y="195942"/>
            <a:ext cx="10175966" cy="770709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Задания № 25. Как приводить примеры?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966651"/>
            <a:ext cx="10125649" cy="574765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sz="2800" dirty="0"/>
              <a:t>отличать аргумент от примера;</a:t>
            </a:r>
          </a:p>
          <a:p>
            <a:r>
              <a:rPr lang="ru-RU" sz="2800" dirty="0"/>
              <a:t>помнить, что примеры не должны дублировать друг друга;</a:t>
            </a:r>
          </a:p>
          <a:p>
            <a:r>
              <a:rPr lang="ru-RU" sz="2800" dirty="0"/>
              <a:t>знать алгоритм конструирования примера </a:t>
            </a:r>
          </a:p>
          <a:p>
            <a:pPr>
              <a:buNone/>
            </a:pPr>
            <a:r>
              <a:rPr lang="ru-RU" sz="2800" dirty="0"/>
              <a:t>СУБЪЕКТ+ДЕЙСТВИЕ+ВЫВОД (пример локализован в пространстве и времени);</a:t>
            </a:r>
          </a:p>
          <a:p>
            <a:r>
              <a:rPr lang="ru-RU" sz="2800" dirty="0"/>
              <a:t>регулярно смотреть новостные передачи, обсуждать знаковые события с родителями;</a:t>
            </a:r>
          </a:p>
          <a:p>
            <a:r>
              <a:rPr lang="ru-RU" sz="2800" dirty="0"/>
              <a:t>можно собрать «копилку» примеров, сгруппировав их по разделам кодификатора.</a:t>
            </a:r>
          </a:p>
          <a:p>
            <a:r>
              <a:rPr lang="ru-RU" sz="2800" dirty="0"/>
              <a:t>знать как оценивается задание №25 (максимум – </a:t>
            </a:r>
          </a:p>
          <a:p>
            <a:pPr marL="0" indent="0">
              <a:buNone/>
            </a:pPr>
            <a:r>
              <a:rPr lang="ru-RU" sz="2800" dirty="0"/>
              <a:t>    6 первичных балла)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9169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00E9E49-5CE2-65A0-A027-4CBED1001E4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00125" y="655638"/>
            <a:ext cx="8596313" cy="5773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1.  Значимость социально-гуманитарных наук для развития современного общества проявляется в том, что именно данная категория наук несет в себе моральные и духовные ценности общества. Исторические сведения и историческая память о событиях включают в себя общепринятые принципы морали и гуманизма. Таким образом, усваивая знания по истории, социологии, философии, люди усваивают и транслируют ценности, ведущие к гуманизации современного общества.</a:t>
            </a:r>
          </a:p>
          <a:p>
            <a:pPr marL="0" indent="0">
              <a:buNone/>
            </a:pPr>
            <a:r>
              <a:rPr lang="ru-RU" dirty="0"/>
              <a:t>2.  Анкетирование, интервью, анализ документов.</a:t>
            </a:r>
          </a:p>
          <a:p>
            <a:pPr marL="0" indent="0">
              <a:buNone/>
            </a:pPr>
            <a:r>
              <a:rPr lang="ru-RU" dirty="0"/>
              <a:t>3.  Примеры:</a:t>
            </a:r>
          </a:p>
          <a:p>
            <a:pPr marL="0" indent="0">
              <a:buNone/>
            </a:pPr>
            <a:r>
              <a:rPr lang="ru-RU" dirty="0"/>
              <a:t>1. Ученые-социологи провели </a:t>
            </a:r>
            <a:r>
              <a:rPr lang="ru-RU" b="1" dirty="0"/>
              <a:t>анкетирование </a:t>
            </a:r>
            <a:r>
              <a:rPr lang="ru-RU" dirty="0"/>
              <a:t>в одном из городов РФ по вопросам доверия Президенту, по результатам которого главу государства поддерживают более 80% респондентов.</a:t>
            </a:r>
          </a:p>
          <a:p>
            <a:pPr marL="0" indent="0">
              <a:buNone/>
            </a:pPr>
            <a:r>
              <a:rPr lang="ru-RU" dirty="0"/>
              <a:t>2.  Представители министерства Просвещения РФ совершили поездки в различные регионы РФ и взяли </a:t>
            </a:r>
            <a:r>
              <a:rPr lang="ru-RU" b="1" dirty="0"/>
              <a:t>интервью</a:t>
            </a:r>
            <a:r>
              <a:rPr lang="ru-RU" dirty="0"/>
              <a:t> у некоторых обучающихся школ для оценки результатов введения «Разговоров о важном»</a:t>
            </a:r>
          </a:p>
          <a:p>
            <a:pPr marL="0" indent="0">
              <a:buNone/>
            </a:pPr>
            <a:r>
              <a:rPr lang="ru-RU" dirty="0"/>
              <a:t>3.Историк  Евгений в рамках написания докторской диссертации </a:t>
            </a:r>
            <a:r>
              <a:rPr lang="ru-RU" b="1" dirty="0"/>
              <a:t>проанализировал 200 документов </a:t>
            </a:r>
            <a:r>
              <a:rPr lang="ru-RU" dirty="0"/>
              <a:t>в военных архивах РФ для изучения факторов, которые привели к Русско-японской войне.</a:t>
            </a:r>
          </a:p>
        </p:txBody>
      </p:sp>
    </p:spTree>
    <p:extLst>
      <p:ext uri="{BB962C8B-B14F-4D97-AF65-F5344CB8AC3E}">
        <p14:creationId xmlns:p14="http://schemas.microsoft.com/office/powerpoint/2010/main" val="39136458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04503"/>
            <a:ext cx="8596668" cy="509451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 Что делать?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069" y="809897"/>
            <a:ext cx="11139614" cy="581297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Советы для учеников:</a:t>
            </a:r>
            <a:endParaRPr lang="ru-RU" sz="2400" dirty="0"/>
          </a:p>
          <a:p>
            <a:pPr>
              <a:spcBef>
                <a:spcPts val="0"/>
              </a:spcBef>
            </a:pPr>
            <a:r>
              <a:rPr lang="ru-RU" sz="2400" dirty="0"/>
              <a:t> Учить  наизусть термины, понимать их смысл.</a:t>
            </a:r>
          </a:p>
          <a:p>
            <a:pPr>
              <a:spcBef>
                <a:spcPts val="0"/>
              </a:spcBef>
            </a:pPr>
            <a:r>
              <a:rPr lang="ru-RU" sz="2400" dirty="0"/>
              <a:t>Формировать копилку терминов, примеров, планов.</a:t>
            </a:r>
          </a:p>
          <a:p>
            <a:pPr>
              <a:spcBef>
                <a:spcPts val="0"/>
              </a:spcBef>
            </a:pPr>
            <a:r>
              <a:rPr lang="ru-RU" sz="2400" dirty="0"/>
              <a:t>Отрабатывать типы заданий, работая с «</a:t>
            </a:r>
            <a:r>
              <a:rPr lang="ru-RU" sz="2400" u="sng" dirty="0"/>
              <a:t>бумажным</a:t>
            </a:r>
            <a:r>
              <a:rPr lang="ru-RU" sz="2400" dirty="0"/>
              <a:t>» тренажером и на бланках ответов, смотреть вебинары, разборы конкретных заданий, видеоуроки.</a:t>
            </a:r>
          </a:p>
          <a:p>
            <a:pPr>
              <a:spcBef>
                <a:spcPts val="0"/>
              </a:spcBef>
            </a:pPr>
            <a:r>
              <a:rPr lang="ru-RU" sz="2400" dirty="0"/>
              <a:t>Обязательно работать учебник + законы  (включенные в перечень для сдачи ОГЭ и ЕГЭ). Во-первых, отработка умения работать с текстом,  во-вторых, к ним можно </a:t>
            </a:r>
            <a:r>
              <a:rPr lang="ru-RU" sz="2400" u="sng" dirty="0"/>
              <a:t>апеллировать</a:t>
            </a:r>
            <a:r>
              <a:rPr lang="ru-RU" sz="2400" dirty="0"/>
              <a:t>.</a:t>
            </a:r>
          </a:p>
          <a:p>
            <a:pPr>
              <a:spcBef>
                <a:spcPts val="0"/>
              </a:spcBef>
            </a:pPr>
            <a:r>
              <a:rPr lang="ru-RU" sz="2400" dirty="0"/>
              <a:t>Участвовать в независимых диагностиках в формате ОГЭ и ЕГЭ.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/>
              <a:t>Советы учителям:</a:t>
            </a:r>
          </a:p>
          <a:p>
            <a:pPr>
              <a:spcBef>
                <a:spcPts val="0"/>
              </a:spcBef>
            </a:pPr>
            <a:r>
              <a:rPr lang="ru-RU" sz="2400" dirty="0"/>
              <a:t>При проведении проверочных и контрольных  работ максимально использовать задания по типу  ОГЭ и ЕГЭ. </a:t>
            </a:r>
          </a:p>
          <a:p>
            <a:pPr>
              <a:spcBef>
                <a:spcPts val="0"/>
              </a:spcBef>
            </a:pPr>
            <a:r>
              <a:rPr lang="ru-RU" sz="2400" dirty="0"/>
              <a:t>Вебинары (например)  с  издательством «Легион»</a:t>
            </a:r>
            <a:r>
              <a:rPr lang="en-US" sz="2400" dirty="0"/>
              <a:t> </a:t>
            </a:r>
            <a:r>
              <a:rPr lang="en-US" sz="2400" dirty="0">
                <a:hlinkClick r:id="rId2"/>
              </a:rPr>
              <a:t>https://www.legionr.ru/webinars/obshchestvoznanie/</a:t>
            </a:r>
            <a:endParaRPr lang="ru-RU" sz="2400" dirty="0"/>
          </a:p>
          <a:p>
            <a:endParaRPr lang="ru-RU" sz="2400" dirty="0"/>
          </a:p>
          <a:p>
            <a:endParaRPr lang="ru-RU" sz="2000" dirty="0"/>
          </a:p>
          <a:p>
            <a:pPr marL="0" indent="0">
              <a:buNone/>
            </a:pPr>
            <a:r>
              <a:rPr lang="ru-RU" sz="2400" i="1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1659978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323483" y="519969"/>
          <a:ext cx="8861040" cy="5418666"/>
        </p:xfrm>
        <a:graphic>
          <a:graphicData uri="http://schemas.openxmlformats.org/drawingml/2006/table">
            <a:tbl>
              <a:tblPr/>
              <a:tblGrid>
                <a:gridCol w="2215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5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5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09333">
                <a:tc>
                  <a:txBody>
                    <a:bodyPr/>
                    <a:lstStyle/>
                    <a:p>
                      <a:pPr fontAlgn="t"/>
                      <a:r>
                        <a:rPr lang="ru-RU" sz="1700" dirty="0">
                          <a:latin typeface="Ubuntu"/>
                        </a:rPr>
                        <a:t>09.09.2025</a:t>
                      </a:r>
                    </a:p>
                  </a:txBody>
                  <a:tcPr marL="45459" marR="45459" marT="45459" marB="454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700">
                          <a:latin typeface="Ubuntu"/>
                        </a:rPr>
                        <a:t>15:00</a:t>
                      </a:r>
                    </a:p>
                  </a:txBody>
                  <a:tcPr marL="45459" marR="45459" marT="45459" marB="454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700" u="none" strike="noStrike">
                          <a:solidFill>
                            <a:srgbClr val="C50026"/>
                          </a:solidFill>
                          <a:latin typeface="Ubuntu"/>
                          <a:hlinkClick r:id="rId2"/>
                        </a:rPr>
                        <a:t>ОГЭ по обществознанию 2026 года: обзор новой демоверсии, рекомендации по подготовке, Чернышева Ольга Александровна</a:t>
                      </a:r>
                      <a:endParaRPr lang="ru-RU" sz="1700">
                        <a:latin typeface="Ubuntu"/>
                      </a:endParaRPr>
                    </a:p>
                  </a:txBody>
                  <a:tcPr marL="45459" marR="45459" marT="45459" marB="454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700" u="none" strike="noStrike" dirty="0">
                          <a:solidFill>
                            <a:srgbClr val="C50026"/>
                          </a:solidFill>
                          <a:latin typeface="Ubuntu"/>
                        </a:rPr>
                        <a:t> </a:t>
                      </a:r>
                      <a:endParaRPr lang="ru-RU" sz="1700" dirty="0">
                        <a:latin typeface="Ubuntu"/>
                      </a:endParaRPr>
                    </a:p>
                  </a:txBody>
                  <a:tcPr marL="45459" marR="45459" marT="45459" marB="454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9333">
                <a:tc>
                  <a:txBody>
                    <a:bodyPr/>
                    <a:lstStyle/>
                    <a:p>
                      <a:pPr fontAlgn="t"/>
                      <a:r>
                        <a:rPr lang="ru-RU" sz="1700">
                          <a:latin typeface="Ubuntu"/>
                        </a:rPr>
                        <a:t>23.09.2025</a:t>
                      </a:r>
                    </a:p>
                  </a:txBody>
                  <a:tcPr marL="45459" marR="45459" marT="45459" marB="454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700">
                          <a:latin typeface="Ubuntu"/>
                        </a:rPr>
                        <a:t>15:00</a:t>
                      </a:r>
                    </a:p>
                  </a:txBody>
                  <a:tcPr marL="45459" marR="45459" marT="45459" marB="454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700" u="none" strike="noStrike">
                          <a:solidFill>
                            <a:srgbClr val="1D2029"/>
                          </a:solidFill>
                          <a:latin typeface="Ubuntu"/>
                          <a:hlinkClick r:id="rId3"/>
                        </a:rPr>
                        <a:t>ЕГЭ по обществознанию 2026 года: обзор новой демоверсии, рекомендации по подготовке, Чернышева Ольга Александровна</a:t>
                      </a:r>
                      <a:endParaRPr lang="ru-RU" sz="1700">
                        <a:latin typeface="Ubuntu"/>
                      </a:endParaRPr>
                    </a:p>
                  </a:txBody>
                  <a:tcPr marL="45459" marR="45459" marT="45459" marB="4545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700" dirty="0"/>
                    </a:p>
                  </a:txBody>
                  <a:tcPr marL="87281" marR="87281" marT="43640" marB="43640">
                    <a:lnL>
                      <a:noFill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2049280" y="-65054"/>
            <a:ext cx="8906427" cy="2867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12696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3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3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Сайты для подготовки к ГИА по обществознанию: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"/>
              </a:rPr>
              <a:t>ФИПИ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45720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473075"/>
            <a:ext cx="22313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172122" y="2285963"/>
            <a:ext cx="11525078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3"/>
              </a:rPr>
              <a:t>Справочник   Баранова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—  пособие для подготовки к ЕГЭ, структура книги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соответствует кодификатору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4"/>
              </a:rPr>
              <a:t>Элементарный курс Обществознание ЕГЭ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—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видеоуроки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 основные темы и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разборы демоверсий.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5"/>
              </a:rPr>
              <a:t>Обществознание в схемах и таблицах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— основные темы курса по обществознанию,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всё наглядно.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6"/>
              </a:rPr>
              <a:t>Examer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— бесплатная подготовка в формате тестов и 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квизов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 персональным планом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подготовки.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7"/>
              </a:rPr>
              <a:t>Обществознание — школьный курс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— краткий конспект всех основных тем курса,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который поможет систематизировать</a:t>
            </a:r>
            <a:r>
              <a:rPr kumimoji="0" lang="ru-RU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знания.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0607" y="1802810"/>
            <a:ext cx="60838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hlinkClick r:id="rId8"/>
              </a:rPr>
              <a:t>https://soc-ege.sdamgia.ru</a:t>
            </a:r>
            <a:endParaRPr lang="ru-RU" sz="2400" b="1" dirty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25911" y="2340692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hlinkClick r:id="rId9"/>
              </a:rPr>
              <a:t>Незнайка</a:t>
            </a:r>
            <a:endParaRPr lang="ru-RU" sz="24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461" y="4744464"/>
            <a:ext cx="114171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Не переживать  и верить в себя и в свои силы. </a:t>
            </a:r>
          </a:p>
          <a:p>
            <a:pPr algn="ctr"/>
            <a:r>
              <a:rPr lang="ru-RU" sz="2400" dirty="0"/>
              <a:t>Всё получится у вас, а значит и у ваших учеников! </a:t>
            </a:r>
          </a:p>
          <a:p>
            <a:pPr algn="ctr"/>
            <a:r>
              <a:rPr lang="ru-RU" sz="2400" dirty="0"/>
              <a:t>Учитель помогает и направляет ученика, который впитывает знания и применяет их во время экзамена. Исход зависит от многих факторов, поэтому не подвергайте свою компетентность сомнениям!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24911" y="1991739"/>
            <a:ext cx="82506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 </a:t>
            </a:r>
            <a:r>
              <a:rPr lang="ru-RU" sz="2400"/>
              <a:t> 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B9F774-B760-8D92-2FB4-ECB618939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971" y="182132"/>
            <a:ext cx="6823354" cy="44089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7DE54A-EAE2-F84D-F10C-C8D2388D76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84"/>
          <a:stretch>
            <a:fillRect/>
          </a:stretch>
        </p:blipFill>
        <p:spPr>
          <a:xfrm>
            <a:off x="8914076" y="1084204"/>
            <a:ext cx="3135048" cy="27527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3595</TotalTime>
  <Words>3891</Words>
  <Application>Microsoft Office PowerPoint</Application>
  <PresentationFormat>Широкоэкранный</PresentationFormat>
  <Paragraphs>268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Trebuchet MS</vt:lpstr>
      <vt:lpstr>Ubuntu</vt:lpstr>
      <vt:lpstr>Wingdings 3</vt:lpstr>
      <vt:lpstr>Аспект</vt:lpstr>
      <vt:lpstr> </vt:lpstr>
      <vt:lpstr>Трудности подготовки к ОГЭ и ЕГЭ по обществознанию</vt:lpstr>
      <vt:lpstr>Презентация PowerPoint</vt:lpstr>
      <vt:lpstr>Федеральный перечень учебников по обществознанию</vt:lpstr>
      <vt:lpstr>ОГЭ по обществознанию, задание   №1</vt:lpstr>
      <vt:lpstr>          Определение понятия </vt:lpstr>
      <vt:lpstr>ОГЭ по обществознанию, задание   №1</vt:lpstr>
      <vt:lpstr>ОГЭ по обществознанию, задание №5</vt:lpstr>
      <vt:lpstr>ОГЭ по обществознанию, задание №5</vt:lpstr>
      <vt:lpstr>ОГЭ по обществознанию    №6</vt:lpstr>
      <vt:lpstr>ОГЭ по обществознанию    №6</vt:lpstr>
      <vt:lpstr>ОГЭ по обществознанию  №12</vt:lpstr>
      <vt:lpstr>Ответ № 12</vt:lpstr>
      <vt:lpstr>ОГЭ по обществознанию.  Работа с текстом № 21-24</vt:lpstr>
      <vt:lpstr>ОГЭ по обществознанию.  Работа с текстом № 21-24</vt:lpstr>
      <vt:lpstr>ОГЭ по обществознанию.  Работа с текстом № 21-24</vt:lpstr>
      <vt:lpstr>№ 24  Формулирование объяснений, аргументов  (довод, основание) на основе текста</vt:lpstr>
      <vt:lpstr>№ 24  Формулирование объяснений, аргументов (довод, основание) на основе текста</vt:lpstr>
      <vt:lpstr>Немного о суждениях… Правильных ответов не 3, а от 2 до 4! </vt:lpstr>
      <vt:lpstr>Презентация PowerPoint</vt:lpstr>
      <vt:lpstr>Оформление ответов при выполнении заданий ЕГЭ (работа с текстом № 17-20)</vt:lpstr>
      <vt:lpstr>При выполнении задания №18 (2 балла)- два компонента ответа( 3 признака указать и объяснить взаимосвязь, указывать именно КАК происходит) </vt:lpstr>
      <vt:lpstr>При выполнении задания №18 (2 балла)- два компонента ответа( 3 признака указать и объяснить взаимосвязь, указывать именно КАК происходит) </vt:lpstr>
      <vt:lpstr> Задание  №19 (3 балла), примеры:  Субъект + действие + вывод</vt:lpstr>
      <vt:lpstr>Задание- задача № 22 ( 4 балла)</vt:lpstr>
      <vt:lpstr>  № 22</vt:lpstr>
      <vt:lpstr> Задание  №23 ЕГЭ Не искажать смысл  статьи Конституции РФ</vt:lpstr>
      <vt:lpstr>Задание №25 ( 6 баллов)</vt:lpstr>
      <vt:lpstr>Задания № 25. Как приводить примеры?</vt:lpstr>
      <vt:lpstr>Презентация PowerPoint</vt:lpstr>
      <vt:lpstr> Что делать?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ГОСУДАРСТВЕННОЕ КАЗЕННОЕ ОБЩЕОБРАЗОВАТЕЛЬНОЕ УЧРЕЖДЕНИЕ «СЕВАСТОПОЛЬСКИЙ КАДЕТСКИЙ КОРПУС СЛЕДСТВЕННОГО КОМИТЕТА РОССИЙСКОЙ ФЕДЕРАЦИИ ИМЕНИ В.И. ИСТОМИНА»       презентация опыта работы учителя высшей категории, эксперта ОГЭ и ЕГЭ по обществознанию Шкурко Г.А. по теме «Обществознание: трудные вопросы» Подготовка к ЕГЭ по обществознанию: секреты успеха</dc:title>
  <dc:creator>Пользователь</dc:creator>
  <cp:lastModifiedBy>Дрофа Даниил Андреевич</cp:lastModifiedBy>
  <cp:revision>163</cp:revision>
  <cp:lastPrinted>2025-08-27T14:26:19Z</cp:lastPrinted>
  <dcterms:created xsi:type="dcterms:W3CDTF">2021-11-29T17:19:23Z</dcterms:created>
  <dcterms:modified xsi:type="dcterms:W3CDTF">2025-09-02T07:08:15Z</dcterms:modified>
</cp:coreProperties>
</file>