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81" r:id="rId10"/>
    <p:sldId id="263" r:id="rId11"/>
    <p:sldId id="264" r:id="rId12"/>
    <p:sldId id="265" r:id="rId13"/>
    <p:sldId id="282" r:id="rId14"/>
    <p:sldId id="283" r:id="rId15"/>
    <p:sldId id="284" r:id="rId16"/>
    <p:sldId id="285" r:id="rId17"/>
    <p:sldId id="286" r:id="rId18"/>
    <p:sldId id="287" r:id="rId19"/>
    <p:sldId id="289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9900"/>
    <a:srgbClr val="FF6699"/>
    <a:srgbClr val="0033CC"/>
    <a:srgbClr val="FF99CC"/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User\&#1056;&#1072;&#1073;&#1086;&#1095;&#1080;&#1081;%20&#1089;&#1090;&#1086;&#1083;\&#1043;&#1056;&#1059;&#1055;&#1055;&#1067;\&#1082;&#1086;&#1085;&#1082;&#1091;&#1088;&#1089;&#1099;\&#1052;&#1054;&#1048;\&#1062;&#1044;&#1054;&#1044;%20&#1079;&#1076;&#1086;&#1088;&#1086;&#1074;&#1100;&#1077;&#1089;&#1073;&#1077;&#1088;&#1077;&#1078;&#1077;&#1085;&#1080;&#1077;\&#1079;&#1076;&#1086;&#1088;.%20&#1090;&#1077;&#1093;&#1085;&#1086;&#1083;&#1086;&#1075;&#1080;&#1080;%20%202\&#1051;&#1072;&#1079;&#1072;&#1088;&#1077;&#1074;&#1072;%20&#1045;.&#1042;\&#1079;&#1076;&#1086;&#1088;&#1086;&#1074;%20&#1087;&#1088;&#1077;&#1079;&#1077;&#1085;&#1090;&#1082;-.wav" TargetMode="Externa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здоров презентк-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email"/>
          <a:stretch>
            <a:fillRect/>
          </a:stretch>
        </p:blipFill>
        <p:spPr>
          <a:xfrm>
            <a:off x="7308304" y="6237312"/>
            <a:ext cx="304800" cy="304800"/>
          </a:xfrm>
          <a:prstGeom prst="rect">
            <a:avLst/>
          </a:prstGeom>
        </p:spPr>
      </p:pic>
      <p:pic>
        <p:nvPicPr>
          <p:cNvPr id="4" name="Picture 2" descr="C:\Documents and Settings\User\Рабочий стол\вся фигня\2 (3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39552" y="3284984"/>
            <a:ext cx="2843808" cy="142190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187624" y="1484784"/>
            <a:ext cx="702300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Здоровьесберегающие</a:t>
            </a:r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технологии</a:t>
            </a:r>
            <a:b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детском </a:t>
            </a:r>
            <a:r>
              <a:rPr lang="ru-RU" sz="3600" b="1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учреждении</a:t>
            </a:r>
            <a:r>
              <a:rPr lang="ru-RU" sz="3600" b="1" cap="none" spc="0" dirty="0" smtClean="0">
                <a:ln w="11430">
                  <a:solidFill>
                    <a:srgbClr val="009900"/>
                  </a:solidFill>
                </a:ln>
                <a:solidFill>
                  <a:srgbClr val="0099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1430">
                <a:solidFill>
                  <a:srgbClr val="009900"/>
                </a:solidFill>
              </a:ln>
              <a:solidFill>
                <a:srgbClr val="0099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8675" y="4582115"/>
            <a:ext cx="83164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r">
              <a:buFontTx/>
              <a:buNone/>
            </a:pPr>
            <a:r>
              <a:rPr lang="ru-RU" altLang="ru-RU" sz="2000" b="1" dirty="0" smtClean="0">
                <a:solidFill>
                  <a:srgbClr val="006600"/>
                </a:solidFill>
                <a:latin typeface="+mj-lt"/>
              </a:rPr>
              <a:t>Разработала</a:t>
            </a:r>
            <a:r>
              <a:rPr lang="ru-RU" altLang="ru-RU" sz="1400" b="1" dirty="0" smtClean="0">
                <a:solidFill>
                  <a:srgbClr val="006600"/>
                </a:solidFill>
                <a:latin typeface="+mj-lt"/>
              </a:rPr>
              <a:t>: </a:t>
            </a:r>
            <a:r>
              <a:rPr lang="ru-RU" altLang="ru-RU" sz="2000" b="1" dirty="0" smtClean="0">
                <a:solidFill>
                  <a:srgbClr val="006600"/>
                </a:solidFill>
                <a:latin typeface="+mj-lt"/>
              </a:rPr>
              <a:t>воспитатель </a:t>
            </a:r>
            <a:r>
              <a:rPr lang="ru-RU" altLang="ru-RU" sz="2000" b="1" dirty="0" smtClean="0">
                <a:solidFill>
                  <a:srgbClr val="006600"/>
                </a:solidFill>
                <a:latin typeface="+mj-lt"/>
              </a:rPr>
              <a:t>МБДОУ № 393 г. Екатеринбург</a:t>
            </a:r>
          </a:p>
          <a:p>
            <a:pPr lvl="1" algn="r">
              <a:buFontTx/>
              <a:buNone/>
            </a:pPr>
            <a:r>
              <a:rPr lang="ru-RU" altLang="ru-RU" sz="2000" b="1" dirty="0" err="1" smtClean="0">
                <a:solidFill>
                  <a:srgbClr val="006600"/>
                </a:solidFill>
                <a:latin typeface="+mj-lt"/>
              </a:rPr>
              <a:t>Винокурова</a:t>
            </a:r>
            <a:r>
              <a:rPr lang="ru-RU" altLang="ru-RU" sz="2000" b="1" dirty="0" smtClean="0">
                <a:solidFill>
                  <a:srgbClr val="006600"/>
                </a:solidFill>
                <a:latin typeface="+mj-lt"/>
              </a:rPr>
              <a:t> Татьяна Владимировна</a:t>
            </a:r>
          </a:p>
          <a:p>
            <a:pPr lvl="1" algn="ctr">
              <a:buFontTx/>
              <a:buNone/>
            </a:pPr>
            <a:r>
              <a:rPr lang="ru-RU" altLang="ru-RU" b="1" dirty="0" smtClean="0">
                <a:solidFill>
                  <a:srgbClr val="0000FF"/>
                </a:solidFill>
                <a:latin typeface="Arial Black" pitchFamily="34" charset="0"/>
              </a:rPr>
              <a:t>                                                         </a:t>
            </a:r>
            <a: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altLang="ru-RU" sz="800" b="1" dirty="0" smtClean="0">
                <a:solidFill>
                  <a:srgbClr val="009900"/>
                </a:solidFill>
                <a:latin typeface="Arial Black" pitchFamily="34" charset="0"/>
              </a:rPr>
              <a:t>                                                                                                                   </a:t>
            </a:r>
            <a:endParaRPr lang="ru-RU" altLang="ru-RU" sz="24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3">
                <p:cTn id="2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156176" y="4457734"/>
            <a:ext cx="1440160" cy="24002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91072" y="2492896"/>
            <a:ext cx="83529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u="sng" dirty="0" err="1">
                <a:solidFill>
                  <a:srgbClr val="C00000"/>
                </a:solidFill>
              </a:rPr>
              <a:t>Здоровьесберегающие</a:t>
            </a:r>
            <a:r>
              <a:rPr lang="ru-RU" sz="2400" b="1" u="sng" dirty="0">
                <a:solidFill>
                  <a:srgbClr val="C00000"/>
                </a:solidFill>
              </a:rPr>
              <a:t> технологии </a:t>
            </a:r>
            <a:r>
              <a:rPr lang="ru-RU" sz="2400" dirty="0">
                <a:solidFill>
                  <a:srgbClr val="C00000"/>
                </a:solidFill>
              </a:rPr>
              <a:t>в дошкольном образовании – технологии, направленные на решение приоритетной задачи современного дошкольного образования - задачи сохранения, поддержания и обогащения здоровья субъектов педагогического процесса в детском саду: детей, педагогов и родителей. </a:t>
            </a:r>
          </a:p>
          <a:p>
            <a:pPr algn="ctr">
              <a:spcBef>
                <a:spcPct val="50000"/>
              </a:spcBef>
            </a:pPr>
            <a:r>
              <a:rPr lang="ru-RU" sz="2400" b="1" u="sng" dirty="0" smtClean="0">
                <a:solidFill>
                  <a:srgbClr val="FF0000"/>
                </a:solidFill>
                <a:latin typeface="Constantia" pitchFamily="18" charset="0"/>
              </a:rPr>
              <a:t/>
            </a:r>
            <a:br>
              <a:rPr lang="ru-RU" sz="2400" b="1" u="sng" dirty="0" smtClean="0">
                <a:solidFill>
                  <a:srgbClr val="FF0000"/>
                </a:solidFill>
                <a:latin typeface="Constantia" pitchFamily="18" charset="0"/>
              </a:rPr>
            </a:br>
            <a:endParaRPr lang="ru-RU" sz="2400" b="1" dirty="0" smtClean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60648"/>
            <a:ext cx="83164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buFontTx/>
              <a:buNone/>
            </a:pPr>
            <a:r>
              <a:rPr lang="ru-RU" altLang="ru-RU" sz="2400" b="1" dirty="0" smtClean="0">
                <a:solidFill>
                  <a:srgbClr val="006600"/>
                </a:solidFill>
              </a:rPr>
              <a:t>« Забота о здоровье — это важнейший труд воспитателя. От жизнерадостности, бодрости детей зависит их духовная жизнь, мировоззрение, умственное развитие, прочность знаний, вера в свои силы» </a:t>
            </a:r>
          </a:p>
          <a:p>
            <a:pPr lvl="1" algn="ctr">
              <a:buFontTx/>
              <a:buNone/>
            </a:pPr>
            <a:r>
              <a:rPr lang="ru-RU" altLang="ru-RU" b="1" dirty="0" smtClean="0">
                <a:solidFill>
                  <a:srgbClr val="0000FF"/>
                </a:solidFill>
                <a:latin typeface="Arial Black" pitchFamily="34" charset="0"/>
              </a:rPr>
              <a:t>                                                         </a:t>
            </a:r>
            <a: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ru-RU" altLang="ru-RU" sz="800" b="1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ru-RU" altLang="ru-RU" sz="800" b="1" dirty="0" smtClean="0">
                <a:solidFill>
                  <a:srgbClr val="009900"/>
                </a:solidFill>
                <a:latin typeface="Arial Black" pitchFamily="34" charset="0"/>
              </a:rPr>
              <a:t>                                                                                                                   </a:t>
            </a:r>
            <a:r>
              <a:rPr lang="ru-RU" altLang="ru-RU" b="1" dirty="0" smtClean="0">
                <a:solidFill>
                  <a:srgbClr val="009900"/>
                </a:solidFill>
                <a:latin typeface="Arial Black" pitchFamily="34" charset="0"/>
              </a:rPr>
              <a:t>В. А. Сухомлинский</a:t>
            </a:r>
            <a:endParaRPr lang="ru-RU" altLang="ru-RU" sz="2400" b="1" dirty="0" smtClean="0">
              <a:solidFill>
                <a:srgbClr val="009900"/>
              </a:solidFill>
              <a:latin typeface="Arial Black" pitchFamily="34" charset="0"/>
            </a:endParaRPr>
          </a:p>
        </p:txBody>
      </p:sp>
      <p:pic>
        <p:nvPicPr>
          <p:cNvPr id="8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8024" y="4221088"/>
            <a:ext cx="1224136" cy="2040226"/>
          </a:xfrm>
          <a:prstGeom prst="rect">
            <a:avLst/>
          </a:prstGeom>
          <a:noFill/>
        </p:spPr>
      </p:pic>
      <p:pic>
        <p:nvPicPr>
          <p:cNvPr id="9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7704" y="4149080"/>
            <a:ext cx="1310546" cy="2184242"/>
          </a:xfrm>
          <a:prstGeom prst="rect">
            <a:avLst/>
          </a:prstGeom>
          <a:noFill/>
        </p:spPr>
      </p:pic>
      <p:pic>
        <p:nvPicPr>
          <p:cNvPr id="10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75856" y="4817774"/>
            <a:ext cx="1224136" cy="2040226"/>
          </a:xfrm>
          <a:prstGeom prst="rect">
            <a:avLst/>
          </a:prstGeom>
          <a:noFill/>
        </p:spPr>
      </p:pic>
      <p:pic>
        <p:nvPicPr>
          <p:cNvPr id="11" name="Picture 3" descr="C:\Documents and Settings\User\Рабочий стол\вся фигня\0a0de8ec8712679672ee44bea690254b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740352" y="4221088"/>
            <a:ext cx="1224136" cy="204022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18" y="272955"/>
            <a:ext cx="8195481" cy="114468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058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13648"/>
            <a:ext cx="7448273" cy="596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6600"/>
              </a:buClr>
            </a:pPr>
            <a:r>
              <a:rPr lang="ru-RU" sz="2400" b="1" u="sng" dirty="0">
                <a:solidFill>
                  <a:srgbClr val="006600"/>
                </a:solidFill>
                <a:latin typeface="+mj-lt"/>
              </a:rPr>
              <a:t>Цель </a:t>
            </a:r>
            <a:r>
              <a:rPr lang="ru-RU" sz="2400" b="1" u="sng" dirty="0" err="1">
                <a:solidFill>
                  <a:srgbClr val="006600"/>
                </a:solidFill>
                <a:latin typeface="+mj-lt"/>
              </a:rPr>
              <a:t>здоровьесберегающих</a:t>
            </a:r>
            <a:r>
              <a:rPr lang="ru-RU" sz="2400" b="1" u="sng" dirty="0">
                <a:solidFill>
                  <a:srgbClr val="006600"/>
                </a:solidFill>
                <a:latin typeface="+mj-lt"/>
              </a:rPr>
              <a:t> технологий </a:t>
            </a:r>
            <a:r>
              <a:rPr lang="ru-RU" sz="2400" dirty="0" smtClean="0">
                <a:solidFill>
                  <a:srgbClr val="006600"/>
                </a:solidFill>
                <a:latin typeface="+mj-lt"/>
              </a:rPr>
              <a:t>применительно 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к </a:t>
            </a:r>
            <a:r>
              <a:rPr lang="ru-RU" sz="2400" u="sng" dirty="0">
                <a:solidFill>
                  <a:srgbClr val="006600"/>
                </a:solidFill>
                <a:latin typeface="+mj-lt"/>
              </a:rPr>
              <a:t>ребенку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 – обеспечение высокого уровня реального здоровья воспитаннику </a:t>
            </a:r>
            <a:r>
              <a:rPr lang="ru-RU" sz="2400" dirty="0" smtClean="0">
                <a:solidFill>
                  <a:srgbClr val="006600"/>
                </a:solidFill>
                <a:latin typeface="+mj-lt"/>
              </a:rPr>
              <a:t>и 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воспитание </a:t>
            </a:r>
            <a:r>
              <a:rPr lang="ru-RU" sz="2400" dirty="0" err="1">
                <a:solidFill>
                  <a:srgbClr val="006600"/>
                </a:solidFill>
                <a:latin typeface="+mj-lt"/>
              </a:rPr>
              <a:t>валеологической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 культуры как совокупности осознанного отношения ребенка к здоровью и жизни человека, знаний о здоровье и умений оберегать, поддерживать и сохранять его, </a:t>
            </a:r>
            <a:r>
              <a:rPr lang="ru-RU" sz="2400" dirty="0" err="1">
                <a:solidFill>
                  <a:srgbClr val="006600"/>
                </a:solidFill>
                <a:latin typeface="+mj-lt"/>
              </a:rPr>
              <a:t>валелогической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 компетентности, позволяющей дошкольнику самостоятельно и эффективно решать задачи здорового образа жизни и безопасного поведения, задачи, связанные с оказанием элементарной медицинской, психологической самопомощи и помощи. </a:t>
            </a:r>
            <a:endParaRPr lang="ru-RU" sz="2400" dirty="0" smtClean="0">
              <a:solidFill>
                <a:srgbClr val="006600"/>
              </a:solidFill>
              <a:latin typeface="+mj-lt"/>
            </a:endParaRPr>
          </a:p>
          <a:p>
            <a:pPr>
              <a:lnSpc>
                <a:spcPct val="90000"/>
              </a:lnSpc>
              <a:buClr>
                <a:srgbClr val="006600"/>
              </a:buClr>
            </a:pPr>
            <a:r>
              <a:rPr lang="ru-RU" sz="2400" dirty="0" smtClean="0">
                <a:solidFill>
                  <a:srgbClr val="006600"/>
                </a:solidFill>
                <a:latin typeface="+mj-lt"/>
              </a:rPr>
              <a:t>Применительно 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к </a:t>
            </a:r>
            <a:r>
              <a:rPr lang="ru-RU" sz="2400" u="sng" dirty="0">
                <a:solidFill>
                  <a:srgbClr val="006600"/>
                </a:solidFill>
                <a:latin typeface="+mj-lt"/>
              </a:rPr>
              <a:t>взрослым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 - содействие становлению культуры здоровья, в том числе культуры профессионального здоровья воспитателей ДОУ и </a:t>
            </a:r>
            <a:r>
              <a:rPr lang="ru-RU" sz="2400" dirty="0" err="1">
                <a:solidFill>
                  <a:srgbClr val="006600"/>
                </a:solidFill>
                <a:latin typeface="+mj-lt"/>
              </a:rPr>
              <a:t>валеологическому</a:t>
            </a:r>
            <a:r>
              <a:rPr lang="ru-RU" sz="2400" dirty="0">
                <a:solidFill>
                  <a:srgbClr val="006600"/>
                </a:solidFill>
                <a:latin typeface="+mj-lt"/>
              </a:rPr>
              <a:t> просвещению родителей.</a:t>
            </a:r>
          </a:p>
          <a:p>
            <a:pPr>
              <a:lnSpc>
                <a:spcPct val="90000"/>
              </a:lnSpc>
              <a:buClr>
                <a:srgbClr val="006600"/>
              </a:buClr>
            </a:pPr>
            <a:endParaRPr lang="ru-RU" sz="1600" b="1" dirty="0" smtClean="0">
              <a:solidFill>
                <a:srgbClr val="009900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8355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3625" y="-81026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56084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6600"/>
                </a:solidFill>
                <a:latin typeface="Constantia" pitchFamily="18" charset="0"/>
              </a:rPr>
              <a:t/>
            </a:r>
            <a:br>
              <a:rPr lang="ru-RU" sz="2400" b="1" dirty="0" smtClean="0">
                <a:solidFill>
                  <a:srgbClr val="006600"/>
                </a:solidFill>
                <a:latin typeface="Constantia" pitchFamily="18" charset="0"/>
              </a:rPr>
            </a:br>
            <a:endParaRPr lang="ru-RU" sz="24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8693" y="556111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Задачи </a:t>
            </a:r>
            <a:r>
              <a:rPr lang="ru-RU" sz="2400" b="1" u="sng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здоровьесбережения</a:t>
            </a:r>
            <a:r>
              <a:rPr lang="ru-RU" sz="2000" b="1" u="sng" dirty="0" smtClean="0">
                <a:solidFill>
                  <a:srgbClr val="006600"/>
                </a:solidFill>
                <a:latin typeface="Constantia" pitchFamily="18" charset="0"/>
              </a:rPr>
              <a:t> </a:t>
            </a:r>
            <a:endParaRPr lang="ru-RU" sz="2400" b="1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241293"/>
            <a:ext cx="6666859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r>
              <a:rPr lang="ru-RU" sz="2000" dirty="0">
                <a:solidFill>
                  <a:srgbClr val="006600"/>
                </a:solidFill>
              </a:rPr>
              <a:t>с</a:t>
            </a:r>
            <a:r>
              <a:rPr lang="ru-RU" sz="2000" dirty="0" smtClean="0">
                <a:solidFill>
                  <a:srgbClr val="006600"/>
                </a:solidFill>
              </a:rPr>
              <a:t>охранение </a:t>
            </a:r>
            <a:r>
              <a:rPr lang="ru-RU" sz="2000" dirty="0">
                <a:solidFill>
                  <a:srgbClr val="006600"/>
                </a:solidFill>
              </a:rPr>
              <a:t>и укрепление здоровья детей на основе комплексного и </a:t>
            </a:r>
            <a:r>
              <a:rPr lang="ru-RU" sz="2000" dirty="0" smtClean="0">
                <a:solidFill>
                  <a:srgbClr val="006600"/>
                </a:solidFill>
              </a:rPr>
              <a:t>системного </a:t>
            </a:r>
            <a:r>
              <a:rPr lang="ru-RU" sz="2000" dirty="0">
                <a:solidFill>
                  <a:srgbClr val="006600"/>
                </a:solidFill>
              </a:rPr>
              <a:t>использования доступных для детского сада средств физического воспитания, оптимизации двигательной деятельности на свежем воздухе.</a:t>
            </a: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endParaRPr lang="ru-RU" sz="2000" b="1" dirty="0" smtClean="0">
              <a:solidFill>
                <a:srgbClr val="006600"/>
              </a:solidFill>
            </a:endParaRP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r>
              <a:rPr lang="ru-RU" sz="2000" dirty="0">
                <a:solidFill>
                  <a:srgbClr val="006600"/>
                </a:solidFill>
              </a:rPr>
              <a:t>о</a:t>
            </a:r>
            <a:r>
              <a:rPr lang="ru-RU" sz="2000" dirty="0" smtClean="0">
                <a:solidFill>
                  <a:srgbClr val="006600"/>
                </a:solidFill>
              </a:rPr>
              <a:t>беспечение </a:t>
            </a:r>
            <a:r>
              <a:rPr lang="ru-RU" sz="2000" dirty="0">
                <a:solidFill>
                  <a:srgbClr val="006600"/>
                </a:solidFill>
              </a:rPr>
              <a:t>активной позиции детей в процессе получения знаний о здоровом образе жизни.</a:t>
            </a: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endParaRPr lang="ru-RU" sz="2000" b="1" dirty="0" smtClean="0">
              <a:solidFill>
                <a:srgbClr val="006600"/>
              </a:solidFill>
            </a:endParaRP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r>
              <a:rPr lang="ru-RU" sz="2000" dirty="0">
                <a:solidFill>
                  <a:srgbClr val="006600"/>
                </a:solidFill>
              </a:rPr>
              <a:t>к</a:t>
            </a:r>
            <a:r>
              <a:rPr lang="ru-RU" sz="2000" dirty="0" smtClean="0">
                <a:solidFill>
                  <a:srgbClr val="006600"/>
                </a:solidFill>
              </a:rPr>
              <a:t>онструктивное </a:t>
            </a:r>
            <a:r>
              <a:rPr lang="ru-RU" sz="2000" dirty="0">
                <a:solidFill>
                  <a:srgbClr val="006600"/>
                </a:solidFill>
              </a:rPr>
              <a:t>партнерство семьи, педагогического коллектива и самих детей в укреплении их здоровья, развитии творческого потенциала.</a:t>
            </a: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endParaRPr lang="ru-RU" b="1" u="sng" dirty="0">
              <a:solidFill>
                <a:srgbClr val="006600"/>
              </a:solidFill>
              <a:latin typeface="Constantia" pitchFamily="18" charset="0"/>
            </a:endParaRPr>
          </a:p>
          <a:p>
            <a:pPr>
              <a:lnSpc>
                <a:spcPct val="90000"/>
              </a:lnSpc>
              <a:buClr>
                <a:srgbClr val="006600"/>
              </a:buClr>
              <a:buFont typeface="Wingdings" pitchFamily="2" charset="2"/>
              <a:buChar char="v"/>
            </a:pPr>
            <a:endParaRPr lang="ru-RU" b="1" dirty="0" smtClean="0">
              <a:solidFill>
                <a:srgbClr val="009900"/>
              </a:solidFill>
              <a:latin typeface="Constantia" pitchFamily="18" charset="0"/>
            </a:endParaRPr>
          </a:p>
        </p:txBody>
      </p:sp>
      <p:pic>
        <p:nvPicPr>
          <p:cNvPr id="3076" name="Picture 4" descr="C:\Documents and Settings\User\Рабочий стол\вся фигня\16280489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4327509"/>
            <a:ext cx="1428855" cy="2449465"/>
          </a:xfrm>
          <a:prstGeom prst="rect">
            <a:avLst/>
          </a:prstGeom>
          <a:noFill/>
        </p:spPr>
      </p:pic>
      <p:pic>
        <p:nvPicPr>
          <p:cNvPr id="3077" name="Picture 5" descr="C:\Documents and Settings\User\Рабочий стол\вся фигня\16346339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236296" y="3132495"/>
            <a:ext cx="2086284" cy="372550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39528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07704" y="188640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Виды </a:t>
            </a:r>
            <a:r>
              <a:rPr lang="ru-RU" sz="2400" b="1" u="sng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здоровьесберегающих</a:t>
            </a: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 </a:t>
            </a:r>
            <a:b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технологий в ДОУ</a:t>
            </a:r>
            <a:endParaRPr lang="ru-RU" sz="24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1412776"/>
            <a:ext cx="684076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медико-</a:t>
            </a:r>
            <a:r>
              <a:rPr lang="ru-RU" sz="2200" dirty="0" err="1" smtClean="0">
                <a:solidFill>
                  <a:srgbClr val="006600"/>
                </a:solidFill>
                <a:latin typeface="Constantia" pitchFamily="18" charset="0"/>
              </a:rPr>
              <a:t>профuлактические</a:t>
            </a:r>
            <a:endParaRPr lang="ru-RU" sz="2200" dirty="0" smtClean="0">
              <a:solidFill>
                <a:srgbClr val="006600"/>
              </a:solidFill>
              <a:latin typeface="Constantia" pitchFamily="18" charset="0"/>
            </a:endParaRPr>
          </a:p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физкультурно-оздоровительные</a:t>
            </a:r>
          </a:p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технологии обеспечения социально-</a:t>
            </a:r>
            <a:b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   психологического благополучия ребенка </a:t>
            </a:r>
          </a:p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здоровьесбережения</a:t>
            </a: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и </a:t>
            </a:r>
            <a:r>
              <a:rPr lang="ru-RU" sz="2200" dirty="0" err="1" smtClean="0">
                <a:solidFill>
                  <a:srgbClr val="006600"/>
                </a:solidFill>
                <a:latin typeface="Constantia" pitchFamily="18" charset="0"/>
              </a:rPr>
              <a:t>здоровьеобогащения</a:t>
            </a: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</a:t>
            </a:r>
            <a:b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   педагогов дошкольного образования </a:t>
            </a:r>
          </a:p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здоровьесберегающие</a:t>
            </a: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образовательные </a:t>
            </a:r>
            <a:b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   технологии в детском саду</a:t>
            </a:r>
          </a:p>
          <a:p>
            <a:pPr>
              <a:buClr>
                <a:srgbClr val="008000"/>
              </a:buClr>
              <a:buFont typeface="Wingdings" pitchFamily="2" charset="2"/>
              <a:buChar char="q"/>
            </a:pP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технологии </a:t>
            </a:r>
            <a:r>
              <a:rPr lang="ru-RU" sz="2200" dirty="0" err="1" smtClean="0">
                <a:solidFill>
                  <a:srgbClr val="006600"/>
                </a:solidFill>
                <a:latin typeface="Constantia" pitchFamily="18" charset="0"/>
              </a:rPr>
              <a:t>валеологического</a:t>
            </a: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просвещения </a:t>
            </a:r>
            <a:b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200" dirty="0" smtClean="0">
                <a:solidFill>
                  <a:srgbClr val="006600"/>
                </a:solidFill>
                <a:latin typeface="Constantia" pitchFamily="18" charset="0"/>
              </a:rPr>
              <a:t>    родителей</a:t>
            </a:r>
            <a:endParaRPr lang="ru-RU" sz="2200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4098" name="Picture 2" descr="C:\Documents and Settings\User\Рабочий стол\вся фигня\MerryGoRoundKids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05031" y="4509121"/>
            <a:ext cx="3011385" cy="2348880"/>
          </a:xfrm>
          <a:prstGeom prst="rect">
            <a:avLst/>
          </a:prstGeom>
          <a:noFill/>
        </p:spPr>
      </p:pic>
      <p:pic>
        <p:nvPicPr>
          <p:cNvPr id="4099" name="Picture 3" descr="C:\Documents and Settings\User\Рабочий стол\вся фигня\367428730.jpg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971600" y="1988840"/>
            <a:ext cx="828600" cy="67478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-10558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4839" y="92076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err="1" smtClean="0">
                <a:solidFill>
                  <a:srgbClr val="006600"/>
                </a:solidFill>
                <a:latin typeface="Constantia" pitchFamily="18" charset="0"/>
              </a:rPr>
              <a:t>Медико-профuлактические</a:t>
            </a: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 технологии</a:t>
            </a:r>
            <a:endParaRPr lang="ru-RU" sz="24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733" y="541978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В дошкольном образовании технологии, обеспечивающие сохранение и приумножение здоровья детей под руководством медицинского персонала ДОУ в соответствии с медицинскими требованиями и нормами, с использованием медицинских средств. К ним относятся следующие технологии: </a:t>
            </a:r>
          </a:p>
          <a:p>
            <a:endParaRPr lang="ru-RU" sz="2000" dirty="0" smtClean="0">
              <a:solidFill>
                <a:srgbClr val="006600"/>
              </a:solidFill>
              <a:latin typeface="Constantia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организация мониторинга здоровья дошкольников и </a:t>
            </a:r>
            <a:b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    разработка рекомендаций по оптимизации детского здоровья;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организация и контроль питания детей, физического развития дошкольников, закаливания;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организация профилактических мероприятий в детском саду;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организация контроля и помощь в </a:t>
            </a:r>
            <a:r>
              <a:rPr lang="ru-RU" sz="2000" dirty="0" smtClean="0">
                <a:solidFill>
                  <a:srgbClr val="006600"/>
                </a:solidFill>
              </a:rPr>
              <a:t>обеспечении</a:t>
            </a: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 требований </a:t>
            </a:r>
            <a:b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    </a:t>
            </a:r>
            <a:r>
              <a:rPr lang="ru-RU" sz="2000" dirty="0" err="1" smtClean="0">
                <a:solidFill>
                  <a:srgbClr val="006600"/>
                </a:solidFill>
                <a:latin typeface="Constantia" pitchFamily="18" charset="0"/>
              </a:rPr>
              <a:t>СанПиНов</a:t>
            </a: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;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организация </a:t>
            </a:r>
            <a:r>
              <a:rPr lang="ru-RU" sz="2000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здоровьесберегающей</a:t>
            </a:r>
            <a:r>
              <a:rPr lang="ru-RU" sz="2000" dirty="0" smtClean="0">
                <a:solidFill>
                  <a:srgbClr val="006600"/>
                </a:solidFill>
                <a:latin typeface="Constantia" pitchFamily="18" charset="0"/>
              </a:rPr>
              <a:t> среды в ДОУ.</a:t>
            </a:r>
            <a:endParaRPr lang="ru-RU" sz="2000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1027" name="Picture 3" descr="C:\Documents and Settings\User\Рабочий стол\вся фигня\image004_113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331640" y="4509120"/>
            <a:ext cx="2348880" cy="2348880"/>
          </a:xfrm>
          <a:prstGeom prst="rect">
            <a:avLst/>
          </a:prstGeom>
          <a:noFill/>
        </p:spPr>
      </p:pic>
      <p:pic>
        <p:nvPicPr>
          <p:cNvPr id="1028" name="Picture 4" descr="C:\Documents and Settings\User\Рабочий стол\вся фигня\0_ab638_4c1ce59c_orig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868144" y="3789040"/>
            <a:ext cx="3275856" cy="32758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260648"/>
            <a:ext cx="698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Физкультурно-оздоровительные технологии</a:t>
            </a:r>
            <a:endParaRPr lang="ru-RU" sz="24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92696"/>
            <a:ext cx="856895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Физкультурно-оздоровительная </a:t>
            </a:r>
            <a:r>
              <a:rPr lang="ru-RU" sz="2000" dirty="0">
                <a:solidFill>
                  <a:srgbClr val="006600"/>
                </a:solidFill>
              </a:rPr>
              <a:t>деятельность направлена на физическое развитие и укрепление здоровья ребенка.</a:t>
            </a:r>
          </a:p>
          <a:p>
            <a:r>
              <a:rPr lang="ru-RU" sz="2000" u="sng" dirty="0">
                <a:solidFill>
                  <a:srgbClr val="006600"/>
                </a:solidFill>
              </a:rPr>
              <a:t>Задачи</a:t>
            </a:r>
            <a:r>
              <a:rPr lang="ru-RU" sz="2000" dirty="0">
                <a:solidFill>
                  <a:srgbClr val="006600"/>
                </a:solidFill>
              </a:rPr>
              <a:t> этой деятельности: </a:t>
            </a:r>
          </a:p>
          <a:p>
            <a:r>
              <a:rPr lang="ru-RU" sz="2000" dirty="0">
                <a:solidFill>
                  <a:srgbClr val="006600"/>
                </a:solidFill>
              </a:rPr>
              <a:t>- развитие физических качеств;</a:t>
            </a:r>
          </a:p>
          <a:p>
            <a:r>
              <a:rPr lang="ru-RU" sz="2000" dirty="0">
                <a:solidFill>
                  <a:srgbClr val="006600"/>
                </a:solidFill>
              </a:rPr>
              <a:t>- контроль двигательной активности и становление физической культуры дошкольников, </a:t>
            </a:r>
          </a:p>
          <a:p>
            <a:r>
              <a:rPr lang="ru-RU" sz="2000" dirty="0">
                <a:solidFill>
                  <a:srgbClr val="006600"/>
                </a:solidFill>
              </a:rPr>
              <a:t>- формирование правильной осанки, профилактика нарушений опорно-двигательного аппарата;</a:t>
            </a:r>
          </a:p>
          <a:p>
            <a:r>
              <a:rPr lang="ru-RU" sz="2000" dirty="0">
                <a:solidFill>
                  <a:srgbClr val="006600"/>
                </a:solidFill>
              </a:rPr>
              <a:t>- воспитание привычки повседневной физической активности;</a:t>
            </a:r>
          </a:p>
          <a:p>
            <a:r>
              <a:rPr lang="ru-RU" sz="2000" dirty="0">
                <a:solidFill>
                  <a:srgbClr val="006600"/>
                </a:solidFill>
              </a:rPr>
              <a:t>- оздоровление средствами закаливания. Физкультурно-оздоровительная деятельность осуществляется инструктором по физической культуре на занятиях по физическому воспитанию, а также педагогами - в виде различных гимнастик, физкультминуток, динамических пауз и пр.;</a:t>
            </a:r>
          </a:p>
          <a:p>
            <a:endParaRPr lang="ru-RU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2050" name="Picture 2" descr="C:\Documents and Settings\User\Рабочий стол\вся фигня\10773297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92280" y="4528747"/>
            <a:ext cx="1830127" cy="2329253"/>
          </a:xfrm>
          <a:prstGeom prst="rect">
            <a:avLst/>
          </a:prstGeom>
          <a:noFill/>
        </p:spPr>
      </p:pic>
      <p:pic>
        <p:nvPicPr>
          <p:cNvPr id="2051" name="Picture 3" descr="C:\Documents and Settings\User\Рабочий стол\вся фигня\13927723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187624" y="4852751"/>
            <a:ext cx="1771304" cy="200524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-31851" y="3676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86409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u="sng" dirty="0" smtClean="0">
                <a:solidFill>
                  <a:srgbClr val="006600"/>
                </a:solidFill>
                <a:latin typeface="Constantia" pitchFamily="18" charset="0"/>
              </a:rPr>
              <a:t>Технологии социально-психологического благополучия ребёнка</a:t>
            </a:r>
            <a:endParaRPr lang="ru-RU" sz="22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01043"/>
            <a:ext cx="8892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00"/>
                </a:solidFill>
              </a:rPr>
              <a:t>Задача этой деятельности – обеспечение эмоционального комфорта и позитивного психологического самочувствия ребенка в процессе общения со сверстниками и взрослыми в детском саду, семье; обеспечение социально-эмоционального благополучия дошкольника, т.к. эмоциональный настрой, психическое благополучие, бодрое настроение детей является важным для их здоровья</a:t>
            </a:r>
            <a:r>
              <a:rPr lang="ru-RU" sz="2000" dirty="0" smtClean="0">
                <a:solidFill>
                  <a:srgbClr val="006600"/>
                </a:solidFill>
              </a:rPr>
              <a:t>.</a:t>
            </a:r>
          </a:p>
          <a:p>
            <a:endParaRPr lang="ru-RU" sz="2000" dirty="0" smtClean="0">
              <a:solidFill>
                <a:srgbClr val="006600"/>
              </a:solidFill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В </a:t>
            </a:r>
            <a:r>
              <a:rPr lang="ru-RU" sz="2000" dirty="0">
                <a:solidFill>
                  <a:srgbClr val="006600"/>
                </a:solidFill>
              </a:rPr>
              <a:t>данной системе взаимодействуют диагностическое, консультативное, коррекционно-развивающее, лечебно-профилактическое и социальное направления.</a:t>
            </a:r>
          </a:p>
          <a:p>
            <a:endParaRPr lang="ru-RU" sz="20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3074" name="Picture 2" descr="C:\Documents and Settings\User\Рабочий стол\вся фигня\0_5f856_e9d952aa_L.jpg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51720" y="4100875"/>
            <a:ext cx="3600400" cy="3003763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-10558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033" y="906866"/>
            <a:ext cx="770485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00"/>
                </a:solidFill>
              </a:rPr>
              <a:t>Б</a:t>
            </a:r>
            <a:r>
              <a:rPr lang="ru-RU" sz="2000" dirty="0" smtClean="0">
                <a:solidFill>
                  <a:srgbClr val="006600"/>
                </a:solidFill>
              </a:rPr>
              <a:t>ольшое </a:t>
            </a:r>
            <a:r>
              <a:rPr lang="ru-RU" sz="2000" dirty="0">
                <a:solidFill>
                  <a:srgbClr val="006600"/>
                </a:solidFill>
              </a:rPr>
              <a:t>внимание в ДОУ уделяется подбору и расстановке кадров на группы с учётом их деловых качеств, опыта и психологической совместимости. Р</a:t>
            </a:r>
            <a:r>
              <a:rPr lang="ru-RU" sz="2000" dirty="0" smtClean="0">
                <a:solidFill>
                  <a:srgbClr val="006600"/>
                </a:solidFill>
              </a:rPr>
              <a:t>езультаты </a:t>
            </a:r>
            <a:r>
              <a:rPr lang="ru-RU" sz="2000" dirty="0">
                <a:solidFill>
                  <a:srgbClr val="006600"/>
                </a:solidFill>
              </a:rPr>
              <a:t>физического развития зависят прежде всего от профессиональной подготовки педагогов, их педагогических </a:t>
            </a:r>
            <a:r>
              <a:rPr lang="ru-RU" sz="2000" dirty="0" smtClean="0">
                <a:solidFill>
                  <a:srgbClr val="006600"/>
                </a:solidFill>
              </a:rPr>
              <a:t>знаний, поэтому должна быть </a:t>
            </a:r>
            <a:r>
              <a:rPr lang="ru-RU" sz="2000" dirty="0">
                <a:solidFill>
                  <a:srgbClr val="006600"/>
                </a:solidFill>
              </a:rPr>
              <a:t>продумана система всесторонней методической работы по совершенствованию мастерства.</a:t>
            </a:r>
          </a:p>
          <a:p>
            <a:endParaRPr lang="ru-RU" sz="2000" dirty="0" smtClean="0">
              <a:solidFill>
                <a:srgbClr val="006600"/>
              </a:solidFill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Педагог</a:t>
            </a:r>
            <a:r>
              <a:rPr lang="ru-RU" sz="2000" dirty="0">
                <a:solidFill>
                  <a:srgbClr val="006600"/>
                </a:solidFill>
              </a:rPr>
              <a:t>, стоящий на страже здоровья ребенка, воспитывающий культуру здоровья ребенка и родителей прежде всего сам должен быть здоров, иметь </a:t>
            </a:r>
            <a:r>
              <a:rPr lang="ru-RU" sz="2000" dirty="0" err="1">
                <a:solidFill>
                  <a:srgbClr val="006600"/>
                </a:solidFill>
              </a:rPr>
              <a:t>валеологические</a:t>
            </a:r>
            <a:r>
              <a:rPr lang="ru-RU" sz="2000" dirty="0">
                <a:solidFill>
                  <a:srgbClr val="006600"/>
                </a:solidFill>
              </a:rPr>
              <a:t> знания, не переутомлен работой, должен уметь объективно оценивать свои достоинства и недостатки, связанные с профессиональной деятельностью, составить план необходимой </a:t>
            </a:r>
            <a:r>
              <a:rPr lang="ru-RU" sz="2000" dirty="0" err="1">
                <a:solidFill>
                  <a:srgbClr val="006600"/>
                </a:solidFill>
              </a:rPr>
              <a:t>самокоррекции</a:t>
            </a:r>
            <a:r>
              <a:rPr lang="ru-RU" sz="2000" dirty="0">
                <a:solidFill>
                  <a:srgbClr val="006600"/>
                </a:solidFill>
              </a:rPr>
              <a:t> и приступить к его реализации</a:t>
            </a:r>
            <a:r>
              <a:rPr lang="ru-RU" sz="2000" i="1" dirty="0">
                <a:solidFill>
                  <a:srgbClr val="006600"/>
                </a:solidFill>
              </a:rPr>
              <a:t>.</a:t>
            </a:r>
            <a:endParaRPr lang="ru-RU" sz="2000" dirty="0">
              <a:solidFill>
                <a:srgbClr val="006600"/>
              </a:solidFill>
            </a:endParaRPr>
          </a:p>
          <a:p>
            <a:endParaRPr lang="ru-RU" sz="16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8324" y="111185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rgbClr val="006600"/>
                </a:solidFill>
                <a:latin typeface="Constantia" panose="02030602050306030303" pitchFamily="18" charset="0"/>
              </a:rPr>
              <a:t>Технологии </a:t>
            </a:r>
            <a:r>
              <a:rPr lang="ru-RU" sz="2400" b="1" u="sng" dirty="0" err="1">
                <a:solidFill>
                  <a:srgbClr val="006600"/>
                </a:solidFill>
                <a:latin typeface="Constantia" panose="02030602050306030303" pitchFamily="18" charset="0"/>
              </a:rPr>
              <a:t>здоровьесбережения</a:t>
            </a:r>
            <a:r>
              <a:rPr lang="ru-RU" sz="2400" b="1" u="sng" dirty="0">
                <a:solidFill>
                  <a:srgbClr val="006600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u="sng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и </a:t>
            </a:r>
            <a:r>
              <a:rPr lang="ru-RU" sz="2400" b="1" u="sng" dirty="0" err="1" smtClean="0">
                <a:solidFill>
                  <a:srgbClr val="006600"/>
                </a:solidFill>
                <a:latin typeface="Constantia" panose="02030602050306030303" pitchFamily="18" charset="0"/>
              </a:rPr>
              <a:t>здоровьеобогащения</a:t>
            </a:r>
            <a:r>
              <a:rPr lang="ru-RU" sz="2400" b="1" u="sng" dirty="0" smtClean="0">
                <a:solidFill>
                  <a:srgbClr val="006600"/>
                </a:solidFill>
                <a:latin typeface="Constantia" panose="02030602050306030303" pitchFamily="18" charset="0"/>
              </a:rPr>
              <a:t> </a:t>
            </a:r>
            <a:r>
              <a:rPr lang="ru-RU" sz="2400" b="1" u="sng" dirty="0">
                <a:solidFill>
                  <a:srgbClr val="006600"/>
                </a:solidFill>
                <a:latin typeface="Constantia" panose="02030602050306030303" pitchFamily="18" charset="0"/>
              </a:rPr>
              <a:t>педагогов</a:t>
            </a:r>
            <a:endParaRPr lang="ru-RU" sz="2400" u="sng" dirty="0">
              <a:solidFill>
                <a:srgbClr val="006600"/>
              </a:solidFill>
              <a:latin typeface="Constantia" panose="02030602050306030303" pitchFamily="18" charset="0"/>
            </a:endParaRPr>
          </a:p>
          <a:p>
            <a:pPr algn="ctr"/>
            <a:endParaRPr lang="ru-RU" sz="2400" u="sng" dirty="0">
              <a:solidFill>
                <a:srgbClr val="0066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732904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39265" y="430639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err="1" smtClean="0">
                <a:solidFill>
                  <a:srgbClr val="006600"/>
                </a:solidFill>
                <a:latin typeface="Constantia" pitchFamily="18" charset="0"/>
              </a:rPr>
              <a:t>Здоровьесберегающие</a:t>
            </a: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 образовательные </a:t>
            </a:r>
            <a:b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</a:b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технологии</a:t>
            </a:r>
            <a:endParaRPr lang="ru-RU" sz="24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6256" y="1367602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Этот </a:t>
            </a:r>
            <a:r>
              <a:rPr lang="ru-RU" sz="2000" dirty="0">
                <a:solidFill>
                  <a:srgbClr val="006600"/>
                </a:solidFill>
              </a:rPr>
              <a:t>вид деятельности предполагает воспитание </a:t>
            </a:r>
            <a:r>
              <a:rPr lang="ru-RU" sz="2000" dirty="0" err="1">
                <a:solidFill>
                  <a:srgbClr val="006600"/>
                </a:solidFill>
              </a:rPr>
              <a:t>валеологической</a:t>
            </a:r>
            <a:r>
              <a:rPr lang="ru-RU" sz="2000" dirty="0">
                <a:solidFill>
                  <a:srgbClr val="006600"/>
                </a:solidFill>
              </a:rPr>
              <a:t> культуры, или культуры здоровья, дошкольников. Цель ее – сформировать у детей осознанное отношение ребенка к здоровью и жизни, накопление знаний о здоровье и развитие умений оберегать его.</a:t>
            </a:r>
          </a:p>
          <a:p>
            <a:r>
              <a:rPr lang="ru-RU" sz="2000" dirty="0" err="1">
                <a:solidFill>
                  <a:srgbClr val="006600"/>
                </a:solidFill>
              </a:rPr>
              <a:t>Здоровьесберегающие</a:t>
            </a:r>
            <a:r>
              <a:rPr lang="ru-RU" sz="2000" dirty="0">
                <a:solidFill>
                  <a:srgbClr val="006600"/>
                </a:solidFill>
              </a:rPr>
              <a:t> образовательные технологии наиболее значимы среди всех известных технологий по степени влияния на здоровье детей. Главный их признак – использование психолого-педагогических приемов, методов, подходов к решению возникающих проблем.</a:t>
            </a:r>
          </a:p>
          <a:p>
            <a:endParaRPr lang="ru-RU" sz="16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4098" name="Picture 2" descr="C:\Documents and Settings\User\Рабочий стол\вся фигня\0_ab667_2d1ef380_orig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flipH="1">
            <a:off x="7498506" y="5126633"/>
            <a:ext cx="1645494" cy="1731367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05880" y="29015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Технологии </a:t>
            </a:r>
            <a:r>
              <a:rPr lang="ru-RU" sz="2400" b="1" u="sng" dirty="0" err="1" smtClean="0">
                <a:solidFill>
                  <a:srgbClr val="006600"/>
                </a:solidFill>
                <a:latin typeface="Constantia" pitchFamily="18" charset="0"/>
              </a:rPr>
              <a:t>валеологического</a:t>
            </a:r>
            <a:r>
              <a:rPr lang="ru-RU" sz="2400" b="1" u="sng" dirty="0" smtClean="0">
                <a:solidFill>
                  <a:srgbClr val="006600"/>
                </a:solidFill>
                <a:latin typeface="Constantia" pitchFamily="18" charset="0"/>
              </a:rPr>
              <a:t> просвещения родителей</a:t>
            </a:r>
            <a:endParaRPr lang="ru-RU" sz="2400" u="sng" dirty="0">
              <a:solidFill>
                <a:srgbClr val="006600"/>
              </a:solidFill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2913" y="1162093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Информационно-просветительская </a:t>
            </a:r>
            <a:r>
              <a:rPr lang="ru-RU" sz="2000" dirty="0">
                <a:solidFill>
                  <a:srgbClr val="006600"/>
                </a:solidFill>
              </a:rPr>
              <a:t>деятельность выражается в формировании у родителей здорового образа жизни как ценности, а также в знакомстве родителей с различными формами работы по физическому воспитанию в дошкольном учреждении, информировании о состоянии здоровья и физическом развитии, об уровне двигательной подготовленности их ребёнка; привлечении родителей к участию в различных совместных физкультурных досугах и </a:t>
            </a:r>
            <a:r>
              <a:rPr lang="ru-RU" sz="2000" dirty="0" smtClean="0">
                <a:solidFill>
                  <a:srgbClr val="006600"/>
                </a:solidFill>
              </a:rPr>
              <a:t>праздниках, различных мероприятиях.</a:t>
            </a:r>
            <a:endParaRPr lang="ru-RU" sz="2000" dirty="0">
              <a:solidFill>
                <a:srgbClr val="006600"/>
              </a:solidFill>
            </a:endParaRPr>
          </a:p>
          <a:p>
            <a:endParaRPr lang="ru-RU" sz="2000" b="1" dirty="0">
              <a:solidFill>
                <a:srgbClr val="006600"/>
              </a:solidFill>
              <a:latin typeface="Constantia" pitchFamily="18" charset="0"/>
            </a:endParaRPr>
          </a:p>
        </p:txBody>
      </p:sp>
      <p:pic>
        <p:nvPicPr>
          <p:cNvPr id="5122" name="Picture 2" descr="C:\Documents and Settings\User\Рабочий стол\вся фигня\0_ab6df_9d4d6a53_orig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15816" y="3545632"/>
            <a:ext cx="3312368" cy="331236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2 (3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9154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86608" y="701994"/>
            <a:ext cx="71287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400" b="1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Формы организации </a:t>
            </a:r>
          </a:p>
          <a:p>
            <a:pPr algn="ctr">
              <a:buFontTx/>
              <a:buNone/>
            </a:pPr>
            <a:r>
              <a:rPr lang="ru-RU" altLang="ru-RU" sz="2400" b="1" u="sng" dirty="0" err="1" smtClean="0">
                <a:solidFill>
                  <a:srgbClr val="006600"/>
                </a:solidFill>
                <a:latin typeface="Calibri" panose="020F0502020204030204" pitchFamily="34" charset="0"/>
              </a:rPr>
              <a:t>здоровьесберегающей</a:t>
            </a:r>
            <a:r>
              <a:rPr lang="ru-RU" altLang="ru-RU" sz="2400" b="1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 работы</a:t>
            </a:r>
          </a:p>
          <a:p>
            <a:pPr algn="ctr">
              <a:buFontTx/>
              <a:buNone/>
            </a:pPr>
            <a:endParaRPr lang="ru-RU" altLang="ru-RU" sz="2400" b="1" u="sng" dirty="0">
              <a:solidFill>
                <a:srgbClr val="006600"/>
              </a:solidFill>
              <a:latin typeface="Calibri" panose="020F0502020204030204" pitchFamily="34" charset="0"/>
            </a:endParaRPr>
          </a:p>
          <a:p>
            <a:r>
              <a:rPr lang="ru-RU" sz="2000" dirty="0">
                <a:solidFill>
                  <a:srgbClr val="006600"/>
                </a:solidFill>
              </a:rPr>
              <a:t>В дошкольном учреждении ежедневно во всех возрастных группах предусмотрено несколько форм физического воспитания детей, что способствует укреплению здоровья и позволяет обеспечить необходимую двигательную активность детей в течение всего дня.</a:t>
            </a:r>
          </a:p>
          <a:p>
            <a:pPr>
              <a:buFontTx/>
              <a:buNone/>
            </a:pPr>
            <a:endParaRPr lang="ru-RU" altLang="ru-RU" sz="2400" b="1" u="sng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6146" name="Picture 2" descr="C:\Documents and Settings\User\Рабочий стол\вся фигня\0_b4ae1_4cf86c2e_XS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64088" y="4897388"/>
            <a:ext cx="1960612" cy="1960612"/>
          </a:xfrm>
          <a:prstGeom prst="rect">
            <a:avLst/>
          </a:prstGeom>
          <a:noFill/>
        </p:spPr>
      </p:pic>
      <p:pic>
        <p:nvPicPr>
          <p:cNvPr id="6147" name="Picture 3" descr="C:\Documents and Settings\User\Рабочий стол\вся фигня\61427766_myach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39752" y="3356992"/>
            <a:ext cx="1819275" cy="3333750"/>
          </a:xfrm>
          <a:prstGeom prst="rect">
            <a:avLst/>
          </a:prstGeom>
          <a:noFill/>
        </p:spPr>
      </p:pic>
      <p:pic>
        <p:nvPicPr>
          <p:cNvPr id="6149" name="Picture 5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00192" y="4005064"/>
            <a:ext cx="2286000" cy="1143000"/>
          </a:xfrm>
          <a:prstGeom prst="rect">
            <a:avLst/>
          </a:prstGeom>
          <a:noFill/>
        </p:spPr>
      </p:pic>
      <p:pic>
        <p:nvPicPr>
          <p:cNvPr id="10" name="Picture 5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95536" y="3789040"/>
            <a:ext cx="2286000" cy="1143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554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13654" y="161250"/>
            <a:ext cx="7128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sz="2400" b="1" u="sng" dirty="0">
                <a:solidFill>
                  <a:srgbClr val="006600"/>
                </a:solidFill>
                <a:latin typeface="Calibri" panose="020F0502020204030204" pitchFamily="34" charset="0"/>
              </a:rPr>
              <a:t>З</a:t>
            </a:r>
            <a:r>
              <a:rPr lang="ru-RU" altLang="ru-RU" sz="2400" b="1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акаливающие процедуры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прогулка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006600"/>
                </a:solidFill>
                <a:latin typeface="Calibri" panose="020F0502020204030204" pitchFamily="34" charset="0"/>
              </a:rPr>
              <a:t>п</a:t>
            </a: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одвижные игры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006600"/>
                </a:solidFill>
                <a:latin typeface="Calibri" panose="020F0502020204030204" pitchFamily="34" charset="0"/>
              </a:rPr>
              <a:t>ф</a:t>
            </a: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изические упражнения</a:t>
            </a:r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3" descr="C:\Documents and Settings\User\Рабочий стол\ГРУППЫ\фото\физ уголок группа\Изображение 11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024417">
            <a:off x="2941612" y="2044381"/>
            <a:ext cx="3563888" cy="2672765"/>
          </a:xfrm>
          <a:prstGeom prst="rect">
            <a:avLst/>
          </a:prstGeom>
          <a:noFill/>
        </p:spPr>
      </p:pic>
      <p:pic>
        <p:nvPicPr>
          <p:cNvPr id="9" name="Picture 2" descr="C:\Documents and Settings\User\Рабочий стол\ГРУППЫ\фото\капитошка,улица\IMG_517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0764851">
            <a:off x="501963" y="2476938"/>
            <a:ext cx="2701844" cy="3602664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76" y="4077072"/>
            <a:ext cx="3482097" cy="2611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377228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7604" y="188640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физкультурные занятия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плавание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утренняя гимнастика</a:t>
            </a:r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5101">
            <a:off x="405141" y="1721728"/>
            <a:ext cx="3312368" cy="26335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6271">
            <a:off x="3770132" y="1534077"/>
            <a:ext cx="3435861" cy="26208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960">
            <a:off x="5004048" y="4221088"/>
            <a:ext cx="3779912" cy="22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53482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87824" y="216364"/>
            <a:ext cx="5184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двигательная разминка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физкультминутка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гимнастика после дневного сна</a:t>
            </a:r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96136" y="3645024"/>
            <a:ext cx="3182938" cy="308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8915">
            <a:off x="336027" y="2853287"/>
            <a:ext cx="4211960" cy="24997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348316"/>
            <a:ext cx="3960440" cy="294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0638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43608" y="332656"/>
            <a:ext cx="5184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>
                <a:solidFill>
                  <a:srgbClr val="006600"/>
                </a:solidFill>
                <a:latin typeface="Calibri" panose="020F0502020204030204" pitchFamily="34" charset="0"/>
              </a:rPr>
              <a:t>д</a:t>
            </a: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ыхательная гимнастика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solidFill>
                  <a:srgbClr val="006600"/>
                </a:solidFill>
                <a:latin typeface="Calibri" panose="020F0502020204030204" pitchFamily="34" charset="0"/>
              </a:rPr>
              <a:t>точечный массаж</a:t>
            </a:r>
          </a:p>
          <a:p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1" y="1484784"/>
            <a:ext cx="3251200" cy="2438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301" y="3429000"/>
            <a:ext cx="4765766" cy="31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6605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19872" y="332656"/>
            <a:ext cx="51845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u="sng" dirty="0" err="1" smtClean="0">
                <a:solidFill>
                  <a:srgbClr val="006600"/>
                </a:solidFill>
                <a:latin typeface="Calibri" panose="020F0502020204030204" pitchFamily="34" charset="0"/>
              </a:rPr>
              <a:t>Фитобар</a:t>
            </a:r>
            <a:r>
              <a:rPr lang="ru-RU" altLang="ru-RU" sz="2400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 и ароматерапия</a:t>
            </a:r>
          </a:p>
          <a:p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355" y="2045593"/>
            <a:ext cx="4211960" cy="3208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6249">
            <a:off x="1778774" y="1350503"/>
            <a:ext cx="2787774" cy="388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758917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521968"/>
            <a:ext cx="4932040" cy="33360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651621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Формы работы ДОУ и семьи</a:t>
            </a:r>
          </a:p>
          <a:p>
            <a:pPr algn="ctr"/>
            <a:endParaRPr lang="ru-RU" altLang="ru-RU" sz="2400" u="sng" dirty="0" smtClean="0">
              <a:solidFill>
                <a:srgbClr val="006600"/>
              </a:solidFill>
              <a:latin typeface="Calibri" panose="020F0502020204030204" pitchFamily="34" charset="0"/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* открытые </a:t>
            </a:r>
            <a:r>
              <a:rPr lang="ru-RU" sz="2000" dirty="0">
                <a:solidFill>
                  <a:srgbClr val="006600"/>
                </a:solidFill>
              </a:rPr>
              <a:t>занятия с детьми для </a:t>
            </a:r>
            <a:r>
              <a:rPr lang="ru-RU" sz="2000" dirty="0" smtClean="0">
                <a:solidFill>
                  <a:srgbClr val="006600"/>
                </a:solidFill>
              </a:rPr>
              <a:t>родителей 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* педагогические </a:t>
            </a:r>
            <a:r>
              <a:rPr lang="ru-RU" sz="2000" dirty="0">
                <a:solidFill>
                  <a:srgbClr val="006600"/>
                </a:solidFill>
              </a:rPr>
              <a:t>беседы с </a:t>
            </a:r>
            <a:r>
              <a:rPr lang="ru-RU" sz="2000" dirty="0" smtClean="0">
                <a:solidFill>
                  <a:srgbClr val="006600"/>
                </a:solidFill>
              </a:rPr>
              <a:t>родителями общие </a:t>
            </a:r>
            <a:r>
              <a:rPr lang="ru-RU" sz="2000" dirty="0">
                <a:solidFill>
                  <a:srgbClr val="006600"/>
                </a:solidFill>
              </a:rPr>
              <a:t>и групповые родительские </a:t>
            </a:r>
            <a:r>
              <a:rPr lang="ru-RU" sz="2000" dirty="0" smtClean="0">
                <a:solidFill>
                  <a:srgbClr val="006600"/>
                </a:solidFill>
              </a:rPr>
              <a:t>собрания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* консультации 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* занятия </a:t>
            </a:r>
            <a:r>
              <a:rPr lang="ru-RU" sz="2000" dirty="0">
                <a:solidFill>
                  <a:srgbClr val="006600"/>
                </a:solidFill>
              </a:rPr>
              <a:t>с участием </a:t>
            </a:r>
            <a:r>
              <a:rPr lang="ru-RU" sz="2000" dirty="0" smtClean="0">
                <a:solidFill>
                  <a:srgbClr val="006600"/>
                </a:solidFill>
              </a:rPr>
              <a:t>родителей 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*выставки </a:t>
            </a:r>
            <a:r>
              <a:rPr lang="ru-RU" sz="2000" dirty="0">
                <a:solidFill>
                  <a:srgbClr val="006600"/>
                </a:solidFill>
              </a:rPr>
              <a:t>детских работ, изготовленных вместе с </a:t>
            </a:r>
            <a:r>
              <a:rPr lang="ru-RU" sz="2000" dirty="0" smtClean="0">
                <a:solidFill>
                  <a:srgbClr val="006600"/>
                </a:solidFill>
              </a:rPr>
              <a:t>родителями </a:t>
            </a:r>
          </a:p>
          <a:p>
            <a:r>
              <a:rPr lang="ru-RU" sz="2000" dirty="0">
                <a:solidFill>
                  <a:srgbClr val="006600"/>
                </a:solidFill>
              </a:rPr>
              <a:t>*</a:t>
            </a:r>
            <a:r>
              <a:rPr lang="ru-RU" sz="2000" dirty="0" smtClean="0">
                <a:solidFill>
                  <a:srgbClr val="006600"/>
                </a:solidFill>
              </a:rPr>
              <a:t>Дни </a:t>
            </a:r>
            <a:r>
              <a:rPr lang="ru-RU" sz="2000" dirty="0">
                <a:solidFill>
                  <a:srgbClr val="006600"/>
                </a:solidFill>
              </a:rPr>
              <a:t>открытых </a:t>
            </a:r>
            <a:r>
              <a:rPr lang="ru-RU" sz="2000" dirty="0" smtClean="0">
                <a:solidFill>
                  <a:srgbClr val="006600"/>
                </a:solidFill>
              </a:rPr>
              <a:t>дверей </a:t>
            </a:r>
            <a:r>
              <a:rPr lang="ru-RU" sz="2000" dirty="0">
                <a:solidFill>
                  <a:srgbClr val="006600"/>
                </a:solidFill>
              </a:rPr>
              <a:t> </a:t>
            </a:r>
            <a:endParaRPr lang="ru-RU" sz="2000" dirty="0" smtClean="0">
              <a:solidFill>
                <a:srgbClr val="006600"/>
              </a:solidFill>
            </a:endParaRPr>
          </a:p>
          <a:p>
            <a:r>
              <a:rPr lang="ru-RU" sz="2000" dirty="0" smtClean="0">
                <a:solidFill>
                  <a:srgbClr val="006600"/>
                </a:solidFill>
              </a:rPr>
              <a:t>*участие </a:t>
            </a:r>
            <a:r>
              <a:rPr lang="ru-RU" sz="2000" dirty="0">
                <a:solidFill>
                  <a:srgbClr val="006600"/>
                </a:solidFill>
              </a:rPr>
              <a:t>родителей в подготовке и проведении праздников, </a:t>
            </a:r>
            <a:r>
              <a:rPr lang="ru-RU" sz="2000" dirty="0" smtClean="0">
                <a:solidFill>
                  <a:srgbClr val="006600"/>
                </a:solidFill>
              </a:rPr>
              <a:t>досугов</a:t>
            </a:r>
          </a:p>
          <a:p>
            <a:r>
              <a:rPr lang="ru-RU" sz="2000" dirty="0">
                <a:solidFill>
                  <a:srgbClr val="006600"/>
                </a:solidFill>
              </a:rPr>
              <a:t>*</a:t>
            </a:r>
            <a:r>
              <a:rPr lang="ru-RU" sz="2000" dirty="0" smtClean="0">
                <a:solidFill>
                  <a:srgbClr val="006600"/>
                </a:solidFill>
              </a:rPr>
              <a:t>совместное </a:t>
            </a:r>
            <a:r>
              <a:rPr lang="ru-RU" sz="2000" dirty="0">
                <a:solidFill>
                  <a:srgbClr val="006600"/>
                </a:solidFill>
              </a:rPr>
              <a:t>создание предметно – развивающей </a:t>
            </a:r>
            <a:r>
              <a:rPr lang="ru-RU" sz="2000" dirty="0" smtClean="0">
                <a:solidFill>
                  <a:srgbClr val="006600"/>
                </a:solidFill>
              </a:rPr>
              <a:t>среды</a:t>
            </a:r>
            <a:r>
              <a:rPr lang="ru-RU" sz="2000" dirty="0">
                <a:solidFill>
                  <a:srgbClr val="006600"/>
                </a:solidFill>
              </a:rPr>
              <a:t>  </a:t>
            </a:r>
            <a:endParaRPr lang="ru-RU" sz="2000" dirty="0" smtClean="0">
              <a:solidFill>
                <a:srgbClr val="006600"/>
              </a:solidFill>
            </a:endParaRPr>
          </a:p>
          <a:p>
            <a:r>
              <a:rPr lang="ru-RU" sz="2000" dirty="0">
                <a:solidFill>
                  <a:srgbClr val="006600"/>
                </a:solidFill>
              </a:rPr>
              <a:t>*</a:t>
            </a:r>
            <a:r>
              <a:rPr lang="ru-RU" sz="2000" dirty="0" smtClean="0">
                <a:solidFill>
                  <a:srgbClr val="006600"/>
                </a:solidFill>
              </a:rPr>
              <a:t>работа </a:t>
            </a:r>
            <a:r>
              <a:rPr lang="ru-RU" sz="2000" dirty="0">
                <a:solidFill>
                  <a:srgbClr val="006600"/>
                </a:solidFill>
              </a:rPr>
              <a:t>с родительским комитетом </a:t>
            </a:r>
            <a:r>
              <a:rPr lang="ru-RU" sz="2000" dirty="0" smtClean="0">
                <a:solidFill>
                  <a:srgbClr val="006600"/>
                </a:solidFill>
              </a:rPr>
              <a:t>группы</a:t>
            </a:r>
          </a:p>
          <a:p>
            <a:r>
              <a:rPr lang="ru-RU" sz="2000" dirty="0">
                <a:solidFill>
                  <a:srgbClr val="006600"/>
                </a:solidFill>
              </a:rPr>
              <a:t>* </a:t>
            </a:r>
            <a:r>
              <a:rPr lang="ru-RU" sz="2000" dirty="0" smtClean="0">
                <a:solidFill>
                  <a:srgbClr val="006600"/>
                </a:solidFill>
              </a:rPr>
              <a:t>тренинги</a:t>
            </a:r>
            <a:r>
              <a:rPr lang="ru-RU" sz="2000" dirty="0">
                <a:solidFill>
                  <a:srgbClr val="006600"/>
                </a:solidFill>
              </a:rPr>
              <a:t/>
            </a:r>
            <a:br>
              <a:rPr lang="ru-RU" sz="2000" dirty="0">
                <a:solidFill>
                  <a:srgbClr val="006600"/>
                </a:solidFill>
              </a:rPr>
            </a:br>
            <a:r>
              <a:rPr lang="ru-RU" sz="2000" dirty="0">
                <a:solidFill>
                  <a:srgbClr val="006600"/>
                </a:solidFill>
              </a:rPr>
              <a:t> родительские </a:t>
            </a:r>
            <a:r>
              <a:rPr lang="ru-RU" sz="2000" dirty="0" smtClean="0">
                <a:solidFill>
                  <a:srgbClr val="006600"/>
                </a:solidFill>
              </a:rPr>
              <a:t>гостиные </a:t>
            </a:r>
          </a:p>
          <a:p>
            <a:r>
              <a:rPr lang="ru-RU" sz="2000" dirty="0">
                <a:solidFill>
                  <a:srgbClr val="006600"/>
                </a:solidFill>
              </a:rPr>
              <a:t>*</a:t>
            </a:r>
            <a:r>
              <a:rPr lang="ru-RU" sz="2000" dirty="0" smtClean="0">
                <a:solidFill>
                  <a:srgbClr val="006600"/>
                </a:solidFill>
              </a:rPr>
              <a:t>почта Доверия</a:t>
            </a:r>
          </a:p>
          <a:p>
            <a:r>
              <a:rPr lang="ru-RU" sz="2000" dirty="0">
                <a:solidFill>
                  <a:srgbClr val="006600"/>
                </a:solidFill>
              </a:rPr>
              <a:t>*</a:t>
            </a:r>
            <a:r>
              <a:rPr lang="ru-RU" sz="2000" dirty="0" smtClean="0">
                <a:solidFill>
                  <a:srgbClr val="006600"/>
                </a:solidFill>
              </a:rPr>
              <a:t>анкетирование</a:t>
            </a:r>
            <a:endParaRPr lang="ru-RU" altLang="ru-RU" sz="2000" u="sng" dirty="0" smtClean="0">
              <a:solidFill>
                <a:srgbClr val="006600"/>
              </a:solidFill>
            </a:endParaRPr>
          </a:p>
          <a:p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3919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4591"/>
            <a:ext cx="86044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u="sng" dirty="0" smtClean="0">
                <a:solidFill>
                  <a:srgbClr val="006600"/>
                </a:solidFill>
                <a:latin typeface="Calibri" panose="020F0502020204030204" pitchFamily="34" charset="0"/>
              </a:rPr>
              <a:t>Сотрудничество ДОУ и семьи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Коллектив </a:t>
            </a:r>
            <a:r>
              <a:rPr lang="ru-RU" sz="2000" dirty="0">
                <a:solidFill>
                  <a:srgbClr val="006600"/>
                </a:solidFill>
              </a:rPr>
              <a:t>учреждения должен быть мобилизован на реализации мероприятий, помогающих достичь определенных целей в снижения заболеваемости. </a:t>
            </a:r>
          </a:p>
          <a:p>
            <a:r>
              <a:rPr lang="ru-RU" sz="2000" b="1" i="1" u="sng" dirty="0">
                <a:solidFill>
                  <a:srgbClr val="006600"/>
                </a:solidFill>
              </a:rPr>
              <a:t>Перспективы:</a:t>
            </a:r>
            <a:endParaRPr lang="ru-RU" sz="2000" b="1" dirty="0">
              <a:solidFill>
                <a:srgbClr val="006600"/>
              </a:solidFill>
            </a:endParaRPr>
          </a:p>
          <a:p>
            <a:pPr lvl="0"/>
            <a:r>
              <a:rPr lang="ru-RU" sz="2000" dirty="0" smtClean="0">
                <a:solidFill>
                  <a:srgbClr val="006600"/>
                </a:solidFill>
              </a:rPr>
              <a:t>* поиск </a:t>
            </a:r>
            <a:r>
              <a:rPr lang="ru-RU" sz="2000" dirty="0">
                <a:solidFill>
                  <a:srgbClr val="006600"/>
                </a:solidFill>
              </a:rPr>
              <a:t>и внедрение новых моделей взаимодействия с семьями воспитанников по формированию здорового образа </a:t>
            </a:r>
            <a:r>
              <a:rPr lang="ru-RU" sz="2000" dirty="0" smtClean="0">
                <a:solidFill>
                  <a:srgbClr val="006600"/>
                </a:solidFill>
              </a:rPr>
              <a:t>жизни</a:t>
            </a:r>
            <a:endParaRPr lang="ru-RU" sz="2000" dirty="0">
              <a:solidFill>
                <a:srgbClr val="006600"/>
              </a:solidFill>
            </a:endParaRPr>
          </a:p>
          <a:p>
            <a:pPr lvl="0"/>
            <a:r>
              <a:rPr lang="ru-RU" sz="2000" dirty="0" smtClean="0">
                <a:solidFill>
                  <a:srgbClr val="006600"/>
                </a:solidFill>
              </a:rPr>
              <a:t>* активное </a:t>
            </a:r>
            <a:r>
              <a:rPr lang="ru-RU" sz="2000" dirty="0">
                <a:solidFill>
                  <a:srgbClr val="006600"/>
                </a:solidFill>
              </a:rPr>
              <a:t>вовлечение родителей в педагогическую деятельность детского сада с целью укрепления чувства их личной ответственности за развитие ребёнка, его </a:t>
            </a:r>
            <a:r>
              <a:rPr lang="ru-RU" sz="2000" dirty="0" smtClean="0">
                <a:solidFill>
                  <a:srgbClr val="006600"/>
                </a:solidFill>
              </a:rPr>
              <a:t>здоровье</a:t>
            </a:r>
            <a:endParaRPr lang="ru-RU" sz="2000" dirty="0">
              <a:solidFill>
                <a:srgbClr val="006600"/>
              </a:solidFill>
            </a:endParaRPr>
          </a:p>
          <a:p>
            <a:pPr lvl="0"/>
            <a:r>
              <a:rPr lang="ru-RU" sz="2000" dirty="0" smtClean="0">
                <a:solidFill>
                  <a:srgbClr val="006600"/>
                </a:solidFill>
              </a:rPr>
              <a:t>* укрепление </a:t>
            </a:r>
            <a:r>
              <a:rPr lang="ru-RU" sz="2000" dirty="0">
                <a:solidFill>
                  <a:srgbClr val="006600"/>
                </a:solidFill>
              </a:rPr>
              <a:t>и развитие тесной связи и взаимодействия с различными социальными институтами по внедрению культурно-оздоровительных </a:t>
            </a:r>
            <a:r>
              <a:rPr lang="ru-RU" sz="2000" dirty="0" smtClean="0">
                <a:solidFill>
                  <a:srgbClr val="006600"/>
                </a:solidFill>
              </a:rPr>
              <a:t>технологий</a:t>
            </a:r>
            <a:endParaRPr lang="ru-RU" sz="2000" dirty="0">
              <a:solidFill>
                <a:srgbClr val="006600"/>
              </a:solidFill>
            </a:endParaRPr>
          </a:p>
          <a:p>
            <a:pPr lvl="0"/>
            <a:r>
              <a:rPr lang="ru-RU" sz="2000" dirty="0" smtClean="0">
                <a:solidFill>
                  <a:srgbClr val="006600"/>
                </a:solidFill>
              </a:rPr>
              <a:t>* развитие </a:t>
            </a:r>
            <a:r>
              <a:rPr lang="ru-RU" sz="2000" dirty="0">
                <a:solidFill>
                  <a:srgbClr val="006600"/>
                </a:solidFill>
              </a:rPr>
              <a:t>материально-технической базы </a:t>
            </a:r>
            <a:r>
              <a:rPr lang="ru-RU" sz="2000" dirty="0" smtClean="0">
                <a:solidFill>
                  <a:srgbClr val="006600"/>
                </a:solidFill>
              </a:rPr>
              <a:t>ДОУ</a:t>
            </a:r>
            <a:endParaRPr lang="ru-RU" sz="2000" dirty="0">
              <a:solidFill>
                <a:srgbClr val="006600"/>
              </a:solidFill>
            </a:endParaRPr>
          </a:p>
          <a:p>
            <a:r>
              <a:rPr lang="ru-RU" sz="2000" dirty="0">
                <a:solidFill>
                  <a:srgbClr val="006600"/>
                </a:solidFill>
              </a:rPr>
              <a:t>Переход к новому качеству взаимодействия с семьей возмо­жен, если усилия каждого участника </a:t>
            </a:r>
            <a:r>
              <a:rPr lang="ru-RU" sz="2000" dirty="0" err="1">
                <a:solidFill>
                  <a:srgbClr val="006600"/>
                </a:solidFill>
              </a:rPr>
              <a:t>воспитательно</a:t>
            </a:r>
            <a:r>
              <a:rPr lang="ru-RU" sz="2000" dirty="0">
                <a:solidFill>
                  <a:srgbClr val="006600"/>
                </a:solidFill>
              </a:rPr>
              <a:t>-образователь­ного процесса будут направлены на сохранение и укрепление физического, психического, социального здоровья детей, на до­стижение поставленных задач.</a:t>
            </a:r>
          </a:p>
          <a:p>
            <a:endParaRPr lang="ru-RU" altLang="ru-RU" sz="2000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491392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3968" y="1186805"/>
            <a:ext cx="230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6600"/>
                </a:solidFill>
              </a:rPr>
              <a:t>Вывод</a:t>
            </a:r>
            <a:endParaRPr lang="ru-RU" sz="2400" b="1" u="sng" dirty="0">
              <a:solidFill>
                <a:srgbClr val="0066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9364" y="2060848"/>
            <a:ext cx="6715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6600"/>
                </a:solidFill>
              </a:rPr>
              <a:t>Использование </a:t>
            </a:r>
            <a:r>
              <a:rPr lang="ru-RU" sz="2000" dirty="0" err="1" smtClean="0">
                <a:solidFill>
                  <a:srgbClr val="006600"/>
                </a:solidFill>
              </a:rPr>
              <a:t>здоровьесберегающих</a:t>
            </a:r>
            <a:r>
              <a:rPr lang="ru-RU" sz="2000" dirty="0" smtClean="0">
                <a:solidFill>
                  <a:srgbClr val="006600"/>
                </a:solidFill>
              </a:rPr>
              <a:t> технологий в дошкольном учреждении имеет огромное значение в процессе оптимизации двигательной активности, способствует разностороннему развитию, укреплению здоровья детей и овладению навыками </a:t>
            </a:r>
            <a:r>
              <a:rPr lang="ru-RU" sz="2000" dirty="0" err="1" smtClean="0">
                <a:solidFill>
                  <a:srgbClr val="006600"/>
                </a:solidFill>
              </a:rPr>
              <a:t>самооздоровления</a:t>
            </a:r>
            <a:r>
              <a:rPr lang="ru-RU" sz="2000" dirty="0" smtClean="0">
                <a:solidFill>
                  <a:srgbClr val="006600"/>
                </a:solidFill>
              </a:rPr>
              <a:t>. </a:t>
            </a:r>
            <a:br>
              <a:rPr lang="ru-RU" sz="2000" dirty="0" smtClean="0">
                <a:solidFill>
                  <a:srgbClr val="006600"/>
                </a:solidFill>
              </a:rPr>
            </a:br>
            <a:r>
              <a:rPr lang="ru-RU" sz="2000" dirty="0" smtClean="0">
                <a:solidFill>
                  <a:srgbClr val="006600"/>
                </a:solidFill>
              </a:rPr>
              <a:t>Поэтому в ДОУ необходим поиск, изучение и внедрение эффективных технологий и методик оздоровления.</a:t>
            </a:r>
            <a:endParaRPr lang="ru-RU" sz="20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вся фигня\56b7822c2f56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131840" y="1129427"/>
            <a:ext cx="3462806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</a:t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</a:t>
            </a:r>
            <a:b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6387" name="Picture 3" descr="C:\Documents and Settings\User\Рабочий стол\вся фигня\119585_html_m694103a8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652120" y="4077072"/>
            <a:ext cx="2228850" cy="3143250"/>
          </a:xfrm>
          <a:prstGeom prst="rect">
            <a:avLst/>
          </a:prstGeom>
          <a:noFill/>
        </p:spPr>
      </p:pic>
      <p:pic>
        <p:nvPicPr>
          <p:cNvPr id="16389" name="Picture 5" descr="C:\Documents and Settings\User\Рабочий стол\вся фигня\0_ab681_d9c70fb0_orig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9552" y="3524250"/>
            <a:ext cx="3333750" cy="3333750"/>
          </a:xfrm>
          <a:prstGeom prst="rect">
            <a:avLst/>
          </a:prstGeom>
          <a:noFill/>
        </p:spPr>
      </p:pic>
      <p:pic>
        <p:nvPicPr>
          <p:cNvPr id="16390" name="Picture 6" descr="C:\Documents and Settings\User\Рабочий стол\вся фигня\17538752.gif"/>
          <p:cNvPicPr>
            <a:picLocks noChangeAspect="1" noChangeArrowheads="1" noCrop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372200" y="1988840"/>
            <a:ext cx="2286000" cy="1143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1" decel="50000" autoRev="1" fill="hold">
                                          <p:stCondLst>
                                            <p:cond delay="9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7" fill="hold">
                                          <p:stCondLst>
                                            <p:cond delay="17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1805</TotalTime>
  <Words>925</Words>
  <Application>Microsoft Office PowerPoint</Application>
  <PresentationFormat>Экран (4:3)</PresentationFormat>
  <Paragraphs>95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Constantia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219</cp:revision>
  <dcterms:modified xsi:type="dcterms:W3CDTF">2023-12-09T09:27:03Z</dcterms:modified>
</cp:coreProperties>
</file>