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7" r:id="rId9"/>
    <p:sldId id="263" r:id="rId10"/>
    <p:sldId id="265" r:id="rId11"/>
    <p:sldId id="264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456B"/>
    <a:srgbClr val="A38F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856984" cy="1786210"/>
          </a:xfrm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</a:pPr>
            <a:r>
              <a:rPr lang="ru-RU" b="1" dirty="0" smtClean="0">
                <a:solidFill>
                  <a:srgbClr val="CC0066"/>
                </a:solidFill>
                <a:ea typeface="+mn-ea"/>
                <a:cs typeface="Arial" charset="0"/>
              </a:rPr>
              <a:t/>
            </a:r>
            <a:br>
              <a:rPr lang="ru-RU" b="1" dirty="0" smtClean="0">
                <a:solidFill>
                  <a:srgbClr val="CC0066"/>
                </a:solidFill>
                <a:ea typeface="+mn-ea"/>
                <a:cs typeface="Arial" charset="0"/>
              </a:rPr>
            </a:br>
            <a:r>
              <a:rPr lang="ru-RU" b="1" dirty="0" smtClean="0">
                <a:solidFill>
                  <a:srgbClr val="CC0066"/>
                </a:solidFill>
                <a:latin typeface="Candara" panose="020E0502030303020204" pitchFamily="34" charset="0"/>
                <a:ea typeface="+mn-ea"/>
                <a:cs typeface="Arial" charset="0"/>
              </a:rPr>
              <a:t>Основные рекомендации</a:t>
            </a:r>
            <a:br>
              <a:rPr lang="ru-RU" b="1" dirty="0" smtClean="0">
                <a:solidFill>
                  <a:srgbClr val="CC0066"/>
                </a:solidFill>
                <a:latin typeface="Candara" panose="020E0502030303020204" pitchFamily="34" charset="0"/>
                <a:ea typeface="+mn-ea"/>
                <a:cs typeface="Arial" charset="0"/>
              </a:rPr>
            </a:br>
            <a:r>
              <a:rPr lang="ru-RU" b="1" dirty="0" smtClean="0">
                <a:solidFill>
                  <a:srgbClr val="CC0066"/>
                </a:solidFill>
                <a:latin typeface="Candara" panose="020E0502030303020204" pitchFamily="34" charset="0"/>
                <a:ea typeface="+mn-ea"/>
                <a:cs typeface="Arial" charset="0"/>
              </a:rPr>
              <a:t> </a:t>
            </a:r>
            <a:r>
              <a:rPr lang="ru-RU" b="1" dirty="0" smtClean="0">
                <a:solidFill>
                  <a:srgbClr val="CC0066"/>
                </a:solidFill>
                <a:latin typeface="Candara" panose="020E0502030303020204" pitchFamily="34" charset="0"/>
                <a:ea typeface="+mn-ea"/>
                <a:cs typeface="Arial" charset="0"/>
              </a:rPr>
              <a:t>учителя- логопеда </a:t>
            </a:r>
            <a:r>
              <a:rPr lang="ru-RU" b="1" dirty="0">
                <a:solidFill>
                  <a:srgbClr val="CC0066"/>
                </a:solidFill>
                <a:latin typeface="Candara" panose="020E0502030303020204" pitchFamily="34" charset="0"/>
                <a:ea typeface="+mn-ea"/>
                <a:cs typeface="Arial" charset="0"/>
              </a:rPr>
              <a:t>родителям будущих первоклассников</a:t>
            </a:r>
            <a:r>
              <a:rPr lang="ru-RU" sz="4000" b="1" dirty="0">
                <a:solidFill>
                  <a:srgbClr val="CC0066"/>
                </a:solidFill>
                <a:latin typeface="Candara" panose="020E0502030303020204" pitchFamily="34" charset="0"/>
                <a:ea typeface="+mn-ea"/>
                <a:cs typeface="Arial" charset="0"/>
              </a:rPr>
              <a:t/>
            </a:r>
            <a:br>
              <a:rPr lang="ru-RU" sz="4000" b="1" dirty="0">
                <a:solidFill>
                  <a:srgbClr val="CC0066"/>
                </a:solidFill>
                <a:latin typeface="Candara" panose="020E0502030303020204" pitchFamily="34" charset="0"/>
                <a:ea typeface="+mn-ea"/>
                <a:cs typeface="Arial" charset="0"/>
              </a:rPr>
            </a:br>
            <a:endParaRPr lang="ru-RU" sz="4000" dirty="0">
              <a:latin typeface="Candara" panose="020E0502030303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4525963"/>
          </a:xfrm>
        </p:spPr>
        <p:txBody>
          <a:bodyPr/>
          <a:lstStyle/>
          <a:p>
            <a:pPr lvl="0"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sz="2000" i="1" dirty="0" smtClean="0">
              <a:solidFill>
                <a:srgbClr val="C0504D"/>
              </a:solidFill>
              <a:latin typeface="Times New Roman"/>
              <a:cs typeface="Times New Roman" pitchFamily="18" charset="0"/>
            </a:endParaRPr>
          </a:p>
          <a:p>
            <a:pPr lvl="0"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sz="2000" i="1" dirty="0">
              <a:solidFill>
                <a:srgbClr val="C0504D"/>
              </a:solidFill>
              <a:latin typeface="Times New Roman"/>
              <a:cs typeface="Times New Roman" pitchFamily="18" charset="0"/>
            </a:endParaRPr>
          </a:p>
          <a:p>
            <a:pPr lvl="0"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sz="2000" i="1" dirty="0" smtClean="0">
              <a:solidFill>
                <a:srgbClr val="C0504D"/>
              </a:solidFill>
              <a:latin typeface="Times New Roman"/>
              <a:cs typeface="Times New Roman" pitchFamily="18" charset="0"/>
            </a:endParaRPr>
          </a:p>
          <a:p>
            <a:pPr lvl="0"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sz="2000" i="1" dirty="0">
              <a:solidFill>
                <a:srgbClr val="C0504D"/>
              </a:solidFill>
              <a:latin typeface="Times New Roman"/>
              <a:cs typeface="Times New Roman" pitchFamily="18" charset="0"/>
            </a:endParaRPr>
          </a:p>
          <a:p>
            <a:pPr lvl="0"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sz="2000" i="1" dirty="0" smtClean="0">
              <a:solidFill>
                <a:srgbClr val="C0504D"/>
              </a:solidFill>
              <a:latin typeface="Times New Roman"/>
              <a:cs typeface="Times New Roman" pitchFamily="18" charset="0"/>
            </a:endParaRPr>
          </a:p>
          <a:p>
            <a:pPr lvl="0" algn="ct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sz="2000" i="1" dirty="0">
              <a:solidFill>
                <a:srgbClr val="C0504D"/>
              </a:solidFill>
              <a:latin typeface="Times New Roman"/>
              <a:cs typeface="Times New Roman" pitchFamily="18" charset="0"/>
            </a:endParaRPr>
          </a:p>
          <a:p>
            <a:pPr lvl="0" algn="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800" i="1" dirty="0" smtClean="0">
                <a:solidFill>
                  <a:srgbClr val="C9456B"/>
                </a:solidFill>
                <a:latin typeface="Candara" panose="020E0502030303020204" pitchFamily="34" charset="0"/>
                <a:cs typeface="Times New Roman" pitchFamily="18" charset="0"/>
              </a:rPr>
              <a:t>Перминова </a:t>
            </a:r>
            <a:r>
              <a:rPr lang="ru-RU" sz="2800" i="1" dirty="0">
                <a:solidFill>
                  <a:srgbClr val="C9456B"/>
                </a:solidFill>
                <a:latin typeface="Candara" panose="020E0502030303020204" pitchFamily="34" charset="0"/>
                <a:cs typeface="Times New Roman" pitchFamily="18" charset="0"/>
              </a:rPr>
              <a:t>Галина </a:t>
            </a:r>
            <a:r>
              <a:rPr lang="ru-RU" sz="2800" i="1" dirty="0" smtClean="0">
                <a:solidFill>
                  <a:srgbClr val="C9456B"/>
                </a:solidFill>
                <a:latin typeface="Candara" panose="020E0502030303020204" pitchFamily="34" charset="0"/>
                <a:cs typeface="Times New Roman" pitchFamily="18" charset="0"/>
              </a:rPr>
              <a:t>Анатольевна,</a:t>
            </a:r>
            <a:endParaRPr lang="ru-RU" sz="2800" i="1" dirty="0">
              <a:solidFill>
                <a:srgbClr val="C9456B"/>
              </a:solidFill>
              <a:latin typeface="Candara" panose="020E0502030303020204" pitchFamily="34" charset="0"/>
              <a:cs typeface="Times New Roman" pitchFamily="18" charset="0"/>
            </a:endParaRPr>
          </a:p>
          <a:p>
            <a:pPr lvl="0" algn="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800" i="1" dirty="0" smtClean="0">
                <a:solidFill>
                  <a:srgbClr val="C9456B"/>
                </a:solidFill>
                <a:latin typeface="Candara" panose="020E0502030303020204" pitchFamily="34" charset="0"/>
                <a:cs typeface="Times New Roman" pitchFamily="18" charset="0"/>
              </a:rPr>
              <a:t>учитель-логопед, </a:t>
            </a:r>
            <a:endParaRPr lang="ru-RU" sz="2800" i="1" dirty="0">
              <a:solidFill>
                <a:srgbClr val="C9456B"/>
              </a:solidFill>
              <a:latin typeface="Candara" panose="020E0502030303020204" pitchFamily="34" charset="0"/>
              <a:cs typeface="Times New Roman" pitchFamily="18" charset="0"/>
            </a:endParaRPr>
          </a:p>
          <a:p>
            <a:pPr lvl="0" algn="r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800" i="1" dirty="0">
                <a:solidFill>
                  <a:srgbClr val="C9456B"/>
                </a:solidFill>
                <a:latin typeface="Candara" panose="020E0502030303020204" pitchFamily="34" charset="0"/>
                <a:cs typeface="Times New Roman" pitchFamily="18" charset="0"/>
              </a:rPr>
              <a:t>МОУ СОШ № </a:t>
            </a:r>
            <a:r>
              <a:rPr lang="ru-RU" sz="2800" i="1" dirty="0" smtClean="0">
                <a:solidFill>
                  <a:srgbClr val="C9456B"/>
                </a:solidFill>
                <a:latin typeface="Candara" panose="020E0502030303020204" pitchFamily="34" charset="0"/>
                <a:cs typeface="Times New Roman" pitchFamily="18" charset="0"/>
              </a:rPr>
              <a:t>30, г. Вологды</a:t>
            </a:r>
            <a:endParaRPr lang="ru-RU" sz="2800" i="1" dirty="0">
              <a:solidFill>
                <a:srgbClr val="C9456B"/>
              </a:solidFill>
              <a:latin typeface="Candara" panose="020E0502030303020204" pitchFamily="34" charset="0"/>
              <a:cs typeface="Times New Roman" pitchFamily="18" charset="0"/>
            </a:endParaRPr>
          </a:p>
          <a:p>
            <a:endParaRPr lang="ru-RU" sz="2800" dirty="0"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9891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9456B"/>
                </a:solidFill>
                <a:latin typeface="Candara" panose="020E0502030303020204" pitchFamily="34" charset="0"/>
              </a:rPr>
              <a:t>Психические процессы</a:t>
            </a:r>
            <a:endParaRPr lang="ru-RU" sz="4000" b="1" dirty="0">
              <a:solidFill>
                <a:srgbClr val="C9456B"/>
              </a:solidFill>
              <a:latin typeface="Candara" panose="020E0502030303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268760"/>
            <a:ext cx="8614792" cy="4525963"/>
          </a:xfrm>
        </p:spPr>
        <p:txBody>
          <a:bodyPr>
            <a:normAutofit fontScale="92500" lnSpcReduction="10000"/>
          </a:bodyPr>
          <a:lstStyle/>
          <a:p>
            <a:pPr marL="0" lvl="0" indent="0" eaLnBrk="0" fontAlgn="base" hangingPunct="0">
              <a:spcAft>
                <a:spcPct val="0"/>
              </a:spcAft>
              <a:buNone/>
            </a:pPr>
            <a:r>
              <a:rPr lang="ru-RU" altLang="ru-RU" sz="2800" dirty="0">
                <a:solidFill>
                  <a:srgbClr val="7030A0"/>
                </a:solidFill>
                <a:latin typeface="Candara" panose="020E0502030303020204" pitchFamily="34" charset="0"/>
              </a:rPr>
              <a:t>Все психические </a:t>
            </a:r>
            <a:r>
              <a:rPr lang="ru-RU" altLang="ru-RU" sz="2800" dirty="0" smtClean="0">
                <a:solidFill>
                  <a:srgbClr val="7030A0"/>
                </a:solidFill>
                <a:latin typeface="Candara" panose="020E0502030303020204" pitchFamily="34" charset="0"/>
              </a:rPr>
              <a:t>процессы</a:t>
            </a:r>
          </a:p>
          <a:p>
            <a:pPr marL="0" lvl="0" indent="0" eaLnBrk="0" fontAlgn="base" hangingPunct="0">
              <a:spcAft>
                <a:spcPct val="0"/>
              </a:spcAft>
              <a:buNone/>
            </a:pPr>
            <a:r>
              <a:rPr lang="ru-RU" altLang="ru-RU" sz="2800" dirty="0" smtClean="0">
                <a:solidFill>
                  <a:srgbClr val="7030A0"/>
                </a:solidFill>
                <a:latin typeface="Candara" panose="020E0502030303020204" pitchFamily="34" charset="0"/>
              </a:rPr>
              <a:t> </a:t>
            </a:r>
            <a:r>
              <a:rPr lang="ru-RU" altLang="ru-RU" sz="2800" dirty="0">
                <a:solidFill>
                  <a:srgbClr val="7030A0"/>
                </a:solidFill>
                <a:latin typeface="Candara" panose="020E0502030303020204" pitchFamily="34" charset="0"/>
              </a:rPr>
              <a:t>тесно взаимосвязаны. </a:t>
            </a:r>
            <a:endParaRPr lang="ru-RU" altLang="ru-RU" sz="2800" dirty="0" smtClean="0">
              <a:solidFill>
                <a:srgbClr val="7030A0"/>
              </a:solidFill>
              <a:latin typeface="Candara" panose="020E0502030303020204" pitchFamily="34" charset="0"/>
            </a:endParaRPr>
          </a:p>
          <a:p>
            <a:pPr marL="0" lvl="0" indent="0" eaLnBrk="0" fontAlgn="base" hangingPunct="0">
              <a:spcAft>
                <a:spcPct val="0"/>
              </a:spcAft>
              <a:buNone/>
            </a:pPr>
            <a:r>
              <a:rPr lang="ru-RU" altLang="ru-RU" sz="2800" dirty="0" smtClean="0">
                <a:solidFill>
                  <a:srgbClr val="7030A0"/>
                </a:solidFill>
                <a:latin typeface="Candara" panose="020E0502030303020204" pitchFamily="34" charset="0"/>
              </a:rPr>
              <a:t>Недоразвитие </a:t>
            </a:r>
            <a:r>
              <a:rPr lang="ru-RU" altLang="ru-RU" sz="2800" dirty="0">
                <a:solidFill>
                  <a:srgbClr val="7030A0"/>
                </a:solidFill>
                <a:latin typeface="Candara" panose="020E0502030303020204" pitchFamily="34" charset="0"/>
              </a:rPr>
              <a:t>хотя </a:t>
            </a:r>
            <a:r>
              <a:rPr lang="ru-RU" altLang="ru-RU" sz="2800" dirty="0" smtClean="0">
                <a:solidFill>
                  <a:srgbClr val="7030A0"/>
                </a:solidFill>
                <a:latin typeface="Candara" panose="020E0502030303020204" pitchFamily="34" charset="0"/>
              </a:rPr>
              <a:t>бы</a:t>
            </a:r>
          </a:p>
          <a:p>
            <a:pPr marL="0" lvl="0" indent="0" eaLnBrk="0" fontAlgn="base" hangingPunct="0">
              <a:spcAft>
                <a:spcPct val="0"/>
              </a:spcAft>
              <a:buNone/>
            </a:pPr>
            <a:r>
              <a:rPr lang="ru-RU" altLang="ru-RU" sz="2800" dirty="0" smtClean="0">
                <a:solidFill>
                  <a:srgbClr val="7030A0"/>
                </a:solidFill>
                <a:latin typeface="Candara" panose="020E0502030303020204" pitchFamily="34" charset="0"/>
              </a:rPr>
              <a:t>одного психического процесса</a:t>
            </a:r>
          </a:p>
          <a:p>
            <a:pPr marL="0" lvl="0" indent="0" eaLnBrk="0" fontAlgn="base" hangingPunct="0">
              <a:spcAft>
                <a:spcPct val="0"/>
              </a:spcAft>
              <a:buNone/>
            </a:pPr>
            <a:r>
              <a:rPr lang="ru-RU" altLang="ru-RU" sz="2800" dirty="0" smtClean="0">
                <a:solidFill>
                  <a:srgbClr val="7030A0"/>
                </a:solidFill>
                <a:latin typeface="Candara" panose="020E0502030303020204" pitchFamily="34" charset="0"/>
              </a:rPr>
              <a:t> приводит </a:t>
            </a:r>
            <a:r>
              <a:rPr lang="ru-RU" altLang="ru-RU" sz="2800" dirty="0">
                <a:solidFill>
                  <a:srgbClr val="7030A0"/>
                </a:solidFill>
                <a:latin typeface="Candara" panose="020E0502030303020204" pitchFamily="34" charset="0"/>
              </a:rPr>
              <a:t>к </a:t>
            </a:r>
            <a:r>
              <a:rPr lang="ru-RU" altLang="ru-RU" sz="2800" dirty="0" smtClean="0">
                <a:solidFill>
                  <a:srgbClr val="7030A0"/>
                </a:solidFill>
                <a:latin typeface="Candara" panose="020E0502030303020204" pitchFamily="34" charset="0"/>
              </a:rPr>
              <a:t>нарушению</a:t>
            </a:r>
          </a:p>
          <a:p>
            <a:pPr marL="0" lvl="0" indent="0" eaLnBrk="0" fontAlgn="base" hangingPunct="0">
              <a:spcAft>
                <a:spcPct val="0"/>
              </a:spcAft>
              <a:buNone/>
            </a:pPr>
            <a:r>
              <a:rPr lang="ru-RU" altLang="ru-RU" sz="2800" dirty="0" smtClean="0">
                <a:solidFill>
                  <a:srgbClr val="7030A0"/>
                </a:solidFill>
                <a:latin typeface="Candara" panose="020E0502030303020204" pitchFamily="34" charset="0"/>
              </a:rPr>
              <a:t> </a:t>
            </a:r>
            <a:r>
              <a:rPr lang="ru-RU" altLang="ru-RU" sz="2800" dirty="0">
                <a:solidFill>
                  <a:srgbClr val="7030A0"/>
                </a:solidFill>
                <a:latin typeface="Candara" panose="020E0502030303020204" pitchFamily="34" charset="0"/>
              </a:rPr>
              <a:t>умственного </a:t>
            </a:r>
            <a:r>
              <a:rPr lang="ru-RU" altLang="ru-RU" sz="2800" dirty="0" smtClean="0">
                <a:solidFill>
                  <a:srgbClr val="7030A0"/>
                </a:solidFill>
                <a:latin typeface="Candara" panose="020E0502030303020204" pitchFamily="34" charset="0"/>
              </a:rPr>
              <a:t>развития</a:t>
            </a:r>
          </a:p>
          <a:p>
            <a:pPr marL="0" lvl="0" indent="0" eaLnBrk="0" fontAlgn="base" hangingPunct="0">
              <a:spcAft>
                <a:spcPct val="0"/>
              </a:spcAft>
              <a:buNone/>
            </a:pPr>
            <a:r>
              <a:rPr lang="ru-RU" altLang="ru-RU" sz="2800" dirty="0" smtClean="0">
                <a:solidFill>
                  <a:srgbClr val="7030A0"/>
                </a:solidFill>
                <a:latin typeface="Candara" panose="020E0502030303020204" pitchFamily="34" charset="0"/>
              </a:rPr>
              <a:t> </a:t>
            </a:r>
            <a:r>
              <a:rPr lang="ru-RU" altLang="ru-RU" sz="2800" dirty="0">
                <a:solidFill>
                  <a:srgbClr val="7030A0"/>
                </a:solidFill>
                <a:latin typeface="Candara" panose="020E0502030303020204" pitchFamily="34" charset="0"/>
              </a:rPr>
              <a:t>ребёнка  в целом</a:t>
            </a:r>
            <a:r>
              <a:rPr lang="ru-RU" altLang="ru-RU" sz="2800" dirty="0" smtClean="0">
                <a:solidFill>
                  <a:srgbClr val="7030A0"/>
                </a:solidFill>
                <a:latin typeface="Candara" panose="020E0502030303020204" pitchFamily="34" charset="0"/>
              </a:rPr>
              <a:t>.</a:t>
            </a:r>
          </a:p>
          <a:p>
            <a:pPr marL="0" lvl="0" indent="0" eaLnBrk="0" fontAlgn="base" hangingPunct="0">
              <a:spcAft>
                <a:spcPct val="0"/>
              </a:spcAft>
              <a:buNone/>
            </a:pPr>
            <a:r>
              <a:rPr lang="ru-RU" altLang="ru-RU" sz="2800" dirty="0" smtClean="0">
                <a:solidFill>
                  <a:srgbClr val="7030A0"/>
                </a:solidFill>
                <a:latin typeface="Candara" panose="020E0502030303020204" pitchFamily="34" charset="0"/>
              </a:rPr>
              <a:t> Большое значение имеет</a:t>
            </a:r>
          </a:p>
          <a:p>
            <a:pPr marL="0" lvl="0" indent="0" eaLnBrk="0" fontAlgn="base" hangingPunct="0">
              <a:spcAft>
                <a:spcPct val="0"/>
              </a:spcAft>
              <a:buNone/>
            </a:pPr>
            <a:r>
              <a:rPr lang="ru-RU" altLang="ru-RU" sz="2800" dirty="0" smtClean="0">
                <a:solidFill>
                  <a:srgbClr val="7030A0"/>
                </a:solidFill>
                <a:latin typeface="Candara" panose="020E0502030303020204" pitchFamily="34" charset="0"/>
              </a:rPr>
              <a:t> развитие положительной</a:t>
            </a:r>
          </a:p>
          <a:p>
            <a:pPr marL="0" lvl="0" indent="0" eaLnBrk="0" fontAlgn="base" hangingPunct="0">
              <a:spcAft>
                <a:spcPct val="0"/>
              </a:spcAft>
              <a:buNone/>
            </a:pPr>
            <a:r>
              <a:rPr lang="ru-RU" altLang="ru-RU" sz="2800" dirty="0" smtClean="0">
                <a:solidFill>
                  <a:srgbClr val="7030A0"/>
                </a:solidFill>
                <a:latin typeface="Candara" panose="020E0502030303020204" pitchFamily="34" charset="0"/>
              </a:rPr>
              <a:t> мотивации к обучению.</a:t>
            </a:r>
            <a:endParaRPr lang="ru-RU" altLang="ru-RU" sz="2800" dirty="0">
              <a:solidFill>
                <a:srgbClr val="7030A0"/>
              </a:solidFill>
              <a:latin typeface="Candara" panose="020E0502030303020204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196751"/>
            <a:ext cx="4248472" cy="5349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860031" y="1268758"/>
            <a:ext cx="4104457" cy="5205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C9456B"/>
                </a:solidFill>
                <a:latin typeface="Candara" panose="020E0502030303020204" pitchFamily="34" charset="0"/>
              </a:rPr>
              <a:t>Что делать? </a:t>
            </a:r>
          </a:p>
          <a:p>
            <a:r>
              <a:rPr lang="ru-RU" sz="2100" b="1" dirty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► </a:t>
            </a:r>
            <a:r>
              <a:rPr lang="ru-RU" sz="21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Развивать высшие психические функции: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1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в</a:t>
            </a:r>
            <a:r>
              <a:rPr lang="ru-RU" sz="21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нимание;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1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память;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1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мышление;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1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воображение;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1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р</a:t>
            </a:r>
            <a:r>
              <a:rPr lang="ru-RU" sz="21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ечь;</a:t>
            </a:r>
          </a:p>
          <a:p>
            <a:pPr marL="342900" indent="-342900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1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ea typeface="Times New Roman"/>
                <a:cs typeface="Times New Roman"/>
              </a:rPr>
              <a:t>развитие элементарных математических навыков</a:t>
            </a:r>
            <a:r>
              <a:rPr lang="ru-RU" sz="210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ea typeface="Times New Roman"/>
                <a:cs typeface="Times New Roman"/>
              </a:rPr>
              <a:t> (счет в пределах 10, решение элементарных задач</a:t>
            </a:r>
            <a:r>
              <a:rPr lang="ru-RU" sz="2100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ea typeface="Times New Roman"/>
                <a:cs typeface="Times New Roman"/>
              </a:rPr>
              <a:t>);</a:t>
            </a:r>
          </a:p>
          <a:p>
            <a:pPr marL="342900" indent="-342900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1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Times New Roman"/>
              </a:rPr>
              <a:t>п</a:t>
            </a:r>
            <a:r>
              <a:rPr lang="ru-RU" sz="21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Times New Roman"/>
              </a:rPr>
              <a:t>рививать ответственность, поощрять , хвалить, верить в своего ребенка.</a:t>
            </a:r>
            <a:endParaRPr lang="ru-RU" sz="2100" b="1" dirty="0"/>
          </a:p>
        </p:txBody>
      </p:sp>
    </p:spTree>
    <p:extLst>
      <p:ext uri="{BB962C8B-B14F-4D97-AF65-F5344CB8AC3E}">
        <p14:creationId xmlns:p14="http://schemas.microsoft.com/office/powerpoint/2010/main" val="227581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92088"/>
          </a:xfrm>
        </p:spPr>
        <p:txBody>
          <a:bodyPr>
            <a:normAutofit/>
          </a:bodyPr>
          <a:lstStyle/>
          <a:p>
            <a:r>
              <a:rPr lang="ru-RU" altLang="ru-RU" sz="4000" b="1" dirty="0">
                <a:solidFill>
                  <a:srgbClr val="C9456B"/>
                </a:solidFill>
                <a:latin typeface="Candara" panose="020E0502030303020204" pitchFamily="34" charset="0"/>
                <a:cs typeface="Tahoma" pitchFamily="34" charset="0"/>
              </a:rPr>
              <a:t>Уважаемые родители!</a:t>
            </a:r>
            <a:endParaRPr lang="ru-RU" sz="4000" dirty="0">
              <a:solidFill>
                <a:srgbClr val="C9456B"/>
              </a:solidFill>
              <a:latin typeface="Candara" panose="020E0502030303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14169"/>
            <a:ext cx="8677472" cy="3960439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ts val="1690"/>
              </a:lnSpc>
              <a:spcAft>
                <a:spcPts val="0"/>
              </a:spcAft>
              <a:buNone/>
            </a:pPr>
            <a:r>
              <a:rPr lang="ru-RU" altLang="ru-RU" sz="7200" dirty="0">
                <a:solidFill>
                  <a:srgbClr val="7030A0"/>
                </a:solidFill>
                <a:latin typeface="Candara" panose="020E0502030303020204" pitchFamily="34" charset="0"/>
              </a:rPr>
              <a:t>Если ваш ребенок имеет </a:t>
            </a:r>
            <a:r>
              <a:rPr lang="ru-RU" altLang="ru-RU" sz="7200" dirty="0" smtClean="0">
                <a:solidFill>
                  <a:srgbClr val="7030A0"/>
                </a:solidFill>
                <a:latin typeface="Candara" panose="020E0502030303020204" pitchFamily="34" charset="0"/>
              </a:rPr>
              <a:t>трудности </a:t>
            </a:r>
            <a:r>
              <a:rPr lang="ru-RU" altLang="ru-RU" sz="7200" dirty="0">
                <a:solidFill>
                  <a:srgbClr val="7030A0"/>
                </a:solidFill>
                <a:latin typeface="Candara" panose="020E0502030303020204" pitchFamily="34" charset="0"/>
              </a:rPr>
              <a:t>в речевом развитии и нуждается в специальной помощи, не стоит надеяться на то, что он «вырастет, и сам научиться говорить». </a:t>
            </a:r>
            <a:endParaRPr lang="ru-RU" altLang="ru-RU" sz="7200" dirty="0" smtClean="0">
              <a:solidFill>
                <a:srgbClr val="7030A0"/>
              </a:solidFill>
              <a:latin typeface="Candara" panose="020E0502030303020204" pitchFamily="34" charset="0"/>
            </a:endParaRPr>
          </a:p>
          <a:p>
            <a:pPr marL="0" indent="0">
              <a:lnSpc>
                <a:spcPts val="1690"/>
              </a:lnSpc>
              <a:spcAft>
                <a:spcPts val="0"/>
              </a:spcAft>
              <a:buNone/>
            </a:pPr>
            <a:r>
              <a:rPr lang="ru-RU" sz="7200" b="1" dirty="0" smtClean="0">
                <a:solidFill>
                  <a:srgbClr val="7030A0"/>
                </a:solidFill>
                <a:latin typeface="Candara" panose="020E0502030303020204" pitchFamily="34" charset="0"/>
                <a:ea typeface="Times New Roman"/>
              </a:rPr>
              <a:t>Группа </a:t>
            </a:r>
            <a:r>
              <a:rPr lang="ru-RU" sz="7200" b="1" dirty="0">
                <a:solidFill>
                  <a:srgbClr val="7030A0"/>
                </a:solidFill>
                <a:latin typeface="Candara" panose="020E0502030303020204" pitchFamily="34" charset="0"/>
                <a:ea typeface="Times New Roman"/>
              </a:rPr>
              <a:t>риска</a:t>
            </a:r>
            <a:endParaRPr lang="ru-RU" sz="7200" dirty="0">
              <a:solidFill>
                <a:srgbClr val="7030A0"/>
              </a:solidFill>
              <a:latin typeface="Candara" panose="020E0502030303020204" pitchFamily="34" charset="0"/>
              <a:ea typeface="Times New Roman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7200" u="sng" dirty="0">
                <a:solidFill>
                  <a:srgbClr val="7030A0"/>
                </a:solidFill>
                <a:latin typeface="Candara" panose="020E0502030303020204" pitchFamily="34" charset="0"/>
                <a:ea typeface="Times New Roman"/>
                <a:cs typeface="Times New Roman"/>
              </a:rPr>
              <a:t>В группу риска попадают следующие учащиеся</a:t>
            </a:r>
            <a:r>
              <a:rPr lang="ru-RU" sz="7200" u="sng" dirty="0" smtClean="0">
                <a:solidFill>
                  <a:srgbClr val="7030A0"/>
                </a:solidFill>
                <a:latin typeface="Candara" panose="020E0502030303020204" pitchFamily="34" charset="0"/>
                <a:ea typeface="Times New Roman"/>
                <a:cs typeface="Times New Roman"/>
              </a:rPr>
              <a:t>:</a:t>
            </a:r>
            <a:endParaRPr lang="ru-RU" sz="7200" dirty="0">
              <a:solidFill>
                <a:srgbClr val="7030A0"/>
              </a:solidFill>
              <a:latin typeface="Candara" panose="020E0502030303020204" pitchFamily="34" charset="0"/>
              <a:ea typeface="Calibri"/>
              <a:cs typeface="Times New Roman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7200" dirty="0">
                <a:solidFill>
                  <a:srgbClr val="7030A0"/>
                </a:solidFill>
                <a:latin typeface="Candara" panose="020E0502030303020204" pitchFamily="34" charset="0"/>
                <a:ea typeface="Times New Roman"/>
                <a:cs typeface="Times New Roman"/>
              </a:rPr>
              <a:t>- </a:t>
            </a:r>
            <a:r>
              <a:rPr lang="ru-RU" sz="7200" dirty="0" smtClean="0">
                <a:solidFill>
                  <a:srgbClr val="7030A0"/>
                </a:solidFill>
                <a:latin typeface="Candara" panose="020E0502030303020204" pitchFamily="34" charset="0"/>
                <a:ea typeface="Times New Roman"/>
                <a:cs typeface="Times New Roman"/>
              </a:rPr>
              <a:t>если </a:t>
            </a:r>
            <a:r>
              <a:rPr lang="ru-RU" sz="7200" dirty="0">
                <a:solidFill>
                  <a:srgbClr val="7030A0"/>
                </a:solidFill>
                <a:latin typeface="Candara" panose="020E0502030303020204" pitchFamily="34" charset="0"/>
                <a:ea typeface="Times New Roman"/>
                <a:cs typeface="Times New Roman"/>
              </a:rPr>
              <a:t>ребенок левша.</a:t>
            </a:r>
            <a:endParaRPr lang="ru-RU" sz="7200" dirty="0">
              <a:solidFill>
                <a:srgbClr val="7030A0"/>
              </a:solidFill>
              <a:latin typeface="Candara" panose="020E0502030303020204" pitchFamily="34" charset="0"/>
              <a:ea typeface="Calibri"/>
              <a:cs typeface="Times New Roman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7200" dirty="0">
                <a:solidFill>
                  <a:srgbClr val="7030A0"/>
                </a:solidFill>
                <a:latin typeface="Candara" panose="020E0502030303020204" pitchFamily="34" charset="0"/>
                <a:ea typeface="Times New Roman"/>
                <a:cs typeface="Times New Roman"/>
              </a:rPr>
              <a:t>- </a:t>
            </a:r>
            <a:r>
              <a:rPr lang="ru-RU" sz="7200" dirty="0" smtClean="0">
                <a:solidFill>
                  <a:srgbClr val="7030A0"/>
                </a:solidFill>
                <a:latin typeface="Candara" panose="020E0502030303020204" pitchFamily="34" charset="0"/>
                <a:ea typeface="Times New Roman"/>
                <a:cs typeface="Times New Roman"/>
              </a:rPr>
              <a:t>если </a:t>
            </a:r>
            <a:r>
              <a:rPr lang="ru-RU" sz="7200" dirty="0">
                <a:solidFill>
                  <a:srgbClr val="7030A0"/>
                </a:solidFill>
                <a:latin typeface="Candara" panose="020E0502030303020204" pitchFamily="34" charset="0"/>
                <a:ea typeface="Times New Roman"/>
                <a:cs typeface="Times New Roman"/>
              </a:rPr>
              <a:t>он – переученный правша.</a:t>
            </a:r>
            <a:endParaRPr lang="ru-RU" sz="7200" dirty="0">
              <a:solidFill>
                <a:srgbClr val="7030A0"/>
              </a:solidFill>
              <a:latin typeface="Candara" panose="020E0502030303020204" pitchFamily="34" charset="0"/>
              <a:ea typeface="Calibri"/>
              <a:cs typeface="Times New Roman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7200" dirty="0" smtClean="0">
                <a:solidFill>
                  <a:srgbClr val="7030A0"/>
                </a:solidFill>
                <a:latin typeface="Candara" panose="020E0502030303020204" pitchFamily="34" charset="0"/>
                <a:ea typeface="Times New Roman"/>
                <a:cs typeface="Times New Roman"/>
              </a:rPr>
              <a:t>-если </a:t>
            </a:r>
            <a:r>
              <a:rPr lang="ru-RU" sz="7200" dirty="0">
                <a:solidFill>
                  <a:srgbClr val="7030A0"/>
                </a:solidFill>
                <a:latin typeface="Candara" panose="020E0502030303020204" pitchFamily="34" charset="0"/>
                <a:ea typeface="Times New Roman"/>
                <a:cs typeface="Times New Roman"/>
              </a:rPr>
              <a:t>ваш ребенок посещал логопедическую группу.</a:t>
            </a:r>
            <a:endParaRPr lang="ru-RU" sz="7200" dirty="0">
              <a:solidFill>
                <a:srgbClr val="7030A0"/>
              </a:solidFill>
              <a:latin typeface="Candara" panose="020E0502030303020204" pitchFamily="34" charset="0"/>
              <a:ea typeface="Calibri"/>
              <a:cs typeface="Times New Roman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7200" dirty="0" smtClean="0">
                <a:solidFill>
                  <a:srgbClr val="7030A0"/>
                </a:solidFill>
                <a:latin typeface="Candara" panose="020E0502030303020204" pitchFamily="34" charset="0"/>
                <a:ea typeface="Times New Roman"/>
                <a:cs typeface="Times New Roman"/>
              </a:rPr>
              <a:t>-если </a:t>
            </a:r>
            <a:r>
              <a:rPr lang="ru-RU" sz="7200" dirty="0">
                <a:solidFill>
                  <a:srgbClr val="7030A0"/>
                </a:solidFill>
                <a:latin typeface="Candara" panose="020E0502030303020204" pitchFamily="34" charset="0"/>
                <a:ea typeface="Times New Roman"/>
                <a:cs typeface="Times New Roman"/>
              </a:rPr>
              <a:t>в семье говорят на двух и более языках.</a:t>
            </a:r>
            <a:endParaRPr lang="ru-RU" sz="7200" dirty="0">
              <a:solidFill>
                <a:srgbClr val="7030A0"/>
              </a:solidFill>
              <a:latin typeface="Candara" panose="020E0502030303020204" pitchFamily="34" charset="0"/>
              <a:ea typeface="Calibri"/>
              <a:cs typeface="Times New Roman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7200" dirty="0" smtClean="0">
                <a:solidFill>
                  <a:srgbClr val="7030A0"/>
                </a:solidFill>
                <a:latin typeface="Candara" panose="020E0502030303020204" pitchFamily="34" charset="0"/>
                <a:ea typeface="Times New Roman"/>
                <a:cs typeface="Times New Roman"/>
              </a:rPr>
              <a:t>-если </a:t>
            </a:r>
            <a:r>
              <a:rPr lang="ru-RU" sz="7200" dirty="0">
                <a:solidFill>
                  <a:srgbClr val="7030A0"/>
                </a:solidFill>
                <a:latin typeface="Candara" panose="020E0502030303020204" pitchFamily="34" charset="0"/>
                <a:ea typeface="Times New Roman"/>
                <a:cs typeface="Times New Roman"/>
              </a:rPr>
              <a:t>ребенок слишком рано пошел в школу.</a:t>
            </a:r>
            <a:endParaRPr lang="ru-RU" sz="7200" dirty="0">
              <a:solidFill>
                <a:srgbClr val="7030A0"/>
              </a:solidFill>
              <a:latin typeface="Candara" panose="020E0502030303020204" pitchFamily="34" charset="0"/>
              <a:ea typeface="Calibri"/>
              <a:cs typeface="Times New Roman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7200" dirty="0" smtClean="0">
                <a:solidFill>
                  <a:srgbClr val="7030A0"/>
                </a:solidFill>
                <a:latin typeface="Candara" panose="020E0502030303020204" pitchFamily="34" charset="0"/>
                <a:ea typeface="Times New Roman"/>
                <a:cs typeface="Times New Roman"/>
              </a:rPr>
              <a:t>-если </a:t>
            </a:r>
            <a:r>
              <a:rPr lang="ru-RU" sz="7200" dirty="0">
                <a:solidFill>
                  <a:srgbClr val="7030A0"/>
                </a:solidFill>
                <a:latin typeface="Candara" panose="020E0502030303020204" pitchFamily="34" charset="0"/>
                <a:ea typeface="Times New Roman"/>
                <a:cs typeface="Times New Roman"/>
              </a:rPr>
              <a:t>у ребенка есть проблемы с памятью, вниманием.</a:t>
            </a:r>
            <a:endParaRPr lang="ru-RU" sz="7200" dirty="0">
              <a:solidFill>
                <a:srgbClr val="7030A0"/>
              </a:solidFill>
              <a:latin typeface="Candara" panose="020E0502030303020204" pitchFamily="34" charset="0"/>
              <a:ea typeface="Calibri"/>
              <a:cs typeface="Times New Roman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7200" dirty="0" smtClean="0">
                <a:solidFill>
                  <a:srgbClr val="7030A0"/>
                </a:solidFill>
                <a:latin typeface="Candara" panose="020E0502030303020204" pitchFamily="34" charset="0"/>
                <a:ea typeface="Times New Roman"/>
                <a:cs typeface="Times New Roman"/>
              </a:rPr>
              <a:t>-если </a:t>
            </a:r>
            <a:r>
              <a:rPr lang="ru-RU" sz="7200" dirty="0">
                <a:solidFill>
                  <a:srgbClr val="7030A0"/>
                </a:solidFill>
                <a:latin typeface="Candara" panose="020E0502030303020204" pitchFamily="34" charset="0"/>
                <a:ea typeface="Times New Roman"/>
                <a:cs typeface="Times New Roman"/>
              </a:rPr>
              <a:t>нарушено звукопроизношение (возможны ошибки на письме: ребенок пишет то, что говорит).</a:t>
            </a:r>
            <a:endParaRPr lang="ru-RU" sz="7200" dirty="0">
              <a:solidFill>
                <a:srgbClr val="7030A0"/>
              </a:solidFill>
              <a:latin typeface="Candara" panose="020E0502030303020204" pitchFamily="34" charset="0"/>
              <a:ea typeface="Calibri"/>
              <a:cs typeface="Times New Roman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7200" dirty="0" smtClean="0">
                <a:solidFill>
                  <a:srgbClr val="7030A0"/>
                </a:solidFill>
                <a:latin typeface="Candara" panose="020E0502030303020204" pitchFamily="34" charset="0"/>
                <a:ea typeface="Times New Roman"/>
                <a:cs typeface="Times New Roman"/>
              </a:rPr>
              <a:t>-если </a:t>
            </a:r>
            <a:r>
              <a:rPr lang="ru-RU" sz="7200" dirty="0">
                <a:solidFill>
                  <a:srgbClr val="7030A0"/>
                </a:solidFill>
                <a:latin typeface="Candara" panose="020E0502030303020204" pitchFamily="34" charset="0"/>
                <a:ea typeface="Times New Roman"/>
                <a:cs typeface="Times New Roman"/>
              </a:rPr>
              <a:t>нарушено фонематическое восприятие (ребенок не может правильно повторить слоги, набор звуков).</a:t>
            </a:r>
            <a:endParaRPr lang="ru-RU" altLang="ru-RU" sz="7200" dirty="0">
              <a:solidFill>
                <a:srgbClr val="7030A0"/>
              </a:solidFill>
              <a:latin typeface="Candara" panose="020E0502030303020204" pitchFamily="34" charset="0"/>
            </a:endParaRPr>
          </a:p>
          <a:p>
            <a:pPr lvl="0" algn="ctr" fontAlgn="base">
              <a:spcAft>
                <a:spcPct val="0"/>
              </a:spcAft>
              <a:buNone/>
            </a:pPr>
            <a:r>
              <a:rPr lang="ru-RU" altLang="ru-RU" sz="4000" dirty="0">
                <a:solidFill>
                  <a:srgbClr val="CF2C1F"/>
                </a:solidFill>
                <a:latin typeface="Candara" panose="020E0502030303020204" pitchFamily="34" charset="0"/>
              </a:rPr>
              <a:t> 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690" y="4913999"/>
            <a:ext cx="7592336" cy="1723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90621" y="4880288"/>
            <a:ext cx="7704856" cy="1557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</a:pPr>
            <a:r>
              <a:rPr lang="ru-RU" altLang="ru-RU" sz="2800" b="1" dirty="0" smtClean="0">
                <a:solidFill>
                  <a:srgbClr val="C9456B"/>
                </a:solidFill>
                <a:latin typeface="Candara" panose="020E0502030303020204" pitchFamily="34" charset="0"/>
              </a:rPr>
              <a:t>Что делать?</a:t>
            </a:r>
          </a:p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</a:pPr>
            <a:r>
              <a:rPr lang="ru-RU" altLang="ru-RU" sz="28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Необходимо </a:t>
            </a:r>
            <a:r>
              <a:rPr lang="ru-RU" altLang="ru-RU" sz="28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обратиться </a:t>
            </a:r>
          </a:p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</a:pPr>
            <a:r>
              <a:rPr lang="ru-RU" altLang="ru-RU" sz="28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к логопеду.</a:t>
            </a:r>
          </a:p>
        </p:txBody>
      </p:sp>
    </p:spTree>
    <p:extLst>
      <p:ext uri="{BB962C8B-B14F-4D97-AF65-F5344CB8AC3E}">
        <p14:creationId xmlns:p14="http://schemas.microsoft.com/office/powerpoint/2010/main" val="2788878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prstTxWarp prst="textCanDown">
              <a:avLst/>
            </a:prstTxWarp>
            <a:normAutofit/>
          </a:bodyPr>
          <a:lstStyle/>
          <a:p>
            <a:pPr marL="0" indent="0" algn="ctr">
              <a:buNone/>
            </a:pPr>
            <a:r>
              <a:rPr lang="ru-RU" sz="4000" b="1" dirty="0">
                <a:solidFill>
                  <a:srgbClr val="C9456B"/>
                </a:solidFill>
                <a:latin typeface="Candara" panose="020E0502030303020204" pitchFamily="34" charset="0"/>
                <a:ea typeface="+mj-ea"/>
                <a:cs typeface="+mj-cs"/>
              </a:rPr>
              <a:t>Успехов Вам и Вашему </a:t>
            </a:r>
            <a:br>
              <a:rPr lang="ru-RU" sz="4000" b="1" dirty="0">
                <a:solidFill>
                  <a:srgbClr val="C9456B"/>
                </a:solidFill>
                <a:latin typeface="Candara" panose="020E0502030303020204" pitchFamily="34" charset="0"/>
                <a:ea typeface="+mj-ea"/>
                <a:cs typeface="+mj-cs"/>
              </a:rPr>
            </a:br>
            <a:r>
              <a:rPr lang="ru-RU" sz="4000" b="1" dirty="0">
                <a:solidFill>
                  <a:srgbClr val="C9456B"/>
                </a:solidFill>
                <a:latin typeface="Candara" panose="020E0502030303020204" pitchFamily="34" charset="0"/>
                <a:ea typeface="+mj-ea"/>
                <a:cs typeface="+mj-cs"/>
              </a:rPr>
              <a:t>ПЕРВОКЛАШКЕ!</a:t>
            </a:r>
            <a:endParaRPr lang="ru-RU" sz="4000" dirty="0">
              <a:solidFill>
                <a:srgbClr val="C9456B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778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5212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9456B"/>
                </a:solidFill>
                <a:latin typeface="Candara" panose="020E0502030303020204" pitchFamily="34" charset="0"/>
              </a:rPr>
              <a:t>Звукопроизношение</a:t>
            </a:r>
            <a:endParaRPr lang="ru-RU" sz="4000" b="1" dirty="0">
              <a:solidFill>
                <a:srgbClr val="C9456B"/>
              </a:solidFill>
              <a:latin typeface="Candara" panose="020E0502030303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599519"/>
            <a:ext cx="8928992" cy="4525963"/>
          </a:xfrm>
        </p:spPr>
        <p:txBody>
          <a:bodyPr/>
          <a:lstStyle/>
          <a:p>
            <a:pPr lvl="0" eaLnBrk="0" fontAlgn="base" hangingPunct="0">
              <a:spcAft>
                <a:spcPct val="0"/>
              </a:spcAft>
              <a:buNone/>
            </a:pPr>
            <a:r>
              <a:rPr lang="ru-RU" b="1" u="sng" dirty="0">
                <a:solidFill>
                  <a:srgbClr val="7030A0"/>
                </a:solidFill>
                <a:latin typeface="Candara" panose="020E0502030303020204" pitchFamily="34" charset="0"/>
              </a:rPr>
              <a:t>Ребёнок </a:t>
            </a:r>
            <a:r>
              <a:rPr lang="ru-RU" b="1" u="sng" dirty="0" smtClean="0">
                <a:solidFill>
                  <a:srgbClr val="7030A0"/>
                </a:solidFill>
                <a:latin typeface="Candara" panose="020E0502030303020204" pitchFamily="34" charset="0"/>
              </a:rPr>
              <a:t>должен к 7 годам</a:t>
            </a:r>
            <a:endParaRPr lang="ru-RU" b="1" u="sng" dirty="0">
              <a:solidFill>
                <a:srgbClr val="7030A0"/>
              </a:solidFill>
              <a:latin typeface="Candara" panose="020E0502030303020204" pitchFamily="34" charset="0"/>
            </a:endParaRPr>
          </a:p>
          <a:p>
            <a:pPr lvl="0" eaLnBrk="0" fontAlgn="base" hangingPunct="0">
              <a:spcAft>
                <a:spcPct val="0"/>
              </a:spcAft>
              <a:buNone/>
            </a:pPr>
            <a:r>
              <a:rPr lang="ru-RU" dirty="0">
                <a:solidFill>
                  <a:srgbClr val="7030A0"/>
                </a:solidFill>
                <a:latin typeface="Candara" panose="020E0502030303020204" pitchFamily="34" charset="0"/>
              </a:rPr>
              <a:t>      правильно </a:t>
            </a:r>
          </a:p>
          <a:p>
            <a:pPr lvl="0" eaLnBrk="0" fontAlgn="base" hangingPunct="0">
              <a:spcAft>
                <a:spcPct val="0"/>
              </a:spcAft>
              <a:buNone/>
            </a:pPr>
            <a:r>
              <a:rPr lang="ru-RU" dirty="0">
                <a:solidFill>
                  <a:srgbClr val="7030A0"/>
                </a:solidFill>
                <a:latin typeface="Candara" panose="020E0502030303020204" pitchFamily="34" charset="0"/>
              </a:rPr>
              <a:t>      произносить </a:t>
            </a:r>
          </a:p>
          <a:p>
            <a:pPr lvl="0" eaLnBrk="0" fontAlgn="base" hangingPunct="0">
              <a:spcAft>
                <a:spcPct val="0"/>
              </a:spcAft>
              <a:buNone/>
            </a:pPr>
            <a:r>
              <a:rPr lang="ru-RU" dirty="0">
                <a:solidFill>
                  <a:srgbClr val="7030A0"/>
                </a:solidFill>
                <a:latin typeface="Candara" panose="020E0502030303020204" pitchFamily="34" charset="0"/>
              </a:rPr>
              <a:t>      все звуки </a:t>
            </a:r>
            <a:r>
              <a:rPr lang="ru-RU" dirty="0" smtClean="0">
                <a:solidFill>
                  <a:srgbClr val="7030A0"/>
                </a:solidFill>
                <a:latin typeface="Candara" panose="020E0502030303020204" pitchFamily="34" charset="0"/>
              </a:rPr>
              <a:t>речи.</a:t>
            </a:r>
            <a:endParaRPr lang="ru-RU" dirty="0">
              <a:solidFill>
                <a:srgbClr val="7030A0"/>
              </a:solidFill>
              <a:latin typeface="Candara" panose="020E0502030303020204" pitchFamily="34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23928" y="2276872"/>
            <a:ext cx="4968552" cy="338437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887924" y="2492896"/>
            <a:ext cx="5040560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srgbClr val="CC0066"/>
                </a:solidFill>
                <a:latin typeface="Candara" panose="020E0502030303020204" pitchFamily="34" charset="0"/>
                <a:cs typeface="Arial" charset="0"/>
              </a:rPr>
              <a:t>Что </a:t>
            </a:r>
            <a:r>
              <a:rPr lang="ru-RU" sz="2800" b="1" dirty="0" smtClean="0">
                <a:solidFill>
                  <a:srgbClr val="CC0066"/>
                </a:solidFill>
                <a:latin typeface="Candara" panose="020E0502030303020204" pitchFamily="34" charset="0"/>
                <a:cs typeface="Arial" charset="0"/>
              </a:rPr>
              <a:t>делать?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2400" b="1" dirty="0" smtClean="0">
              <a:solidFill>
                <a:srgbClr val="CC0066"/>
              </a:solidFill>
              <a:latin typeface="Candara" panose="020E0502030303020204" pitchFamily="34" charset="0"/>
              <a:cs typeface="Arial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►</a:t>
            </a:r>
            <a:r>
              <a:rPr lang="ru-RU" sz="2400" dirty="0">
                <a:solidFill>
                  <a:prstClr val="black"/>
                </a:solidFill>
                <a:latin typeface="Candara" panose="020E0502030303020204" pitchFamily="34" charset="0"/>
                <a:cs typeface="Arial" charset="0"/>
              </a:rPr>
              <a:t> </a:t>
            </a:r>
            <a:r>
              <a:rPr lang="ru-RU" sz="2400" b="1" dirty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у</a:t>
            </a:r>
            <a:r>
              <a:rPr lang="ru-RU" sz="2400" b="1" dirty="0" smtClean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странить нарушения;</a:t>
            </a:r>
            <a:endParaRPr lang="ru-RU" sz="2400" b="1" dirty="0">
              <a:solidFill>
                <a:srgbClr val="1F497D"/>
              </a:solidFill>
              <a:latin typeface="Candara" panose="020E0502030303020204" pitchFamily="34" charset="0"/>
              <a:cs typeface="Arial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b="1" dirty="0">
              <a:solidFill>
                <a:srgbClr val="1F497D"/>
              </a:solidFill>
              <a:latin typeface="Candara" panose="020E0502030303020204" pitchFamily="34" charset="0"/>
              <a:cs typeface="Arial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► </a:t>
            </a:r>
            <a:r>
              <a:rPr lang="ru-RU" sz="2400" b="1" dirty="0" smtClean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закреплять </a:t>
            </a:r>
            <a:r>
              <a:rPr lang="ru-RU" sz="2400" b="1" dirty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вновь поставленные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з</a:t>
            </a:r>
            <a:r>
              <a:rPr lang="ru-RU" sz="2400" b="1" dirty="0" smtClean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вуки в </a:t>
            </a:r>
            <a:r>
              <a:rPr lang="ru-RU" sz="2400" b="1" dirty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самостоятельной речи </a:t>
            </a:r>
            <a:r>
              <a:rPr lang="ru-RU" sz="2400" b="1" dirty="0" smtClean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ребенка.</a:t>
            </a:r>
            <a:endParaRPr lang="ru-RU" sz="2400" b="1" dirty="0">
              <a:solidFill>
                <a:srgbClr val="1F497D"/>
              </a:solidFill>
              <a:latin typeface="Candara" panose="020E0502030303020204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315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Candara" panose="020E0502030303020204" pitchFamily="34" charset="0"/>
              </a:rPr>
              <a:t>Фонематическое (слуховое) </a:t>
            </a:r>
            <a:br>
              <a:rPr lang="ru-RU" sz="4000" b="1" dirty="0">
                <a:solidFill>
                  <a:srgbClr val="C00000"/>
                </a:solidFill>
                <a:latin typeface="Candara" panose="020E0502030303020204" pitchFamily="34" charset="0"/>
              </a:rPr>
            </a:br>
            <a:r>
              <a:rPr lang="ru-RU" sz="4000" b="1" dirty="0">
                <a:solidFill>
                  <a:srgbClr val="C00000"/>
                </a:solidFill>
                <a:latin typeface="Candara" panose="020E0502030303020204" pitchFamily="34" charset="0"/>
              </a:rPr>
              <a:t>восприятие</a:t>
            </a:r>
            <a:endParaRPr lang="ru-RU" sz="4000" dirty="0">
              <a:latin typeface="Candara" panose="020E0502030303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00200"/>
            <a:ext cx="9036496" cy="4525963"/>
          </a:xfrm>
        </p:spPr>
        <p:txBody>
          <a:bodyPr/>
          <a:lstStyle/>
          <a:p>
            <a:pPr lvl="0" eaLnBrk="0" fontAlgn="base" hangingPunct="0">
              <a:lnSpc>
                <a:spcPct val="90000"/>
              </a:lnSpc>
              <a:spcAft>
                <a:spcPct val="0"/>
              </a:spcAft>
              <a:buNone/>
            </a:pPr>
            <a:r>
              <a:rPr lang="ru-RU" sz="2800" b="1" u="sng" dirty="0" smtClean="0">
                <a:solidFill>
                  <a:srgbClr val="7030A0"/>
                </a:solidFill>
                <a:latin typeface="Candara" panose="020E0502030303020204" pitchFamily="34" charset="0"/>
              </a:rPr>
              <a:t>Ребенок </a:t>
            </a:r>
            <a:r>
              <a:rPr lang="ru-RU" sz="2800" b="1" u="sng" dirty="0">
                <a:solidFill>
                  <a:srgbClr val="7030A0"/>
                </a:solidFill>
                <a:latin typeface="Candara" panose="020E0502030303020204" pitchFamily="34" charset="0"/>
              </a:rPr>
              <a:t>должен </a:t>
            </a:r>
            <a:r>
              <a:rPr lang="ru-RU" sz="2800" b="1" u="sng" dirty="0" smtClean="0">
                <a:solidFill>
                  <a:srgbClr val="7030A0"/>
                </a:solidFill>
                <a:latin typeface="Candara" panose="020E0502030303020204" pitchFamily="34" charset="0"/>
              </a:rPr>
              <a:t>уметь:</a:t>
            </a:r>
            <a:endParaRPr lang="ru-RU" sz="2800" b="1" u="sng" dirty="0">
              <a:solidFill>
                <a:srgbClr val="7030A0"/>
              </a:solidFill>
              <a:latin typeface="Candara" panose="020E0502030303020204" pitchFamily="34" charset="0"/>
            </a:endParaRPr>
          </a:p>
          <a:p>
            <a:pPr lvl="0" eaLnBrk="0" fontAlgn="base" hangingPunct="0">
              <a:lnSpc>
                <a:spcPct val="90000"/>
              </a:lnSpc>
              <a:spcAft>
                <a:spcPct val="0"/>
              </a:spcAft>
              <a:buNone/>
            </a:pPr>
            <a:r>
              <a:rPr lang="ru-RU" sz="2800" dirty="0">
                <a:solidFill>
                  <a:srgbClr val="7030A0"/>
                </a:solidFill>
                <a:latin typeface="Candara" panose="020E0502030303020204" pitchFamily="34" charset="0"/>
              </a:rPr>
              <a:t> </a:t>
            </a:r>
            <a:r>
              <a:rPr lang="ru-RU" sz="2800" dirty="0" smtClean="0">
                <a:solidFill>
                  <a:srgbClr val="7030A0"/>
                </a:solidFill>
                <a:latin typeface="Candara" panose="020E0502030303020204" pitchFamily="34" charset="0"/>
              </a:rPr>
              <a:t>- называть </a:t>
            </a:r>
            <a:r>
              <a:rPr lang="ru-RU" sz="2800" dirty="0">
                <a:solidFill>
                  <a:srgbClr val="7030A0"/>
                </a:solidFill>
                <a:latin typeface="Candara" panose="020E0502030303020204" pitchFamily="34" charset="0"/>
              </a:rPr>
              <a:t>слова</a:t>
            </a:r>
          </a:p>
          <a:p>
            <a:pPr lvl="0" eaLnBrk="0" fontAlgn="base" hangingPunct="0">
              <a:lnSpc>
                <a:spcPct val="90000"/>
              </a:lnSpc>
              <a:spcAft>
                <a:spcPct val="0"/>
              </a:spcAft>
              <a:buNone/>
            </a:pPr>
            <a:r>
              <a:rPr lang="ru-RU" sz="2800" dirty="0" smtClean="0">
                <a:solidFill>
                  <a:srgbClr val="7030A0"/>
                </a:solidFill>
                <a:latin typeface="Candara" panose="020E0502030303020204" pitchFamily="34" charset="0"/>
              </a:rPr>
              <a:t> с </a:t>
            </a:r>
            <a:r>
              <a:rPr lang="ru-RU" sz="2800" dirty="0">
                <a:solidFill>
                  <a:srgbClr val="7030A0"/>
                </a:solidFill>
                <a:latin typeface="Candara" panose="020E0502030303020204" pitchFamily="34" charset="0"/>
              </a:rPr>
              <a:t>заданным звуком;</a:t>
            </a:r>
          </a:p>
          <a:p>
            <a:pPr lvl="0" eaLnBrk="0" fontAlgn="base" hangingPunct="0">
              <a:lnSpc>
                <a:spcPct val="90000"/>
              </a:lnSpc>
              <a:spcAft>
                <a:spcPct val="0"/>
              </a:spcAft>
              <a:buNone/>
            </a:pPr>
            <a:r>
              <a:rPr lang="ru-RU" sz="2800" dirty="0">
                <a:solidFill>
                  <a:srgbClr val="7030A0"/>
                </a:solidFill>
                <a:latin typeface="Candara" panose="020E0502030303020204" pitchFamily="34" charset="0"/>
              </a:rPr>
              <a:t> </a:t>
            </a:r>
            <a:r>
              <a:rPr lang="ru-RU" sz="2800" dirty="0" smtClean="0">
                <a:solidFill>
                  <a:srgbClr val="7030A0"/>
                </a:solidFill>
                <a:latin typeface="Candara" panose="020E0502030303020204" pitchFamily="34" charset="0"/>
              </a:rPr>
              <a:t>- определять </a:t>
            </a:r>
            <a:r>
              <a:rPr lang="ru-RU" sz="2800" dirty="0">
                <a:solidFill>
                  <a:srgbClr val="7030A0"/>
                </a:solidFill>
                <a:latin typeface="Candara" panose="020E0502030303020204" pitchFamily="34" charset="0"/>
              </a:rPr>
              <a:t>позицию </a:t>
            </a:r>
          </a:p>
          <a:p>
            <a:pPr lvl="0" eaLnBrk="0" fontAlgn="base" hangingPunct="0">
              <a:lnSpc>
                <a:spcPct val="90000"/>
              </a:lnSpc>
              <a:spcAft>
                <a:spcPct val="0"/>
              </a:spcAft>
              <a:buNone/>
            </a:pPr>
            <a:r>
              <a:rPr lang="ru-RU" sz="2800" dirty="0">
                <a:solidFill>
                  <a:srgbClr val="7030A0"/>
                </a:solidFill>
                <a:latin typeface="Candara" panose="020E0502030303020204" pitchFamily="34" charset="0"/>
              </a:rPr>
              <a:t> </a:t>
            </a:r>
            <a:r>
              <a:rPr lang="ru-RU" sz="2800" dirty="0" smtClean="0">
                <a:solidFill>
                  <a:srgbClr val="7030A0"/>
                </a:solidFill>
                <a:latin typeface="Candara" panose="020E0502030303020204" pitchFamily="34" charset="0"/>
              </a:rPr>
              <a:t>звука </a:t>
            </a:r>
            <a:r>
              <a:rPr lang="ru-RU" sz="2800" dirty="0">
                <a:solidFill>
                  <a:srgbClr val="7030A0"/>
                </a:solidFill>
                <a:latin typeface="Candara" panose="020E0502030303020204" pitchFamily="34" charset="0"/>
              </a:rPr>
              <a:t>в слове; </a:t>
            </a:r>
          </a:p>
          <a:p>
            <a:pPr lvl="0" eaLnBrk="0" fontAlgn="base" hangingPunct="0">
              <a:lnSpc>
                <a:spcPct val="90000"/>
              </a:lnSpc>
              <a:spcAft>
                <a:spcPct val="0"/>
              </a:spcAft>
              <a:buNone/>
            </a:pPr>
            <a:r>
              <a:rPr lang="ru-RU" sz="2800" dirty="0">
                <a:solidFill>
                  <a:srgbClr val="7030A0"/>
                </a:solidFill>
                <a:latin typeface="Candara" panose="020E0502030303020204" pitchFamily="34" charset="0"/>
              </a:rPr>
              <a:t> </a:t>
            </a:r>
            <a:r>
              <a:rPr lang="ru-RU" sz="2800" dirty="0" smtClean="0">
                <a:solidFill>
                  <a:srgbClr val="7030A0"/>
                </a:solidFill>
                <a:latin typeface="Candara" panose="020E0502030303020204" pitchFamily="34" charset="0"/>
              </a:rPr>
              <a:t>- определять </a:t>
            </a:r>
            <a:r>
              <a:rPr lang="ru-RU" sz="2800" dirty="0">
                <a:solidFill>
                  <a:srgbClr val="7030A0"/>
                </a:solidFill>
                <a:latin typeface="Candara" panose="020E0502030303020204" pitchFamily="34" charset="0"/>
              </a:rPr>
              <a:t>количество </a:t>
            </a:r>
          </a:p>
          <a:p>
            <a:pPr lvl="0" eaLnBrk="0" fontAlgn="base" hangingPunct="0">
              <a:lnSpc>
                <a:spcPct val="90000"/>
              </a:lnSpc>
              <a:spcAft>
                <a:spcPct val="0"/>
              </a:spcAft>
              <a:buNone/>
            </a:pPr>
            <a:r>
              <a:rPr lang="ru-RU" sz="2800" dirty="0">
                <a:solidFill>
                  <a:srgbClr val="7030A0"/>
                </a:solidFill>
                <a:latin typeface="Candara" panose="020E0502030303020204" pitchFamily="34" charset="0"/>
              </a:rPr>
              <a:t>   </a:t>
            </a:r>
            <a:r>
              <a:rPr lang="ru-RU" sz="2800" dirty="0" smtClean="0">
                <a:solidFill>
                  <a:srgbClr val="7030A0"/>
                </a:solidFill>
                <a:latin typeface="Candara" panose="020E0502030303020204" pitchFamily="34" charset="0"/>
              </a:rPr>
              <a:t>и </a:t>
            </a:r>
            <a:r>
              <a:rPr lang="ru-RU" sz="2800" dirty="0">
                <a:solidFill>
                  <a:srgbClr val="7030A0"/>
                </a:solidFill>
                <a:latin typeface="Candara" panose="020E0502030303020204" pitchFamily="34" charset="0"/>
              </a:rPr>
              <a:t>последовательность </a:t>
            </a:r>
          </a:p>
          <a:p>
            <a:pPr lvl="0" eaLnBrk="0" fontAlgn="base" hangingPunct="0">
              <a:lnSpc>
                <a:spcPct val="90000"/>
              </a:lnSpc>
              <a:spcAft>
                <a:spcPct val="0"/>
              </a:spcAft>
              <a:buNone/>
            </a:pPr>
            <a:r>
              <a:rPr lang="ru-RU" sz="2800" dirty="0">
                <a:solidFill>
                  <a:srgbClr val="7030A0"/>
                </a:solidFill>
                <a:latin typeface="Candara" panose="020E0502030303020204" pitchFamily="34" charset="0"/>
              </a:rPr>
              <a:t>           звуков в слове; </a:t>
            </a:r>
          </a:p>
          <a:p>
            <a:pPr lvl="0" fontAlgn="base">
              <a:lnSpc>
                <a:spcPct val="90000"/>
              </a:lnSpc>
              <a:spcAft>
                <a:spcPct val="0"/>
              </a:spcAft>
              <a:buNone/>
            </a:pPr>
            <a:r>
              <a:rPr lang="ru-RU" sz="2800" dirty="0">
                <a:solidFill>
                  <a:srgbClr val="7030A0"/>
                </a:solidFill>
                <a:latin typeface="Candara" panose="020E0502030303020204" pitchFamily="34" charset="0"/>
              </a:rPr>
              <a:t> </a:t>
            </a:r>
            <a:r>
              <a:rPr lang="ru-RU" sz="2800" dirty="0" smtClean="0">
                <a:solidFill>
                  <a:srgbClr val="7030A0"/>
                </a:solidFill>
                <a:latin typeface="Candara" panose="020E0502030303020204" pitchFamily="34" charset="0"/>
              </a:rPr>
              <a:t>- составлять </a:t>
            </a:r>
            <a:r>
              <a:rPr lang="ru-RU" sz="2800" dirty="0">
                <a:solidFill>
                  <a:srgbClr val="7030A0"/>
                </a:solidFill>
                <a:latin typeface="Candara" panose="020E0502030303020204" pitchFamily="34" charset="0"/>
              </a:rPr>
              <a:t>слова из </a:t>
            </a:r>
            <a:r>
              <a:rPr lang="ru-RU" sz="2800" dirty="0" smtClean="0">
                <a:solidFill>
                  <a:srgbClr val="7030A0"/>
                </a:solidFill>
                <a:latin typeface="Candara" panose="020E0502030303020204" pitchFamily="34" charset="0"/>
              </a:rPr>
              <a:t>звуков.</a:t>
            </a:r>
            <a:endParaRPr lang="ru-RU" sz="2800" dirty="0">
              <a:solidFill>
                <a:srgbClr val="7030A0"/>
              </a:solidFill>
              <a:latin typeface="Candara" panose="020E0502030303020204" pitchFamily="34" charset="0"/>
            </a:endParaRP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132854"/>
            <a:ext cx="4248472" cy="3096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44008" y="2348880"/>
            <a:ext cx="4104456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u="sng" dirty="0">
                <a:solidFill>
                  <a:srgbClr val="CC0066"/>
                </a:solidFill>
                <a:latin typeface="Candara" panose="020E0502030303020204" pitchFamily="34" charset="0"/>
                <a:cs typeface="Arial" charset="0"/>
              </a:rPr>
              <a:t>Что делать?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2400" b="1" u="sng" dirty="0">
              <a:solidFill>
                <a:srgbClr val="CC0066"/>
              </a:solidFill>
              <a:latin typeface="Candara" panose="020E0502030303020204" pitchFamily="34" charset="0"/>
              <a:cs typeface="Arial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►</a:t>
            </a:r>
            <a:r>
              <a:rPr lang="ru-RU" sz="2400" dirty="0">
                <a:solidFill>
                  <a:prstClr val="black"/>
                </a:solidFill>
                <a:latin typeface="Candara" panose="020E0502030303020204" pitchFamily="34" charset="0"/>
                <a:cs typeface="Arial" charset="0"/>
              </a:rPr>
              <a:t> </a:t>
            </a:r>
            <a:r>
              <a:rPr lang="ru-RU" sz="2400" b="1" dirty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т</a:t>
            </a:r>
            <a:r>
              <a:rPr lang="ru-RU" sz="2400" b="1" dirty="0" smtClean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ренировать</a:t>
            </a:r>
            <a:endParaRPr lang="ru-RU" sz="2400" b="1" dirty="0">
              <a:solidFill>
                <a:srgbClr val="1F497D"/>
              </a:solidFill>
              <a:latin typeface="Candara" panose="020E0502030303020204" pitchFamily="34" charset="0"/>
              <a:cs typeface="Arial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названные </a:t>
            </a:r>
            <a:r>
              <a:rPr lang="ru-RU" sz="2400" b="1" dirty="0" smtClean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умения;</a:t>
            </a:r>
            <a:endParaRPr lang="ru-RU" sz="2400" b="1" dirty="0">
              <a:solidFill>
                <a:srgbClr val="1F497D"/>
              </a:solidFill>
              <a:latin typeface="Candara" panose="020E0502030303020204" pitchFamily="34" charset="0"/>
              <a:cs typeface="Arial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b="1" dirty="0">
              <a:solidFill>
                <a:srgbClr val="1F497D"/>
              </a:solidFill>
              <a:latin typeface="Candara" panose="020E0502030303020204" pitchFamily="34" charset="0"/>
              <a:cs typeface="Arial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►</a:t>
            </a:r>
            <a:r>
              <a:rPr lang="ru-RU" sz="2400" dirty="0">
                <a:solidFill>
                  <a:prstClr val="black"/>
                </a:solidFill>
                <a:latin typeface="Candara" panose="020E0502030303020204" pitchFamily="34" charset="0"/>
                <a:cs typeface="Arial" charset="0"/>
              </a:rPr>
              <a:t> </a:t>
            </a:r>
            <a:r>
              <a:rPr lang="ru-RU" sz="2400" b="1" dirty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ч</a:t>
            </a:r>
            <a:r>
              <a:rPr lang="ru-RU" sz="2400" b="1" dirty="0" smtClean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етко </a:t>
            </a:r>
            <a:r>
              <a:rPr lang="ru-RU" sz="2400" b="1" dirty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знать все буквы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а</a:t>
            </a:r>
            <a:r>
              <a:rPr lang="ru-RU" sz="2400" b="1" dirty="0" smtClean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лфавита.</a:t>
            </a:r>
            <a:endParaRPr lang="ru-RU" sz="2400" b="1" dirty="0">
              <a:solidFill>
                <a:srgbClr val="1F497D"/>
              </a:solidFill>
              <a:latin typeface="Candara" panose="020E0502030303020204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3744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9456B"/>
                </a:solidFill>
                <a:latin typeface="Candara" panose="020E0502030303020204" pitchFamily="34" charset="0"/>
              </a:rPr>
              <a:t>Слоговая структура слова</a:t>
            </a:r>
            <a:endParaRPr lang="ru-RU" sz="4000" b="1" dirty="0">
              <a:solidFill>
                <a:srgbClr val="C9456B"/>
              </a:solidFill>
              <a:latin typeface="Candara" panose="020E0502030303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00200"/>
            <a:ext cx="8686800" cy="4525963"/>
          </a:xfrm>
        </p:spPr>
        <p:txBody>
          <a:bodyPr>
            <a:normAutofit/>
          </a:bodyPr>
          <a:lstStyle/>
          <a:p>
            <a:pPr lvl="0" algn="just" eaLnBrk="0" fontAlgn="base" hangingPunct="0">
              <a:spcAft>
                <a:spcPct val="0"/>
              </a:spcAft>
              <a:buNone/>
            </a:pPr>
            <a:endParaRPr lang="ru-RU" sz="2800" u="sng" dirty="0" smtClean="0">
              <a:solidFill>
                <a:srgbClr val="7030A0"/>
              </a:solidFill>
              <a:latin typeface="Candara" panose="020E0502030303020204" pitchFamily="34" charset="0"/>
            </a:endParaRPr>
          </a:p>
          <a:p>
            <a:pPr lvl="0" algn="just" eaLnBrk="0" fontAlgn="base" hangingPunct="0">
              <a:spcAft>
                <a:spcPct val="0"/>
              </a:spcAft>
              <a:buNone/>
            </a:pPr>
            <a:r>
              <a:rPr lang="ru-RU" sz="2800" b="1" u="sng" dirty="0" smtClean="0">
                <a:solidFill>
                  <a:srgbClr val="7030A0"/>
                </a:solidFill>
                <a:latin typeface="Candara" panose="020E0502030303020204" pitchFamily="34" charset="0"/>
              </a:rPr>
              <a:t>Ребенок должен уметь:</a:t>
            </a:r>
          </a:p>
          <a:p>
            <a:pPr lvl="0" eaLnBrk="0" fontAlgn="base" hangingPunct="0">
              <a:spcAft>
                <a:spcPct val="0"/>
              </a:spcAft>
              <a:buNone/>
            </a:pPr>
            <a:r>
              <a:rPr lang="ru-RU" sz="2800" dirty="0">
                <a:solidFill>
                  <a:srgbClr val="7030A0"/>
                </a:solidFill>
                <a:latin typeface="Candara" panose="020E0502030303020204" pitchFamily="34" charset="0"/>
              </a:rPr>
              <a:t>б</a:t>
            </a:r>
            <a:r>
              <a:rPr lang="ru-RU" sz="2800" dirty="0" smtClean="0">
                <a:solidFill>
                  <a:srgbClr val="7030A0"/>
                </a:solidFill>
                <a:latin typeface="Candara" panose="020E0502030303020204" pitchFamily="34" charset="0"/>
              </a:rPr>
              <a:t>езошибочно произносить </a:t>
            </a:r>
            <a:r>
              <a:rPr lang="ru-RU" sz="2800" dirty="0">
                <a:solidFill>
                  <a:srgbClr val="7030A0"/>
                </a:solidFill>
                <a:latin typeface="Candara" panose="020E0502030303020204" pitchFamily="34" charset="0"/>
              </a:rPr>
              <a:t>слова </a:t>
            </a:r>
          </a:p>
          <a:p>
            <a:pPr lvl="0" eaLnBrk="0" fontAlgn="base" hangingPunct="0">
              <a:spcAft>
                <a:spcPct val="0"/>
              </a:spcAft>
              <a:buNone/>
            </a:pPr>
            <a:r>
              <a:rPr lang="ru-RU" sz="2800" dirty="0">
                <a:solidFill>
                  <a:srgbClr val="7030A0"/>
                </a:solidFill>
                <a:latin typeface="Candara" panose="020E0502030303020204" pitchFamily="34" charset="0"/>
              </a:rPr>
              <a:t> типа: экскурсовод</a:t>
            </a:r>
            <a:r>
              <a:rPr lang="ru-RU" sz="2800" dirty="0" smtClean="0">
                <a:solidFill>
                  <a:srgbClr val="7030A0"/>
                </a:solidFill>
                <a:latin typeface="Candara" panose="020E0502030303020204" pitchFamily="34" charset="0"/>
              </a:rPr>
              <a:t>, балерина, </a:t>
            </a:r>
            <a:endParaRPr lang="ru-RU" sz="2800" dirty="0">
              <a:solidFill>
                <a:srgbClr val="7030A0"/>
              </a:solidFill>
              <a:latin typeface="Candara" panose="020E0502030303020204" pitchFamily="34" charset="0"/>
            </a:endParaRPr>
          </a:p>
          <a:p>
            <a:pPr lvl="0" eaLnBrk="0" fontAlgn="base" hangingPunct="0">
              <a:spcAft>
                <a:spcPct val="0"/>
              </a:spcAft>
              <a:buNone/>
            </a:pPr>
            <a:r>
              <a:rPr lang="ru-RU" sz="2800" dirty="0">
                <a:solidFill>
                  <a:srgbClr val="7030A0"/>
                </a:solidFill>
                <a:latin typeface="Candara" panose="020E0502030303020204" pitchFamily="34" charset="0"/>
              </a:rPr>
              <a:t>     сковорода и т.п. </a:t>
            </a:r>
          </a:p>
          <a:p>
            <a:pPr marL="0" indent="0">
              <a:buNone/>
            </a:pPr>
            <a:endParaRPr lang="ru-RU" sz="2800" dirty="0">
              <a:latin typeface="Candara" panose="020E0502030303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890358"/>
            <a:ext cx="3457649" cy="309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508104" y="1890358"/>
            <a:ext cx="331236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u="sng" dirty="0">
                <a:solidFill>
                  <a:srgbClr val="C9456B"/>
                </a:solidFill>
                <a:latin typeface="Candara" panose="020E0502030303020204" pitchFamily="34" charset="0"/>
                <a:cs typeface="Arial" charset="0"/>
              </a:rPr>
              <a:t>Что делать?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► </a:t>
            </a:r>
            <a:r>
              <a:rPr lang="ru-RU" sz="2400" b="1" dirty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Необходимо произносить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с ребенком сложные слова,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отхлопывая каждый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с</a:t>
            </a:r>
            <a:r>
              <a:rPr lang="ru-RU" sz="2400" b="1" dirty="0" smtClean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лог.</a:t>
            </a:r>
            <a:endParaRPr lang="ru-RU" sz="2400" b="1" dirty="0">
              <a:solidFill>
                <a:srgbClr val="1F497D"/>
              </a:solidFill>
              <a:latin typeface="Candara" panose="020E0502030303020204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975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Candara" panose="020E0502030303020204" pitchFamily="34" charset="0"/>
              </a:rPr>
              <a:t>Грамматический строй</a:t>
            </a:r>
            <a:r>
              <a:rPr lang="ru-RU" sz="4000" dirty="0">
                <a:solidFill>
                  <a:srgbClr val="C00000"/>
                </a:solidFill>
                <a:latin typeface="Candara" panose="020E0502030303020204" pitchFamily="34" charset="0"/>
              </a:rPr>
              <a:t> </a:t>
            </a:r>
            <a:endParaRPr lang="ru-RU" sz="4000" dirty="0">
              <a:latin typeface="Candara" panose="020E0502030303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pPr lvl="0" eaLnBrk="0" fontAlgn="base" hangingPunct="0">
              <a:lnSpc>
                <a:spcPct val="90000"/>
              </a:lnSpc>
              <a:spcAft>
                <a:spcPct val="0"/>
              </a:spcAft>
              <a:buNone/>
            </a:pPr>
            <a:r>
              <a:rPr lang="ru-RU" sz="2800" b="1" u="sng" dirty="0">
                <a:solidFill>
                  <a:srgbClr val="7030A0"/>
                </a:solidFill>
                <a:latin typeface="Candara" panose="020E0502030303020204" pitchFamily="34" charset="0"/>
              </a:rPr>
              <a:t>Ребенок </a:t>
            </a:r>
            <a:r>
              <a:rPr lang="ru-RU" sz="2800" b="1" u="sng" dirty="0" smtClean="0">
                <a:solidFill>
                  <a:srgbClr val="7030A0"/>
                </a:solidFill>
                <a:latin typeface="Candara" panose="020E0502030303020204" pitchFamily="34" charset="0"/>
              </a:rPr>
              <a:t>должен уметь</a:t>
            </a:r>
            <a:endParaRPr lang="ru-RU" sz="2800" b="1" u="sng" dirty="0">
              <a:solidFill>
                <a:srgbClr val="7030A0"/>
              </a:solidFill>
              <a:latin typeface="Candara" panose="020E0502030303020204" pitchFamily="34" charset="0"/>
            </a:endParaRPr>
          </a:p>
          <a:p>
            <a:pPr lvl="0" eaLnBrk="0" fontAlgn="base" hangingPunct="0">
              <a:lnSpc>
                <a:spcPct val="90000"/>
              </a:lnSpc>
              <a:spcAft>
                <a:spcPct val="0"/>
              </a:spcAft>
              <a:buNone/>
            </a:pPr>
            <a:r>
              <a:rPr lang="ru-RU" sz="2800" dirty="0">
                <a:solidFill>
                  <a:srgbClr val="7030A0"/>
                </a:solidFill>
                <a:latin typeface="Candara" panose="020E0502030303020204" pitchFamily="34" charset="0"/>
              </a:rPr>
              <a:t> </a:t>
            </a:r>
            <a:r>
              <a:rPr lang="ru-RU" sz="2800" dirty="0" smtClean="0">
                <a:solidFill>
                  <a:srgbClr val="7030A0"/>
                </a:solidFill>
                <a:latin typeface="Candara" panose="020E0502030303020204" pitchFamily="34" charset="0"/>
              </a:rPr>
              <a:t>- понимать и употреблять </a:t>
            </a:r>
            <a:endParaRPr lang="ru-RU" sz="2800" dirty="0">
              <a:solidFill>
                <a:srgbClr val="7030A0"/>
              </a:solidFill>
              <a:latin typeface="Candara" panose="020E0502030303020204" pitchFamily="34" charset="0"/>
            </a:endParaRPr>
          </a:p>
          <a:p>
            <a:pPr lvl="0" eaLnBrk="0" fontAlgn="base" hangingPunct="0">
              <a:lnSpc>
                <a:spcPct val="90000"/>
              </a:lnSpc>
              <a:spcAft>
                <a:spcPct val="0"/>
              </a:spcAft>
              <a:buNone/>
            </a:pPr>
            <a:r>
              <a:rPr lang="ru-RU" sz="2800" dirty="0">
                <a:solidFill>
                  <a:srgbClr val="7030A0"/>
                </a:solidFill>
                <a:latin typeface="Candara" panose="020E0502030303020204" pitchFamily="34" charset="0"/>
              </a:rPr>
              <a:t>     предлоги;</a:t>
            </a:r>
          </a:p>
          <a:p>
            <a:pPr lvl="0" eaLnBrk="0" fontAlgn="base" hangingPunct="0">
              <a:lnSpc>
                <a:spcPct val="90000"/>
              </a:lnSpc>
              <a:spcAft>
                <a:spcPct val="0"/>
              </a:spcAft>
              <a:buNone/>
            </a:pPr>
            <a:r>
              <a:rPr lang="ru-RU" sz="2800" dirty="0">
                <a:solidFill>
                  <a:srgbClr val="7030A0"/>
                </a:solidFill>
                <a:latin typeface="Candara" panose="020E0502030303020204" pitchFamily="34" charset="0"/>
              </a:rPr>
              <a:t> </a:t>
            </a:r>
            <a:r>
              <a:rPr lang="ru-RU" sz="2800" dirty="0" smtClean="0">
                <a:solidFill>
                  <a:srgbClr val="7030A0"/>
                </a:solidFill>
                <a:latin typeface="Candara" panose="020E0502030303020204" pitchFamily="34" charset="0"/>
              </a:rPr>
              <a:t>- владеть </a:t>
            </a:r>
            <a:r>
              <a:rPr lang="ru-RU" sz="2800" dirty="0">
                <a:solidFill>
                  <a:srgbClr val="7030A0"/>
                </a:solidFill>
                <a:latin typeface="Candara" panose="020E0502030303020204" pitchFamily="34" charset="0"/>
              </a:rPr>
              <a:t>навыками </a:t>
            </a:r>
          </a:p>
          <a:p>
            <a:pPr lvl="0" eaLnBrk="0" fontAlgn="base" hangingPunct="0">
              <a:lnSpc>
                <a:spcPct val="90000"/>
              </a:lnSpc>
              <a:spcAft>
                <a:spcPct val="0"/>
              </a:spcAft>
              <a:buNone/>
            </a:pPr>
            <a:r>
              <a:rPr lang="ru-RU" sz="2800" dirty="0">
                <a:solidFill>
                  <a:srgbClr val="7030A0"/>
                </a:solidFill>
                <a:latin typeface="Candara" panose="020E0502030303020204" pitchFamily="34" charset="0"/>
              </a:rPr>
              <a:t>     </a:t>
            </a:r>
            <a:r>
              <a:rPr lang="ru-RU" sz="2800" dirty="0" smtClean="0">
                <a:solidFill>
                  <a:srgbClr val="7030A0"/>
                </a:solidFill>
                <a:latin typeface="Candara" panose="020E0502030303020204" pitchFamily="34" charset="0"/>
              </a:rPr>
              <a:t>словообразования</a:t>
            </a:r>
            <a:r>
              <a:rPr lang="ru-RU" sz="2800" dirty="0">
                <a:solidFill>
                  <a:srgbClr val="7030A0"/>
                </a:solidFill>
                <a:latin typeface="Candara" panose="020E0502030303020204" pitchFamily="34" charset="0"/>
              </a:rPr>
              <a:t>;</a:t>
            </a:r>
          </a:p>
          <a:p>
            <a:pPr lvl="0" eaLnBrk="0" fontAlgn="base" hangingPunct="0">
              <a:lnSpc>
                <a:spcPct val="90000"/>
              </a:lnSpc>
              <a:spcAft>
                <a:spcPct val="0"/>
              </a:spcAft>
              <a:buNone/>
            </a:pPr>
            <a:r>
              <a:rPr lang="ru-RU" sz="2800" dirty="0">
                <a:solidFill>
                  <a:srgbClr val="7030A0"/>
                </a:solidFill>
                <a:latin typeface="Candara" panose="020E0502030303020204" pitchFamily="34" charset="0"/>
              </a:rPr>
              <a:t>  </a:t>
            </a:r>
            <a:r>
              <a:rPr lang="ru-RU" sz="2800" dirty="0" smtClean="0">
                <a:solidFill>
                  <a:srgbClr val="7030A0"/>
                </a:solidFill>
                <a:latin typeface="Candara" panose="020E0502030303020204" pitchFamily="34" charset="0"/>
              </a:rPr>
              <a:t>- словоизменения</a:t>
            </a:r>
            <a:r>
              <a:rPr lang="ru-RU" sz="2800" dirty="0">
                <a:solidFill>
                  <a:srgbClr val="7030A0"/>
                </a:solidFill>
                <a:latin typeface="Candara" panose="020E0502030303020204" pitchFamily="34" charset="0"/>
              </a:rPr>
              <a:t>;</a:t>
            </a:r>
          </a:p>
          <a:p>
            <a:pPr lvl="0" eaLnBrk="0" fontAlgn="base" hangingPunct="0">
              <a:lnSpc>
                <a:spcPct val="90000"/>
              </a:lnSpc>
              <a:spcAft>
                <a:spcPct val="0"/>
              </a:spcAft>
              <a:buNone/>
            </a:pPr>
            <a:r>
              <a:rPr lang="ru-RU" sz="2800" dirty="0">
                <a:solidFill>
                  <a:srgbClr val="7030A0"/>
                </a:solidFill>
                <a:latin typeface="Candara" panose="020E0502030303020204" pitchFamily="34" charset="0"/>
              </a:rPr>
              <a:t>  </a:t>
            </a:r>
            <a:r>
              <a:rPr lang="ru-RU" sz="2800" dirty="0" smtClean="0">
                <a:solidFill>
                  <a:srgbClr val="7030A0"/>
                </a:solidFill>
                <a:latin typeface="Candara" panose="020E0502030303020204" pitchFamily="34" charset="0"/>
              </a:rPr>
              <a:t>- согласования слов.</a:t>
            </a:r>
            <a:endParaRPr lang="ru-RU" sz="2800" dirty="0">
              <a:solidFill>
                <a:srgbClr val="7030A0"/>
              </a:solidFill>
              <a:latin typeface="Candara" panose="020E0502030303020204" pitchFamily="34" charset="0"/>
            </a:endParaRPr>
          </a:p>
          <a:p>
            <a:endParaRPr lang="ru-RU" dirty="0">
              <a:latin typeface="Candara" panose="020E0502030303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1" y="1460309"/>
            <a:ext cx="4104456" cy="3696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98796" y="1497731"/>
            <a:ext cx="410445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u="sng" dirty="0">
                <a:solidFill>
                  <a:srgbClr val="CC0066"/>
                </a:solidFill>
                <a:latin typeface="Candara" panose="020E0502030303020204" pitchFamily="34" charset="0"/>
                <a:cs typeface="Arial" charset="0"/>
              </a:rPr>
              <a:t>Что делать?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 b="1" u="sng" dirty="0">
              <a:solidFill>
                <a:srgbClr val="CC0066"/>
              </a:solidFill>
              <a:latin typeface="Candara" panose="020E0502030303020204" pitchFamily="34" charset="0"/>
              <a:cs typeface="Arial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► </a:t>
            </a:r>
            <a:r>
              <a:rPr lang="ru-RU" sz="2400" b="1" dirty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anose="020E0502030303020204" pitchFamily="34" charset="0"/>
                <a:cs typeface="Arial" charset="0"/>
              </a:rPr>
              <a:t>Исправлять ошибки!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► </a:t>
            </a:r>
            <a:r>
              <a:rPr lang="ru-RU" sz="2400" b="1" dirty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anose="020E0502030303020204" pitchFamily="34" charset="0"/>
                <a:cs typeface="Arial" charset="0"/>
              </a:rPr>
              <a:t>Игры</a:t>
            </a:r>
            <a:r>
              <a:rPr lang="ru-RU" sz="2400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anose="020E0502030303020204" pitchFamily="34" charset="0"/>
                <a:cs typeface="Arial" charset="0"/>
              </a:rPr>
              <a:t>:</a:t>
            </a:r>
            <a:endParaRPr lang="ru-RU" sz="2400" b="1" dirty="0">
              <a:solidFill>
                <a:srgbClr val="1F497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ndara" panose="020E0502030303020204" pitchFamily="34" charset="0"/>
              <a:cs typeface="Arial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anose="020E0502030303020204" pitchFamily="34" charset="0"/>
                <a:cs typeface="Arial" charset="0"/>
              </a:rPr>
              <a:t>● «Скажи ласково»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anose="020E0502030303020204" pitchFamily="34" charset="0"/>
                <a:cs typeface="Arial" charset="0"/>
              </a:rPr>
              <a:t>● «Один-много»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anose="020E0502030303020204" pitchFamily="34" charset="0"/>
                <a:cs typeface="Arial" charset="0"/>
              </a:rPr>
              <a:t>● «Из чего - какой</a:t>
            </a:r>
            <a:r>
              <a:rPr lang="ru-RU" sz="2400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anose="020E0502030303020204" pitchFamily="34" charset="0"/>
                <a:cs typeface="Arial" charset="0"/>
              </a:rPr>
              <a:t>?»</a:t>
            </a:r>
            <a:endParaRPr lang="ru-RU" sz="2400" b="1" dirty="0">
              <a:solidFill>
                <a:srgbClr val="1F497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ndara" panose="020E0502030303020204" pitchFamily="34" charset="0"/>
              <a:cs typeface="Arial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anose="020E0502030303020204" pitchFamily="34" charset="0"/>
                <a:cs typeface="Arial" charset="0"/>
              </a:rPr>
              <a:t>● «Давай посчитаем»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 b="1" dirty="0">
              <a:solidFill>
                <a:srgbClr val="1F497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ndara" panose="020E0502030303020204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4330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9456B"/>
                </a:solidFill>
                <a:latin typeface="Candara" panose="020E0502030303020204" pitchFamily="34" charset="0"/>
              </a:rPr>
              <a:t>Словарный запас</a:t>
            </a:r>
            <a:endParaRPr lang="ru-RU" sz="4000" b="1" dirty="0">
              <a:solidFill>
                <a:srgbClr val="C9456B"/>
              </a:solidFill>
              <a:latin typeface="Candara" panose="020E0502030303020204" pitchFamily="34" charset="0"/>
            </a:endParaRPr>
          </a:p>
        </p:txBody>
      </p:sp>
      <p:sp>
        <p:nvSpPr>
          <p:cNvPr id="4" name="Шестиугольник 3"/>
          <p:cNvSpPr/>
          <p:nvPr/>
        </p:nvSpPr>
        <p:spPr>
          <a:xfrm>
            <a:off x="35496" y="2060848"/>
            <a:ext cx="4392488" cy="3168352"/>
          </a:xfrm>
          <a:prstGeom prst="hexagon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70158" y="2708920"/>
            <a:ext cx="4032448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C9456B"/>
                </a:solidFill>
                <a:latin typeface="Candara" panose="020E0502030303020204" pitchFamily="34" charset="0"/>
                <a:cs typeface="Arial" charset="0"/>
              </a:rPr>
              <a:t>Словарный запас ребенка 6-7 лет должен быть не менее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dirty="0" smtClean="0">
                <a:solidFill>
                  <a:srgbClr val="C9456B"/>
                </a:solidFill>
                <a:latin typeface="Candara" panose="020E0502030303020204" pitchFamily="34" charset="0"/>
                <a:cs typeface="Arial" charset="0"/>
              </a:rPr>
              <a:t>3500 слов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dirty="0" smtClean="0">
                <a:solidFill>
                  <a:srgbClr val="C9456B"/>
                </a:solidFill>
                <a:latin typeface="Candara" panose="020E0502030303020204" pitchFamily="34" charset="0"/>
                <a:cs typeface="Arial" charset="0"/>
              </a:rPr>
              <a:t> </a:t>
            </a:r>
            <a:endParaRPr lang="ru-RU" sz="4400" b="1" dirty="0">
              <a:solidFill>
                <a:srgbClr val="C9456B"/>
              </a:solidFill>
              <a:latin typeface="Candara" panose="020E0502030303020204" pitchFamily="34" charset="0"/>
              <a:cs typeface="Arial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3773" y="1160747"/>
            <a:ext cx="4102964" cy="53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564289" y="1196752"/>
            <a:ext cx="4032448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u="sng" dirty="0">
                <a:solidFill>
                  <a:srgbClr val="C9456B"/>
                </a:solidFill>
                <a:latin typeface="Candara" panose="020E0502030303020204" pitchFamily="34" charset="0"/>
                <a:cs typeface="Arial" charset="0"/>
              </a:rPr>
              <a:t>Что делать?</a:t>
            </a:r>
            <a:r>
              <a:rPr lang="ru-RU" sz="2800" b="1" u="sng" dirty="0">
                <a:solidFill>
                  <a:srgbClr val="CC0066"/>
                </a:solidFill>
                <a:latin typeface="Candara" panose="020E0502030303020204" pitchFamily="34" charset="0"/>
                <a:cs typeface="Arial" charset="0"/>
              </a:rPr>
              <a:t> </a:t>
            </a:r>
            <a:endParaRPr lang="ru-RU" sz="2400" b="1" dirty="0">
              <a:solidFill>
                <a:srgbClr val="1F497D"/>
              </a:solidFill>
              <a:latin typeface="Candara" panose="020E0502030303020204" pitchFamily="34" charset="0"/>
              <a:cs typeface="Arial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►</a:t>
            </a:r>
            <a:r>
              <a:rPr lang="ru-RU" sz="2400" dirty="0">
                <a:solidFill>
                  <a:prstClr val="black"/>
                </a:solidFill>
                <a:latin typeface="Candara" panose="020E0502030303020204" pitchFamily="34" charset="0"/>
                <a:cs typeface="Arial" charset="0"/>
              </a:rPr>
              <a:t> </a:t>
            </a:r>
            <a:r>
              <a:rPr lang="ru-RU" sz="2400" b="1" dirty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anose="020E0502030303020204" pitchFamily="34" charset="0"/>
                <a:cs typeface="Arial" charset="0"/>
              </a:rPr>
              <a:t>о</a:t>
            </a:r>
            <a:r>
              <a:rPr lang="ru-RU" sz="2400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anose="020E0502030303020204" pitchFamily="34" charset="0"/>
                <a:cs typeface="Arial" charset="0"/>
              </a:rPr>
              <a:t>бъясняйте </a:t>
            </a:r>
            <a:r>
              <a:rPr lang="ru-RU" sz="2400" b="1" dirty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anose="020E0502030303020204" pitchFamily="34" charset="0"/>
                <a:cs typeface="Arial" charset="0"/>
              </a:rPr>
              <a:t>новые </a:t>
            </a:r>
            <a:r>
              <a:rPr lang="ru-RU" sz="2400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anose="020E0502030303020204" pitchFamily="34" charset="0"/>
                <a:cs typeface="Arial" charset="0"/>
              </a:rPr>
              <a:t>слова;</a:t>
            </a:r>
            <a:endParaRPr lang="ru-RU" sz="2400" b="1" dirty="0">
              <a:solidFill>
                <a:srgbClr val="1F497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ndara" panose="020E0502030303020204" pitchFamily="34" charset="0"/>
              <a:cs typeface="Arial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►</a:t>
            </a:r>
            <a:r>
              <a:rPr lang="ru-RU" sz="2400" dirty="0">
                <a:solidFill>
                  <a:prstClr val="black"/>
                </a:solidFill>
                <a:latin typeface="Candara" panose="020E0502030303020204" pitchFamily="34" charset="0"/>
                <a:cs typeface="Arial" charset="0"/>
              </a:rPr>
              <a:t> </a:t>
            </a:r>
            <a:r>
              <a:rPr lang="ru-RU" sz="2400" b="1" dirty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anose="020E0502030303020204" pitchFamily="34" charset="0"/>
                <a:cs typeface="Arial" charset="0"/>
              </a:rPr>
              <a:t>Словесные игры: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anose="020E0502030303020204" pitchFamily="34" charset="0"/>
                <a:cs typeface="Arial" charset="0"/>
              </a:rPr>
              <a:t>● «Назови  птиц, животных, цветы, </a:t>
            </a:r>
            <a:r>
              <a:rPr lang="ru-RU" sz="2400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anose="020E0502030303020204" pitchFamily="34" charset="0"/>
                <a:cs typeface="Arial" charset="0"/>
              </a:rPr>
              <a:t>цвета</a:t>
            </a:r>
            <a:r>
              <a:rPr lang="ru-RU" sz="2400" b="1" dirty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anose="020E0502030303020204" pitchFamily="34" charset="0"/>
                <a:cs typeface="Arial" charset="0"/>
              </a:rPr>
              <a:t>, транспорт, времена года </a:t>
            </a:r>
            <a:r>
              <a:rPr lang="ru-RU" sz="2400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anose="020E0502030303020204" pitchFamily="34" charset="0"/>
                <a:cs typeface="Arial" charset="0"/>
              </a:rPr>
              <a:t>и их признаки</a:t>
            </a:r>
            <a:r>
              <a:rPr lang="ru-RU" sz="2400" b="1" dirty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anose="020E0502030303020204" pitchFamily="34" charset="0"/>
                <a:cs typeface="Arial" charset="0"/>
              </a:rPr>
              <a:t>, месяцы, профессии и т.д</a:t>
            </a:r>
            <a:r>
              <a:rPr lang="ru-RU" sz="2400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anose="020E0502030303020204" pitchFamily="34" charset="0"/>
                <a:cs typeface="Arial" charset="0"/>
              </a:rPr>
              <a:t>.»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anose="020E0502030303020204" pitchFamily="34" charset="0"/>
                <a:cs typeface="Arial" charset="0"/>
              </a:rPr>
              <a:t>● «</a:t>
            </a:r>
            <a:r>
              <a:rPr lang="ru-RU" sz="2400" b="1" dirty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anose="020E0502030303020204" pitchFamily="34" charset="0"/>
                <a:cs typeface="Arial" charset="0"/>
              </a:rPr>
              <a:t>Подбери признаки к предмету»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anose="020E0502030303020204" pitchFamily="34" charset="0"/>
                <a:cs typeface="Arial" charset="0"/>
              </a:rPr>
              <a:t>● «Скажи наоборот»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anose="020E0502030303020204" pitchFamily="34" charset="0"/>
                <a:cs typeface="Arial" charset="0"/>
              </a:rPr>
              <a:t>● «Части целого</a:t>
            </a:r>
            <a:r>
              <a:rPr lang="ru-RU" sz="2400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anose="020E0502030303020204" pitchFamily="34" charset="0"/>
                <a:cs typeface="Arial" charset="0"/>
              </a:rPr>
              <a:t>»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anose="020E0502030303020204" pitchFamily="34" charset="0"/>
                <a:cs typeface="Arial" charset="0"/>
              </a:rPr>
              <a:t> и другие</a:t>
            </a:r>
            <a:endParaRPr lang="ru-RU" sz="2400" b="1" dirty="0">
              <a:solidFill>
                <a:srgbClr val="1F497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ndara" panose="020E0502030303020204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052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C9456B"/>
                </a:solidFill>
                <a:latin typeface="Candara" panose="020E0502030303020204" pitchFamily="34" charset="0"/>
              </a:rPr>
              <a:t>Связная речь </a:t>
            </a:r>
            <a:endParaRPr lang="ru-RU" sz="4000" dirty="0">
              <a:solidFill>
                <a:srgbClr val="C9456B"/>
              </a:solidFill>
              <a:latin typeface="Candara" panose="020E0502030303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496" y="1600200"/>
            <a:ext cx="8651304" cy="4525963"/>
          </a:xfrm>
        </p:spPr>
        <p:txBody>
          <a:bodyPr/>
          <a:lstStyle/>
          <a:p>
            <a:pPr lvl="0" eaLnBrk="0" fontAlgn="base" hangingPunct="0">
              <a:lnSpc>
                <a:spcPct val="90000"/>
              </a:lnSpc>
              <a:spcAft>
                <a:spcPct val="0"/>
              </a:spcAft>
              <a:buNone/>
            </a:pPr>
            <a:r>
              <a:rPr lang="ru-RU" sz="2800" b="1" u="sng" dirty="0">
                <a:solidFill>
                  <a:srgbClr val="7030A0"/>
                </a:solidFill>
                <a:latin typeface="Candara" panose="020E0502030303020204" pitchFamily="34" charset="0"/>
              </a:rPr>
              <a:t>Ребенок </a:t>
            </a:r>
            <a:r>
              <a:rPr lang="ru-RU" sz="2800" b="1" u="sng" dirty="0" smtClean="0">
                <a:solidFill>
                  <a:srgbClr val="7030A0"/>
                </a:solidFill>
                <a:latin typeface="Candara" panose="020E0502030303020204" pitchFamily="34" charset="0"/>
              </a:rPr>
              <a:t>должен уметь:</a:t>
            </a:r>
            <a:endParaRPr lang="ru-RU" sz="2800" b="1" u="sng" dirty="0">
              <a:solidFill>
                <a:srgbClr val="7030A0"/>
              </a:solidFill>
              <a:latin typeface="Candara" panose="020E0502030303020204" pitchFamily="34" charset="0"/>
            </a:endParaRPr>
          </a:p>
          <a:p>
            <a:pPr lvl="0" eaLnBrk="0" fontAlgn="base" hangingPunct="0">
              <a:lnSpc>
                <a:spcPct val="90000"/>
              </a:lnSpc>
              <a:spcAft>
                <a:spcPct val="0"/>
              </a:spcAft>
              <a:buNone/>
            </a:pPr>
            <a:r>
              <a:rPr lang="ru-RU" sz="2800" dirty="0" smtClean="0">
                <a:solidFill>
                  <a:srgbClr val="7030A0"/>
                </a:solidFill>
                <a:latin typeface="Candara" panose="020E0502030303020204" pitchFamily="34" charset="0"/>
              </a:rPr>
              <a:t>- отвечать </a:t>
            </a:r>
            <a:r>
              <a:rPr lang="ru-RU" sz="2800" dirty="0">
                <a:solidFill>
                  <a:srgbClr val="7030A0"/>
                </a:solidFill>
                <a:latin typeface="Candara" panose="020E0502030303020204" pitchFamily="34" charset="0"/>
              </a:rPr>
              <a:t>на вопросы;</a:t>
            </a:r>
          </a:p>
          <a:p>
            <a:pPr lvl="0" eaLnBrk="0" fontAlgn="base" hangingPunct="0">
              <a:lnSpc>
                <a:spcPct val="90000"/>
              </a:lnSpc>
              <a:spcAft>
                <a:spcPct val="0"/>
              </a:spcAft>
              <a:buNone/>
            </a:pPr>
            <a:r>
              <a:rPr lang="ru-RU" sz="2800" dirty="0" smtClean="0">
                <a:solidFill>
                  <a:srgbClr val="7030A0"/>
                </a:solidFill>
                <a:latin typeface="Candara" panose="020E0502030303020204" pitchFamily="34" charset="0"/>
              </a:rPr>
              <a:t>- пересказывать</a:t>
            </a:r>
            <a:r>
              <a:rPr lang="ru-RU" sz="2800" dirty="0">
                <a:solidFill>
                  <a:srgbClr val="7030A0"/>
                </a:solidFill>
                <a:latin typeface="Candara" panose="020E0502030303020204" pitchFamily="34" charset="0"/>
              </a:rPr>
              <a:t>;</a:t>
            </a:r>
          </a:p>
          <a:p>
            <a:pPr lvl="0" eaLnBrk="0" fontAlgn="base" hangingPunct="0">
              <a:lnSpc>
                <a:spcPct val="90000"/>
              </a:lnSpc>
              <a:spcAft>
                <a:spcPct val="0"/>
              </a:spcAft>
              <a:buNone/>
            </a:pPr>
            <a:r>
              <a:rPr lang="ru-RU" sz="2800" dirty="0" smtClean="0">
                <a:solidFill>
                  <a:srgbClr val="7030A0"/>
                </a:solidFill>
                <a:latin typeface="Candara" panose="020E0502030303020204" pitchFamily="34" charset="0"/>
              </a:rPr>
              <a:t>- рассказывать об увиденном</a:t>
            </a:r>
            <a:r>
              <a:rPr lang="ru-RU" sz="2800" dirty="0">
                <a:solidFill>
                  <a:srgbClr val="7030A0"/>
                </a:solidFill>
                <a:latin typeface="Candara" panose="020E0502030303020204" pitchFamily="34" charset="0"/>
              </a:rPr>
              <a:t>;</a:t>
            </a:r>
          </a:p>
          <a:p>
            <a:pPr lvl="0" eaLnBrk="0" fontAlgn="base" hangingPunct="0">
              <a:lnSpc>
                <a:spcPct val="90000"/>
              </a:lnSpc>
              <a:spcAft>
                <a:spcPct val="0"/>
              </a:spcAft>
              <a:buFontTx/>
              <a:buChar char="-"/>
            </a:pPr>
            <a:r>
              <a:rPr lang="ru-RU" sz="2800" dirty="0" smtClean="0">
                <a:solidFill>
                  <a:srgbClr val="7030A0"/>
                </a:solidFill>
                <a:latin typeface="Candara" panose="020E0502030303020204" pitchFamily="34" charset="0"/>
              </a:rPr>
              <a:t>составлять рассказы </a:t>
            </a:r>
          </a:p>
          <a:p>
            <a:pPr marL="0" lvl="0" indent="0" eaLnBrk="0" fontAlgn="base" hangingPunct="0">
              <a:lnSpc>
                <a:spcPct val="90000"/>
              </a:lnSpc>
              <a:spcAft>
                <a:spcPct val="0"/>
              </a:spcAft>
              <a:buNone/>
            </a:pPr>
            <a:r>
              <a:rPr lang="ru-RU" sz="2800" dirty="0" smtClean="0">
                <a:solidFill>
                  <a:srgbClr val="7030A0"/>
                </a:solidFill>
                <a:latin typeface="Candara" panose="020E0502030303020204" pitchFamily="34" charset="0"/>
              </a:rPr>
              <a:t>по картинке.</a:t>
            </a:r>
            <a:endParaRPr lang="ru-RU" sz="2800" dirty="0">
              <a:solidFill>
                <a:srgbClr val="7030A0"/>
              </a:solidFill>
              <a:latin typeface="Candara" panose="020E0502030303020204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340769"/>
            <a:ext cx="4103687" cy="4896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932835" y="1484784"/>
            <a:ext cx="4030884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u="sng" dirty="0">
                <a:solidFill>
                  <a:srgbClr val="C9456B"/>
                </a:solidFill>
                <a:latin typeface="Candara" panose="020E0502030303020204" pitchFamily="34" charset="0"/>
                <a:cs typeface="Arial" charset="0"/>
              </a:rPr>
              <a:t>Что делать?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2400" b="1" u="sng" dirty="0">
              <a:solidFill>
                <a:srgbClr val="CC0066"/>
              </a:solidFill>
              <a:latin typeface="Candara" panose="020E0502030303020204" pitchFamily="34" charset="0"/>
              <a:cs typeface="Arial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► </a:t>
            </a:r>
            <a:r>
              <a:rPr lang="ru-RU" sz="2400" b="1" dirty="0" smtClean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чтение </a:t>
            </a:r>
            <a:r>
              <a:rPr lang="ru-RU" sz="2400" b="1" dirty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и рассказывание </a:t>
            </a:r>
            <a:r>
              <a:rPr lang="ru-RU" sz="2400" b="1" dirty="0" smtClean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сказок;</a:t>
            </a:r>
            <a:endParaRPr lang="ru-RU" sz="2400" b="1" dirty="0">
              <a:solidFill>
                <a:srgbClr val="1F497D"/>
              </a:solidFill>
              <a:latin typeface="Candara" panose="020E0502030303020204" pitchFamily="34" charset="0"/>
              <a:cs typeface="Arial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► </a:t>
            </a:r>
            <a:r>
              <a:rPr lang="ru-RU" sz="2400" b="1" dirty="0" smtClean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вопросы </a:t>
            </a:r>
            <a:r>
              <a:rPr lang="ru-RU" sz="2400" b="1" dirty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по содержанию </a:t>
            </a:r>
            <a:r>
              <a:rPr lang="ru-RU" sz="2400" b="1" dirty="0" smtClean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сказки (</a:t>
            </a:r>
            <a:r>
              <a:rPr lang="ru-RU" sz="2400" b="1" dirty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полные ответы ребенка</a:t>
            </a:r>
            <a:r>
              <a:rPr lang="ru-RU" sz="2400" b="1" dirty="0" smtClean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);</a:t>
            </a:r>
            <a:endParaRPr lang="ru-RU" sz="2400" b="1" dirty="0">
              <a:solidFill>
                <a:srgbClr val="1F497D"/>
              </a:solidFill>
              <a:latin typeface="Candara" panose="020E0502030303020204" pitchFamily="34" charset="0"/>
              <a:cs typeface="Arial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► </a:t>
            </a:r>
            <a:r>
              <a:rPr lang="ru-RU" sz="2400" b="1" dirty="0" smtClean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пересказать сказку;</a:t>
            </a:r>
            <a:endParaRPr lang="ru-RU" sz="2400" b="1" dirty="0">
              <a:solidFill>
                <a:srgbClr val="1F497D"/>
              </a:solidFill>
              <a:latin typeface="Candara" panose="020E0502030303020204" pitchFamily="34" charset="0"/>
              <a:cs typeface="Arial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► </a:t>
            </a:r>
            <a:r>
              <a:rPr lang="ru-RU" sz="2400" b="1" dirty="0" smtClean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рассказывание </a:t>
            </a:r>
            <a:r>
              <a:rPr lang="ru-RU" sz="2400" b="1" dirty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из личного </a:t>
            </a:r>
            <a:r>
              <a:rPr lang="ru-RU" sz="2400" b="1" dirty="0" smtClean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опыта;</a:t>
            </a:r>
            <a:endParaRPr lang="ru-RU" sz="2400" b="1" dirty="0">
              <a:solidFill>
                <a:srgbClr val="1F497D"/>
              </a:solidFill>
              <a:latin typeface="Candara" panose="020E0502030303020204" pitchFamily="34" charset="0"/>
              <a:cs typeface="Arial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► </a:t>
            </a:r>
            <a:r>
              <a:rPr lang="ru-RU" sz="2400" b="1" dirty="0" smtClean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запоминать </a:t>
            </a:r>
            <a:r>
              <a:rPr lang="ru-RU" sz="2400" b="1" dirty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и рассказывать стихи.</a:t>
            </a:r>
          </a:p>
        </p:txBody>
      </p:sp>
    </p:spTree>
    <p:extLst>
      <p:ext uri="{BB962C8B-B14F-4D97-AF65-F5344CB8AC3E}">
        <p14:creationId xmlns:p14="http://schemas.microsoft.com/office/powerpoint/2010/main" val="506339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784976" cy="720080"/>
          </a:xfrm>
        </p:spPr>
        <p:txBody>
          <a:bodyPr/>
          <a:lstStyle/>
          <a:p>
            <a:pPr>
              <a:lnSpc>
                <a:spcPts val="1690"/>
              </a:lnSpc>
              <a:spcAft>
                <a:spcPts val="0"/>
              </a:spcAft>
            </a:pPr>
            <a:r>
              <a:rPr lang="ru-RU" sz="4000" b="1" dirty="0" smtClean="0">
                <a:solidFill>
                  <a:srgbClr val="C9456B"/>
                </a:solidFill>
                <a:latin typeface="Candara" panose="020E0502030303020204" pitchFamily="34" charset="0"/>
                <a:ea typeface="Times New Roman"/>
              </a:rPr>
              <a:t>Пространственные</a:t>
            </a:r>
            <a:r>
              <a:rPr lang="ru-RU" b="1" dirty="0" smtClean="0">
                <a:latin typeface="Candara" panose="020E0502030303020204" pitchFamily="34" charset="0"/>
                <a:ea typeface="Times New Roman"/>
              </a:rPr>
              <a:t> </a:t>
            </a:r>
            <a:r>
              <a:rPr lang="ru-RU" b="1" dirty="0">
                <a:solidFill>
                  <a:srgbClr val="C9456B"/>
                </a:solidFill>
                <a:latin typeface="Candara" panose="020E0502030303020204" pitchFamily="34" charset="0"/>
                <a:ea typeface="Times New Roman"/>
              </a:rPr>
              <a:t>представления</a:t>
            </a:r>
            <a:r>
              <a:rPr lang="ru-RU" sz="4000" dirty="0">
                <a:solidFill>
                  <a:srgbClr val="C9456B"/>
                </a:solidFill>
                <a:latin typeface="Candara" panose="020E0502030303020204" pitchFamily="34" charset="0"/>
                <a:ea typeface="Times New Roman"/>
              </a:rPr>
              <a:t/>
            </a:r>
            <a:br>
              <a:rPr lang="ru-RU" sz="4000" dirty="0">
                <a:solidFill>
                  <a:srgbClr val="C9456B"/>
                </a:solidFill>
                <a:latin typeface="Candara" panose="020E0502030303020204" pitchFamily="34" charset="0"/>
                <a:ea typeface="Times New Roman"/>
              </a:rPr>
            </a:br>
            <a:endParaRPr lang="ru-RU" dirty="0">
              <a:solidFill>
                <a:srgbClr val="C9456B"/>
              </a:solidFill>
              <a:latin typeface="Candara" panose="020E0502030303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764704"/>
            <a:ext cx="9036496" cy="5760640"/>
          </a:xfrm>
        </p:spPr>
        <p:txBody>
          <a:bodyPr>
            <a:noAutofit/>
          </a:bodyPr>
          <a:lstStyle/>
          <a:p>
            <a:pPr lvl="0" eaLnBrk="0" fontAlgn="base" hangingPunct="0">
              <a:lnSpc>
                <a:spcPct val="120000"/>
              </a:lnSpc>
              <a:spcAft>
                <a:spcPct val="0"/>
              </a:spcAft>
              <a:buNone/>
            </a:pPr>
            <a:r>
              <a:rPr lang="ru-RU" sz="1600" b="1" u="sng" dirty="0">
                <a:solidFill>
                  <a:srgbClr val="7030A0"/>
                </a:solidFill>
                <a:latin typeface="Candara" panose="020E0502030303020204" pitchFamily="34" charset="0"/>
              </a:rPr>
              <a:t>Ребенок должен уметь: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1600" dirty="0" smtClean="0">
                <a:latin typeface="Candara" panose="020E0502030303020204" pitchFamily="34" charset="0"/>
              </a:rPr>
              <a:t>-</a:t>
            </a:r>
            <a:r>
              <a:rPr lang="ru-RU" sz="1600" dirty="0">
                <a:solidFill>
                  <a:srgbClr val="7030A0"/>
                </a:solidFill>
                <a:latin typeface="Candara" panose="020E0502030303020204" pitchFamily="34" charset="0"/>
                <a:ea typeface="Calibri"/>
              </a:rPr>
              <a:t>ориентироваться в </a:t>
            </a:r>
            <a:r>
              <a:rPr lang="ru-RU" sz="1600" dirty="0" smtClean="0">
                <a:solidFill>
                  <a:srgbClr val="7030A0"/>
                </a:solidFill>
                <a:latin typeface="Candara" panose="020E0502030303020204" pitchFamily="34" charset="0"/>
                <a:ea typeface="Calibri"/>
              </a:rPr>
              <a:t>собственном  теле,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1600" dirty="0" smtClean="0">
                <a:solidFill>
                  <a:srgbClr val="7030A0"/>
                </a:solidFill>
                <a:latin typeface="Candara" panose="020E0502030303020204" pitchFamily="34" charset="0"/>
                <a:ea typeface="Calibri"/>
              </a:rPr>
              <a:t>  </a:t>
            </a:r>
            <a:r>
              <a:rPr lang="ru-RU" sz="1600" dirty="0">
                <a:solidFill>
                  <a:srgbClr val="7030A0"/>
                </a:solidFill>
                <a:latin typeface="Candara" panose="020E0502030303020204" pitchFamily="34" charset="0"/>
                <a:ea typeface="Calibri"/>
              </a:rPr>
              <a:t>а также на </a:t>
            </a:r>
            <a:r>
              <a:rPr lang="ru-RU" sz="1600" dirty="0" smtClean="0">
                <a:solidFill>
                  <a:srgbClr val="7030A0"/>
                </a:solidFill>
                <a:latin typeface="Candara" panose="020E0502030303020204" pitchFamily="34" charset="0"/>
                <a:ea typeface="Calibri"/>
              </a:rPr>
              <a:t>тетрадном  </a:t>
            </a:r>
            <a:r>
              <a:rPr lang="ru-RU" sz="1600" dirty="0">
                <a:solidFill>
                  <a:srgbClr val="7030A0"/>
                </a:solidFill>
                <a:latin typeface="Candara" panose="020E0502030303020204" pitchFamily="34" charset="0"/>
                <a:ea typeface="Calibri"/>
              </a:rPr>
              <a:t>или альбомном листе</a:t>
            </a:r>
            <a:endParaRPr lang="ru-RU" sz="1600" dirty="0">
              <a:solidFill>
                <a:srgbClr val="7030A0"/>
              </a:solidFill>
              <a:latin typeface="Candara" panose="020E0502030303020204" pitchFamily="34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ru-RU" sz="1600" dirty="0" smtClean="0">
                <a:solidFill>
                  <a:srgbClr val="7030A0"/>
                </a:solidFill>
                <a:latin typeface="Candara" panose="020E0502030303020204" pitchFamily="34" charset="0"/>
                <a:ea typeface="Calibri"/>
              </a:rPr>
              <a:t>определять </a:t>
            </a:r>
            <a:r>
              <a:rPr lang="ru-RU" sz="1600" dirty="0">
                <a:solidFill>
                  <a:srgbClr val="7030A0"/>
                </a:solidFill>
                <a:latin typeface="Candara" panose="020E0502030303020204" pitchFamily="34" charset="0"/>
                <a:ea typeface="Calibri"/>
              </a:rPr>
              <a:t>положение </a:t>
            </a:r>
            <a:r>
              <a:rPr lang="ru-RU" sz="1600" dirty="0" smtClean="0">
                <a:solidFill>
                  <a:srgbClr val="7030A0"/>
                </a:solidFill>
                <a:latin typeface="Candara" panose="020E0502030303020204" pitchFamily="34" charset="0"/>
                <a:ea typeface="Calibri"/>
              </a:rPr>
              <a:t>различных предметов</a:t>
            </a:r>
          </a:p>
          <a:p>
            <a:pPr marL="0" indent="0">
              <a:lnSpc>
                <a:spcPct val="120000"/>
              </a:lnSpc>
              <a:spcAft>
                <a:spcPts val="800"/>
              </a:spcAft>
              <a:buNone/>
            </a:pPr>
            <a:r>
              <a:rPr lang="ru-RU" sz="1600" dirty="0" smtClean="0">
                <a:solidFill>
                  <a:srgbClr val="7030A0"/>
                </a:solidFill>
                <a:latin typeface="Candara" panose="020E0502030303020204" pitchFamily="34" charset="0"/>
                <a:ea typeface="Calibri"/>
              </a:rPr>
              <a:t> «</a:t>
            </a:r>
            <a:r>
              <a:rPr lang="ru-RU" sz="1600" dirty="0" smtClean="0">
                <a:solidFill>
                  <a:srgbClr val="7030A0"/>
                </a:solidFill>
                <a:latin typeface="Candara" panose="020E0502030303020204" pitchFamily="34" charset="0"/>
                <a:ea typeface="Calibri"/>
                <a:cs typeface="Times New Roman"/>
              </a:rPr>
              <a:t>правый </a:t>
            </a:r>
            <a:r>
              <a:rPr lang="ru-RU" sz="1600" dirty="0">
                <a:solidFill>
                  <a:srgbClr val="7030A0"/>
                </a:solidFill>
                <a:latin typeface="Candara" panose="020E0502030303020204" pitchFamily="34" charset="0"/>
                <a:ea typeface="Calibri"/>
                <a:cs typeface="Times New Roman"/>
              </a:rPr>
              <a:t>верхний угол</a:t>
            </a:r>
            <a:r>
              <a:rPr lang="ru-RU" sz="1600" dirty="0" smtClean="0">
                <a:solidFill>
                  <a:srgbClr val="7030A0"/>
                </a:solidFill>
                <a:latin typeface="Candara" panose="020E0502030303020204" pitchFamily="34" charset="0"/>
                <a:ea typeface="Calibri"/>
                <a:cs typeface="Times New Roman"/>
              </a:rPr>
              <a:t>, </a:t>
            </a:r>
            <a:r>
              <a:rPr lang="ru-RU" sz="1600" dirty="0">
                <a:solidFill>
                  <a:srgbClr val="7030A0"/>
                </a:solidFill>
                <a:latin typeface="Candara" panose="020E0502030303020204" pitchFamily="34" charset="0"/>
                <a:ea typeface="Calibri"/>
                <a:cs typeface="Times New Roman"/>
              </a:rPr>
              <a:t>левый верхний угол</a:t>
            </a:r>
            <a:r>
              <a:rPr lang="ru-RU" sz="1600" dirty="0" smtClean="0">
                <a:solidFill>
                  <a:srgbClr val="7030A0"/>
                </a:solidFill>
                <a:latin typeface="Candara" panose="020E0502030303020204" pitchFamily="34" charset="0"/>
                <a:ea typeface="Calibri"/>
                <a:cs typeface="Times New Roman"/>
              </a:rPr>
              <a:t>,</a:t>
            </a:r>
          </a:p>
          <a:p>
            <a:pPr marL="0" indent="0">
              <a:lnSpc>
                <a:spcPct val="120000"/>
              </a:lnSpc>
              <a:spcAft>
                <a:spcPts val="800"/>
              </a:spcAft>
              <a:buNone/>
            </a:pPr>
            <a:r>
              <a:rPr lang="ru-RU" sz="1600" dirty="0" smtClean="0">
                <a:solidFill>
                  <a:srgbClr val="7030A0"/>
                </a:solidFill>
                <a:latin typeface="Candara" panose="020E0502030303020204" pitchFamily="34" charset="0"/>
                <a:ea typeface="Calibri"/>
                <a:cs typeface="Times New Roman"/>
              </a:rPr>
              <a:t> </a:t>
            </a:r>
            <a:r>
              <a:rPr lang="ru-RU" sz="1600" dirty="0">
                <a:solidFill>
                  <a:srgbClr val="7030A0"/>
                </a:solidFill>
                <a:latin typeface="Candara" panose="020E0502030303020204" pitchFamily="34" charset="0"/>
                <a:ea typeface="Calibri"/>
                <a:cs typeface="Times New Roman"/>
              </a:rPr>
              <a:t>правый нижний и левый нижний углы</a:t>
            </a:r>
            <a:r>
              <a:rPr lang="ru-RU" sz="1600" dirty="0" smtClean="0">
                <a:solidFill>
                  <a:srgbClr val="7030A0"/>
                </a:solidFill>
                <a:latin typeface="Candara" panose="020E0502030303020204" pitchFamily="34" charset="0"/>
                <a:ea typeface="Calibri"/>
                <a:cs typeface="Times New Roman"/>
              </a:rPr>
              <a:t>,</a:t>
            </a:r>
          </a:p>
          <a:p>
            <a:pPr marL="0" indent="0">
              <a:lnSpc>
                <a:spcPct val="120000"/>
              </a:lnSpc>
              <a:spcAft>
                <a:spcPts val="800"/>
              </a:spcAft>
              <a:buNone/>
            </a:pPr>
            <a:r>
              <a:rPr lang="ru-RU" sz="1600" dirty="0" smtClean="0">
                <a:solidFill>
                  <a:srgbClr val="7030A0"/>
                </a:solidFill>
                <a:latin typeface="Candara" panose="020E0502030303020204" pitchFamily="34" charset="0"/>
                <a:ea typeface="Calibri"/>
                <a:cs typeface="Times New Roman"/>
              </a:rPr>
              <a:t> </a:t>
            </a:r>
            <a:r>
              <a:rPr lang="ru-RU" sz="1600" dirty="0">
                <a:solidFill>
                  <a:srgbClr val="7030A0"/>
                </a:solidFill>
                <a:latin typeface="Candara" panose="020E0502030303020204" pitchFamily="34" charset="0"/>
                <a:ea typeface="Calibri"/>
                <a:cs typeface="Times New Roman"/>
              </a:rPr>
              <a:t>середину </a:t>
            </a:r>
            <a:r>
              <a:rPr lang="ru-RU" sz="1600" dirty="0" smtClean="0">
                <a:solidFill>
                  <a:srgbClr val="7030A0"/>
                </a:solidFill>
                <a:latin typeface="Candara" panose="020E0502030303020204" pitchFamily="34" charset="0"/>
                <a:ea typeface="Calibri"/>
                <a:cs typeface="Times New Roman"/>
              </a:rPr>
              <a:t>листа;</a:t>
            </a:r>
            <a:endParaRPr lang="ru-RU" sz="1600" dirty="0" smtClean="0">
              <a:solidFill>
                <a:srgbClr val="7030A0"/>
              </a:solidFill>
              <a:latin typeface="Candara" panose="020E0502030303020204" pitchFamily="34" charset="0"/>
              <a:ea typeface="Calibri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ru-RU" sz="1600" dirty="0" smtClean="0">
                <a:solidFill>
                  <a:srgbClr val="7030A0"/>
                </a:solidFill>
                <a:latin typeface="Candara" panose="020E0502030303020204" pitchFamily="34" charset="0"/>
                <a:ea typeface="Calibri"/>
              </a:rPr>
              <a:t> - в </a:t>
            </a:r>
            <a:r>
              <a:rPr lang="ru-RU" sz="1600" dirty="0">
                <a:solidFill>
                  <a:srgbClr val="7030A0"/>
                </a:solidFill>
                <a:latin typeface="Candara" panose="020E0502030303020204" pitchFamily="34" charset="0"/>
                <a:ea typeface="Calibri"/>
              </a:rPr>
              <a:t>окружающем </a:t>
            </a:r>
            <a:r>
              <a:rPr lang="ru-RU" sz="1600" dirty="0" smtClean="0">
                <a:solidFill>
                  <a:srgbClr val="7030A0"/>
                </a:solidFill>
                <a:latin typeface="Candara" panose="020E0502030303020204" pitchFamily="34" charset="0"/>
                <a:ea typeface="Calibri"/>
              </a:rPr>
              <a:t>пространстве, </a:t>
            </a:r>
            <a:r>
              <a:rPr lang="ru-RU" sz="1600" dirty="0">
                <a:solidFill>
                  <a:srgbClr val="7030A0"/>
                </a:solidFill>
                <a:latin typeface="Candara" panose="020E0502030303020204" pitchFamily="34" charset="0"/>
                <a:ea typeface="Calibri"/>
              </a:rPr>
              <a:t>используя слова</a:t>
            </a:r>
            <a:r>
              <a:rPr lang="ru-RU" sz="1600" dirty="0" smtClean="0">
                <a:solidFill>
                  <a:srgbClr val="7030A0"/>
                </a:solidFill>
                <a:latin typeface="Candara" panose="020E0502030303020204" pitchFamily="34" charset="0"/>
                <a:ea typeface="Calibri"/>
              </a:rPr>
              <a:t>: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1600" dirty="0" smtClean="0">
                <a:solidFill>
                  <a:srgbClr val="7030A0"/>
                </a:solidFill>
                <a:latin typeface="Candara" panose="020E0502030303020204" pitchFamily="34" charset="0"/>
                <a:ea typeface="Calibri"/>
              </a:rPr>
              <a:t>«вперед-назад</a:t>
            </a:r>
            <a:r>
              <a:rPr lang="ru-RU" sz="1600" dirty="0">
                <a:solidFill>
                  <a:srgbClr val="7030A0"/>
                </a:solidFill>
                <a:latin typeface="Candara" panose="020E0502030303020204" pitchFamily="34" charset="0"/>
                <a:ea typeface="Calibri"/>
              </a:rPr>
              <a:t>, вверх-вниз</a:t>
            </a:r>
            <a:r>
              <a:rPr lang="ru-RU" sz="1600" dirty="0" smtClean="0">
                <a:solidFill>
                  <a:srgbClr val="7030A0"/>
                </a:solidFill>
                <a:latin typeface="Candara" panose="020E0502030303020204" pitchFamily="34" charset="0"/>
                <a:ea typeface="Calibri"/>
              </a:rPr>
              <a:t>, направо-налево,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1600" dirty="0" smtClean="0">
                <a:solidFill>
                  <a:srgbClr val="7030A0"/>
                </a:solidFill>
                <a:latin typeface="Candara" panose="020E0502030303020204" pitchFamily="34" charset="0"/>
                <a:ea typeface="Calibri"/>
              </a:rPr>
              <a:t>внизу, сзади, перед, за, между, рядом»;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1600" dirty="0" smtClean="0">
                <a:solidFill>
                  <a:srgbClr val="7030A0"/>
                </a:solidFill>
                <a:latin typeface="Candara" panose="020E0502030303020204" pitchFamily="34" charset="0"/>
              </a:rPr>
              <a:t>- различать «время суток», времена года.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1600" dirty="0">
                <a:solidFill>
                  <a:srgbClr val="7030A0"/>
                </a:solidFill>
                <a:latin typeface="Candara" panose="020E0502030303020204" pitchFamily="34" charset="0"/>
              </a:rPr>
              <a:t>м</a:t>
            </a:r>
            <a:r>
              <a:rPr lang="ru-RU" sz="1600" dirty="0" smtClean="0">
                <a:solidFill>
                  <a:srgbClr val="7030A0"/>
                </a:solidFill>
                <a:latin typeface="Candara" panose="020E0502030303020204" pitchFamily="34" charset="0"/>
              </a:rPr>
              <a:t>есяцы, дни недели.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836712"/>
            <a:ext cx="4464496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44008" y="979468"/>
            <a:ext cx="4392488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u="sng" dirty="0" smtClean="0">
                <a:solidFill>
                  <a:srgbClr val="C9456B"/>
                </a:solidFill>
                <a:latin typeface="Candara" panose="020E0502030303020204" pitchFamily="34" charset="0"/>
                <a:cs typeface="Arial" charset="0"/>
              </a:rPr>
              <a:t>Что делать?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4F81BD">
                    <a:lumMod val="75000"/>
                  </a:srgbClr>
                </a:solidFill>
                <a:latin typeface="Candara" panose="020E0502030303020204" pitchFamily="34" charset="0"/>
                <a:cs typeface="Arial" charset="0"/>
              </a:rPr>
              <a:t>►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ea typeface="Calibri"/>
              </a:rPr>
              <a:t>изображать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ea typeface="Calibri"/>
              </a:rPr>
              <a:t>фигуры на листе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ea typeface="Calibri"/>
              </a:rPr>
              <a:t>бумаги в соответствии с направлением, срисовывать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ea typeface="Calibri"/>
              </a:rPr>
              <a:t>с образца или под диктовку (графический диктант: одна клетка вверх,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ea typeface="Calibri"/>
              </a:rPr>
              <a:t>одна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ea typeface="Calibri"/>
              </a:rPr>
              <a:t>клетка вниз и т. д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ea typeface="Calibri"/>
              </a:rPr>
              <a:t>.);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Arial" charset="0"/>
              </a:rPr>
              <a:t>►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ea typeface="Calibri"/>
              </a:rPr>
              <a:t>обозначать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ea typeface="Calibri"/>
              </a:rPr>
              <a:t>словами положение предмета по отношению к себе (впереди меня - стол, позади меня - шкаф, справа от меня - дверь, слева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ea typeface="Calibri"/>
              </a:rPr>
              <a:t>– окно;</a:t>
            </a:r>
          </a:p>
          <a:p>
            <a:pPr lvl="0">
              <a:lnSpc>
                <a:spcPct val="120000"/>
              </a:lnSpc>
              <a:spcBef>
                <a:spcPct val="20000"/>
              </a:spcBef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Arial" charset="0"/>
              </a:rPr>
              <a:t>►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з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акрепление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понятий «после» (зимы,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весны, январем),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«перед» (летом,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осенью, маем),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«между» (летом и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зимой, июлем и маем).</a:t>
            </a:r>
            <a:endParaRPr lang="ru-RU" sz="2400" b="1" u="sng" dirty="0">
              <a:solidFill>
                <a:srgbClr val="C9456B"/>
              </a:solidFill>
              <a:latin typeface="Candara" panose="020E0502030303020204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27014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altLang="ru-RU" sz="4000" b="1" dirty="0">
                <a:solidFill>
                  <a:srgbClr val="C9456B"/>
                </a:solidFill>
                <a:latin typeface="Candara" panose="020E0502030303020204" pitchFamily="34" charset="0"/>
                <a:cs typeface="Tahoma" pitchFamily="34" charset="0"/>
              </a:rPr>
              <a:t>Мелкая моторика рук и общая</a:t>
            </a:r>
            <a:endParaRPr lang="ru-RU" sz="4000" dirty="0">
              <a:solidFill>
                <a:srgbClr val="C9456B"/>
              </a:solidFill>
              <a:latin typeface="Candara" panose="020E0502030303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00200"/>
            <a:ext cx="8856984" cy="4525963"/>
          </a:xfrm>
        </p:spPr>
        <p:txBody>
          <a:bodyPr/>
          <a:lstStyle/>
          <a:p>
            <a:pPr marL="0" lvl="0" indent="0" eaLnBrk="0" fontAlgn="base" hangingPunct="0">
              <a:spcAft>
                <a:spcPct val="0"/>
              </a:spcAft>
              <a:buNone/>
            </a:pPr>
            <a:r>
              <a:rPr lang="ru-RU" altLang="ru-RU" dirty="0">
                <a:solidFill>
                  <a:srgbClr val="7030A0"/>
                </a:solidFill>
                <a:latin typeface="Candara" panose="020E0502030303020204" pitchFamily="34" charset="0"/>
              </a:rPr>
              <a:t>Хорошо </a:t>
            </a:r>
            <a:r>
              <a:rPr lang="ru-RU" altLang="ru-RU" dirty="0" smtClean="0">
                <a:solidFill>
                  <a:srgbClr val="7030A0"/>
                </a:solidFill>
                <a:latin typeface="Candara" panose="020E0502030303020204" pitchFamily="34" charset="0"/>
              </a:rPr>
              <a:t>развитые</a:t>
            </a:r>
          </a:p>
          <a:p>
            <a:pPr marL="0" lvl="0" indent="0" eaLnBrk="0" fontAlgn="base" hangingPunct="0">
              <a:spcAft>
                <a:spcPct val="0"/>
              </a:spcAft>
              <a:buNone/>
            </a:pPr>
            <a:r>
              <a:rPr lang="ru-RU" altLang="ru-RU" dirty="0" smtClean="0">
                <a:solidFill>
                  <a:srgbClr val="7030A0"/>
                </a:solidFill>
                <a:latin typeface="Candara" panose="020E0502030303020204" pitchFamily="34" charset="0"/>
              </a:rPr>
              <a:t> </a:t>
            </a:r>
            <a:r>
              <a:rPr lang="ru-RU" altLang="ru-RU" dirty="0">
                <a:solidFill>
                  <a:srgbClr val="7030A0"/>
                </a:solidFill>
                <a:latin typeface="Candara" panose="020E0502030303020204" pitchFamily="34" charset="0"/>
              </a:rPr>
              <a:t>мелкая </a:t>
            </a:r>
            <a:r>
              <a:rPr lang="ru-RU" altLang="ru-RU" dirty="0" smtClean="0">
                <a:solidFill>
                  <a:srgbClr val="7030A0"/>
                </a:solidFill>
                <a:latin typeface="Candara" panose="020E0502030303020204" pitchFamily="34" charset="0"/>
              </a:rPr>
              <a:t>и общая </a:t>
            </a:r>
          </a:p>
          <a:p>
            <a:pPr marL="0" lvl="0" indent="0" eaLnBrk="0" fontAlgn="base" hangingPunct="0">
              <a:spcAft>
                <a:spcPct val="0"/>
              </a:spcAft>
              <a:buNone/>
            </a:pPr>
            <a:r>
              <a:rPr lang="ru-RU" altLang="ru-RU" dirty="0" smtClean="0">
                <a:solidFill>
                  <a:srgbClr val="7030A0"/>
                </a:solidFill>
                <a:latin typeface="Candara" panose="020E0502030303020204" pitchFamily="34" charset="0"/>
              </a:rPr>
              <a:t>моторики</a:t>
            </a:r>
          </a:p>
          <a:p>
            <a:pPr marL="0" lvl="0" indent="0" eaLnBrk="0" fontAlgn="base" hangingPunct="0">
              <a:spcAft>
                <a:spcPct val="0"/>
              </a:spcAft>
              <a:buNone/>
            </a:pPr>
            <a:r>
              <a:rPr lang="ru-RU" altLang="ru-RU" dirty="0" smtClean="0">
                <a:solidFill>
                  <a:srgbClr val="7030A0"/>
                </a:solidFill>
                <a:latin typeface="Candara" panose="020E0502030303020204" pitchFamily="34" charset="0"/>
              </a:rPr>
              <a:t> способствуют</a:t>
            </a:r>
          </a:p>
          <a:p>
            <a:pPr marL="0" lvl="0" indent="0" eaLnBrk="0" fontAlgn="base" hangingPunct="0">
              <a:spcAft>
                <a:spcPct val="0"/>
              </a:spcAft>
              <a:buNone/>
            </a:pPr>
            <a:r>
              <a:rPr lang="ru-RU" altLang="ru-RU" dirty="0" smtClean="0">
                <a:solidFill>
                  <a:srgbClr val="7030A0"/>
                </a:solidFill>
                <a:latin typeface="Candara" panose="020E0502030303020204" pitchFamily="34" charset="0"/>
              </a:rPr>
              <a:t> развитию речи.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196752"/>
            <a:ext cx="5256584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736677" y="1200809"/>
            <a:ext cx="5299817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2800" b="1" u="sng" dirty="0" smtClean="0">
                <a:solidFill>
                  <a:srgbClr val="C9456B"/>
                </a:solidFill>
                <a:latin typeface="Candara" panose="020E0502030303020204" pitchFamily="34" charset="0"/>
              </a:rPr>
              <a:t>Что делать?</a:t>
            </a:r>
          </a:p>
          <a:p>
            <a:r>
              <a:rPr lang="ru-RU" sz="2400" b="1" dirty="0">
                <a:solidFill>
                  <a:srgbClr val="1F497D"/>
                </a:solidFill>
                <a:latin typeface="Candara" panose="020E0502030303020204" pitchFamily="34" charset="0"/>
                <a:cs typeface="Arial" charset="0"/>
              </a:rPr>
              <a:t>► </a:t>
            </a:r>
            <a:r>
              <a:rPr lang="ru-RU" altLang="ru-RU" sz="24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пальчиковая гимнастика;</a:t>
            </a:r>
          </a:p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Arial" charset="0"/>
              </a:rPr>
              <a:t>►</a:t>
            </a:r>
            <a:r>
              <a:rPr lang="ru-RU" altLang="ru-RU" sz="24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 </a:t>
            </a:r>
            <a:r>
              <a:rPr lang="ru-RU" altLang="ru-RU" sz="24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игры с </a:t>
            </a:r>
            <a:r>
              <a:rPr lang="ru-RU" altLang="ru-RU" sz="24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прищепками; </a:t>
            </a:r>
          </a:p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Arial" charset="0"/>
              </a:rPr>
              <a:t>► </a:t>
            </a:r>
            <a:r>
              <a:rPr lang="ru-RU" altLang="ru-RU" sz="24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ниткография; </a:t>
            </a:r>
          </a:p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Arial" charset="0"/>
              </a:rPr>
              <a:t>► </a:t>
            </a:r>
            <a:r>
              <a:rPr lang="ru-RU" altLang="ru-RU" sz="24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использование шариков;</a:t>
            </a:r>
          </a:p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Arial" charset="0"/>
              </a:rPr>
              <a:t>► </a:t>
            </a:r>
            <a:r>
              <a:rPr lang="ru-RU" altLang="ru-RU" sz="24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обведение </a:t>
            </a:r>
            <a:r>
              <a:rPr lang="ru-RU" altLang="ru-RU" sz="24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и штриховка </a:t>
            </a:r>
            <a:r>
              <a:rPr lang="ru-RU" altLang="ru-RU" sz="24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предметов;</a:t>
            </a:r>
          </a:p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Arial" charset="0"/>
              </a:rPr>
              <a:t>► </a:t>
            </a:r>
            <a:r>
              <a:rPr lang="ru-RU" altLang="ru-RU" sz="24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шнуровка (игры В.В.Воскобовича</a:t>
            </a:r>
            <a:r>
              <a:rPr lang="ru-RU" altLang="ru-RU" sz="24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)</a:t>
            </a:r>
            <a:r>
              <a:rPr lang="ru-RU" altLang="ru-RU" sz="24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;</a:t>
            </a:r>
          </a:p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Arial" charset="0"/>
              </a:rPr>
              <a:t>► </a:t>
            </a:r>
            <a:r>
              <a:rPr lang="ru-RU" altLang="ru-RU" sz="24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нанизывание бусинок;</a:t>
            </a:r>
          </a:p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Arial" charset="0"/>
              </a:rPr>
              <a:t>► </a:t>
            </a:r>
            <a:r>
              <a:rPr lang="ru-RU" altLang="ru-RU" sz="24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аппликации;</a:t>
            </a:r>
          </a:p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Arial" charset="0"/>
              </a:rPr>
              <a:t>► </a:t>
            </a:r>
            <a:r>
              <a:rPr lang="ru-RU" altLang="ru-RU" sz="24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лепка; </a:t>
            </a:r>
          </a:p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Arial" charset="0"/>
              </a:rPr>
              <a:t>► </a:t>
            </a:r>
            <a:r>
              <a:rPr lang="ru-RU" altLang="ru-RU" sz="24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плетение;</a:t>
            </a:r>
          </a:p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Arial" charset="0"/>
              </a:rPr>
              <a:t>►</a:t>
            </a:r>
            <a:r>
              <a:rPr lang="ru-RU" altLang="ru-RU" sz="24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вырезание ножницами; </a:t>
            </a:r>
          </a:p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  <a:cs typeface="Arial" charset="0"/>
              </a:rPr>
              <a:t>► </a:t>
            </a:r>
            <a:r>
              <a:rPr lang="ru-RU" altLang="ru-RU" sz="24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танцы </a:t>
            </a:r>
            <a:r>
              <a:rPr lang="ru-RU" altLang="ru-RU" sz="2400" b="1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и </a:t>
            </a:r>
            <a:r>
              <a:rPr lang="ru-RU" altLang="ru-RU" sz="2400" b="1" dirty="0" smtClean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другие.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5893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</TotalTime>
  <Words>762</Words>
  <Application>Microsoft Office PowerPoint</Application>
  <PresentationFormat>Экран (4:3)</PresentationFormat>
  <Paragraphs>164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 Основные рекомендации  учителя- логопеда родителям будущих первоклассников </vt:lpstr>
      <vt:lpstr>Звукопроизношение</vt:lpstr>
      <vt:lpstr>Фонематическое (слуховое)  восприятие</vt:lpstr>
      <vt:lpstr>Слоговая структура слова</vt:lpstr>
      <vt:lpstr>Грамматический строй </vt:lpstr>
      <vt:lpstr>Словарный запас</vt:lpstr>
      <vt:lpstr>Связная речь </vt:lpstr>
      <vt:lpstr>Пространственные представления </vt:lpstr>
      <vt:lpstr>Мелкая моторика рук и общая</vt:lpstr>
      <vt:lpstr>Психические процессы</vt:lpstr>
      <vt:lpstr>Уважаемые родители!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Советы учителя- логопеда родителям будущих первоклассников </dc:title>
  <dc:creator>Логопед</dc:creator>
  <cp:lastModifiedBy>Логопед</cp:lastModifiedBy>
  <cp:revision>29</cp:revision>
  <dcterms:created xsi:type="dcterms:W3CDTF">2025-01-15T09:56:04Z</dcterms:created>
  <dcterms:modified xsi:type="dcterms:W3CDTF">2025-01-23T10:24:38Z</dcterms:modified>
</cp:coreProperties>
</file>