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9" r:id="rId6"/>
    <p:sldMasterId id="2147483721" r:id="rId7"/>
  </p:sldMasterIdLst>
  <p:notesMasterIdLst>
    <p:notesMasterId r:id="rId36"/>
  </p:notesMasterIdLst>
  <p:sldIdLst>
    <p:sldId id="256" r:id="rId8"/>
    <p:sldId id="257" r:id="rId9"/>
    <p:sldId id="259" r:id="rId10"/>
    <p:sldId id="260" r:id="rId11"/>
    <p:sldId id="261" r:id="rId12"/>
    <p:sldId id="281" r:id="rId13"/>
    <p:sldId id="262" r:id="rId14"/>
    <p:sldId id="282" r:id="rId15"/>
    <p:sldId id="283" r:id="rId16"/>
    <p:sldId id="284" r:id="rId17"/>
    <p:sldId id="285" r:id="rId18"/>
    <p:sldId id="263" r:id="rId19"/>
    <p:sldId id="266" r:id="rId20"/>
    <p:sldId id="264" r:id="rId21"/>
    <p:sldId id="267" r:id="rId22"/>
    <p:sldId id="269" r:id="rId23"/>
    <p:sldId id="268" r:id="rId24"/>
    <p:sldId id="270" r:id="rId25"/>
    <p:sldId id="273" r:id="rId26"/>
    <p:sldId id="289" r:id="rId27"/>
    <p:sldId id="290" r:id="rId28"/>
    <p:sldId id="291" r:id="rId29"/>
    <p:sldId id="292" r:id="rId30"/>
    <p:sldId id="294" r:id="rId31"/>
    <p:sldId id="295" r:id="rId32"/>
    <p:sldId id="293" r:id="rId33"/>
    <p:sldId id="280" r:id="rId34"/>
    <p:sldId id="29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0F3CB8D-8B8A-415D-ABF1-3B275F7CEF16}">
          <p14:sldIdLst>
            <p14:sldId id="256"/>
            <p14:sldId id="257"/>
            <p14:sldId id="259"/>
            <p14:sldId id="260"/>
            <p14:sldId id="261"/>
            <p14:sldId id="281"/>
            <p14:sldId id="262"/>
            <p14:sldId id="282"/>
            <p14:sldId id="283"/>
            <p14:sldId id="284"/>
            <p14:sldId id="285"/>
            <p14:sldId id="263"/>
            <p14:sldId id="266"/>
            <p14:sldId id="264"/>
            <p14:sldId id="267"/>
            <p14:sldId id="269"/>
            <p14:sldId id="268"/>
            <p14:sldId id="270"/>
            <p14:sldId id="273"/>
            <p14:sldId id="289"/>
            <p14:sldId id="290"/>
            <p14:sldId id="291"/>
            <p14:sldId id="292"/>
            <p14:sldId id="294"/>
            <p14:sldId id="295"/>
            <p14:sldId id="293"/>
            <p14:sldId id="280"/>
            <p14:sldId id="29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90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6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5.wmf"/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69149C-AA0E-4773-8859-3B0338E0BA39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2A1FD9-5605-49D6-BD76-121D142DE1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453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B08A68-0EB7-4933-9082-BDC023A4BF9E}" type="slidenum">
              <a:rPr lang="ru-RU" altLang="ru-RU">
                <a:solidFill>
                  <a:prstClr val="black"/>
                </a:solidFill>
              </a:rPr>
              <a:pPr eaLnBrk="1" hangingPunct="1"/>
              <a:t>13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Глава III, 9 класс.          9.2 Физика          Задача  9.2.38</a:t>
            </a:r>
          </a:p>
          <a:p>
            <a:r>
              <a:rPr lang="ru-RU" altLang="ru-RU" smtClean="0"/>
              <a:t>Бродский И.Л., Видус А.М., Коротаев А.Б. Сборник текстовых задач по математике ля профильных классов. 7-11 классы/ Под ред. И.Л. Бродского. М.: АРКТИ, 2004. – 140с.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DB08A68-0EB7-4933-9082-BDC023A4BF9E}" type="slidenum">
              <a:rPr lang="ru-RU" altLang="ru-RU">
                <a:solidFill>
                  <a:prstClr val="black"/>
                </a:solidFill>
              </a:rPr>
              <a:pPr eaLnBrk="1" hangingPunct="1"/>
              <a:t>14</a:t>
            </a:fld>
            <a:endParaRPr lang="ru-RU" altLang="ru-RU">
              <a:solidFill>
                <a:prstClr val="black"/>
              </a:solidFill>
            </a:endParaRPr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/>
              <a:t>Глава III, 9 класс.          9.2 Физика          Задача  9.2.38</a:t>
            </a:r>
          </a:p>
          <a:p>
            <a:r>
              <a:rPr lang="ru-RU" altLang="ru-RU" smtClean="0"/>
              <a:t>Бродский И.Л., Видус А.М., Коротаев А.Б. Сборник текстовых задач по математике ля профильных классов. 7-11 классы/ Под ред. И.Л. Бродского. М.: АРКТИ, 2004. – 140с.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2A1FD9-5605-49D6-BD76-121D142DE17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7046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C4F9F-4901-4FE5-9D33-A94975271BB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92898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1F309E-8228-4F62-9107-1A863981DEE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167516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AA1BA2-F042-475D-8D7B-48E5A5BFB16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760247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F98689-4AC3-4339-B588-BD0312D1FA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815502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40E9B-8CEB-4259-BB45-DF45F1B0119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190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11281F-4779-42BB-8720-7A0DE7A9A6E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03183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EA16E0-C29A-4138-B550-D9D5F974E9A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9596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9B0FA-8F4A-419F-9791-4C55740D6CC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34018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7E35C4-921F-41D3-B2A5-A3DECC4CB96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725263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23E956-52DF-4187-BAF9-76B3F5C2B61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77583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792F63-17AD-4AE4-9AA7-9FA27689B162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07697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3EE7AD-AA89-458C-BC6C-98FCCB50476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078584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28817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61745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6161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77937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702081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40084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42114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538909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9975995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23289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9819248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6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FFCC"/>
            </a:gs>
            <a:gs pos="57000">
              <a:srgbClr val="92D050"/>
            </a:gs>
            <a:gs pos="100000">
              <a:srgbClr val="FFFFCC"/>
            </a:gs>
          </a:gsLst>
          <a:lin ang="108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2A480A3-038E-4ED2-9D7A-12D5C810FA68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63304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04.11.2021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>
                <a:solidFill>
                  <a:srgbClr val="E3DED1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E3DED1">
                  <a:shade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2133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3.wm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&amp;rcy;&amp;iecy;&amp;bcy;&amp;ucy;&amp;scy; 20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620688"/>
            <a:ext cx="6984776" cy="2520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&amp;rcy;&amp;iecy;&amp;bcy;&amp;ucy;&amp;scy; 1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4584" y="3429000"/>
            <a:ext cx="6825808" cy="259228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41460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990600"/>
          </a:xfrm>
        </p:spPr>
        <p:txBody>
          <a:bodyPr/>
          <a:lstStyle/>
          <a:p>
            <a:pPr algn="ctr"/>
            <a:r>
              <a:rPr lang="ru-RU" sz="3200" i="1" dirty="0" smtClean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Этапы </a:t>
            </a:r>
            <a:r>
              <a:rPr lang="ru-RU" sz="3200" i="1" dirty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решения </a:t>
            </a:r>
            <a:r>
              <a:rPr lang="ru-RU" sz="3200" i="1" dirty="0" smtClean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8768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Century Schoolbook" pitchFamily="18" charset="0"/>
              </a:rPr>
              <a:t>Первый этап. </a:t>
            </a:r>
            <a:r>
              <a:rPr lang="ru-RU" b="1" i="1" dirty="0" smtClean="0">
                <a:solidFill>
                  <a:srgbClr val="002060"/>
                </a:solidFill>
                <a:latin typeface="Century Schoolbook" pitchFamily="18" charset="0"/>
              </a:rPr>
              <a:t>Составление математической модели.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Century Schoolbook" pitchFamily="18" charset="0"/>
              </a:rPr>
              <a:t>Вводится переменная, текст задачи переводится на математический язык, составляется уравнение.</a:t>
            </a:r>
          </a:p>
          <a:p>
            <a:pPr marL="0" indent="0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latin typeface="Century Schoolbook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Century Schoolbook" pitchFamily="18" charset="0"/>
              </a:rPr>
              <a:t>Второй этап. </a:t>
            </a:r>
            <a:r>
              <a:rPr lang="ru-RU" b="1" i="1" dirty="0" smtClean="0">
                <a:solidFill>
                  <a:srgbClr val="002060"/>
                </a:solidFill>
                <a:latin typeface="Century Schoolbook" pitchFamily="18" charset="0"/>
              </a:rPr>
              <a:t>Работа с математической моделью.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Century Schoolbook" pitchFamily="18" charset="0"/>
              </a:rPr>
              <a:t>Решение уравнения.</a:t>
            </a:r>
          </a:p>
          <a:p>
            <a:pPr marL="0" indent="0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latin typeface="Century Schoolbook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Century Schoolbook" pitchFamily="18" charset="0"/>
              </a:rPr>
              <a:t>Третий этап. </a:t>
            </a:r>
            <a:r>
              <a:rPr lang="ru-RU" b="1" i="1" dirty="0" smtClean="0">
                <a:solidFill>
                  <a:srgbClr val="002060"/>
                </a:solidFill>
                <a:latin typeface="Century Schoolbook" pitchFamily="18" charset="0"/>
              </a:rPr>
              <a:t>Ответ на вопрос задачи.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Century Schoolbook" pitchFamily="18" charset="0"/>
              </a:rPr>
              <a:t>Анализируя полученное решение, записывается ответ на вопрос задачи.</a:t>
            </a:r>
            <a:endParaRPr lang="ru-RU" b="1" dirty="0">
              <a:solidFill>
                <a:schemeClr val="accent2">
                  <a:lumMod val="75000"/>
                </a:schemeClr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435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620688"/>
            <a:ext cx="3472688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72744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442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620688"/>
            <a:ext cx="3472688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7727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1772816"/>
            <a:ext cx="4998865" cy="455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1126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2"/>
          <p:cNvSpPr txBox="1">
            <a:spLocks noChangeArrowheads="1"/>
          </p:cNvSpPr>
          <p:nvPr/>
        </p:nvSpPr>
        <p:spPr bwMode="auto">
          <a:xfrm>
            <a:off x="152400" y="0"/>
            <a:ext cx="8915400" cy="19383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Из </a:t>
            </a:r>
            <a:r>
              <a:rPr 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города в село, находящееся от него на расстоянии 120 км, выехали одновременно два автомобиля. Скорость одного была на 20 км/ч больше скорости другого, и поэтому он пришел к месту назначения на 1 час раньше. Найдите скорость каждого автомобиля.</a:t>
            </a:r>
          </a:p>
        </p:txBody>
      </p:sp>
      <p:grpSp>
        <p:nvGrpSpPr>
          <p:cNvPr id="1031" name="Group 12"/>
          <p:cNvGrpSpPr>
            <a:grpSpLocks/>
          </p:cNvGrpSpPr>
          <p:nvPr/>
        </p:nvGrpSpPr>
        <p:grpSpPr bwMode="auto">
          <a:xfrm>
            <a:off x="-304800" y="5410200"/>
            <a:ext cx="9812338" cy="1003300"/>
            <a:chOff x="-228" y="3472"/>
            <a:chExt cx="6181" cy="632"/>
          </a:xfrm>
        </p:grpSpPr>
        <p:sp>
          <p:nvSpPr>
            <p:cNvPr id="1290" name="Rectangle 13"/>
            <p:cNvSpPr>
              <a:spLocks noChangeArrowheads="1"/>
            </p:cNvSpPr>
            <p:nvPr/>
          </p:nvSpPr>
          <p:spPr bwMode="auto">
            <a:xfrm rot="-356004">
              <a:off x="-228" y="3674"/>
              <a:ext cx="6181" cy="223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808080"/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96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291" name="Freeform 14"/>
            <p:cNvSpPr>
              <a:spLocks/>
            </p:cNvSpPr>
            <p:nvPr/>
          </p:nvSpPr>
          <p:spPr bwMode="auto">
            <a:xfrm>
              <a:off x="-200" y="3472"/>
              <a:ext cx="6096" cy="632"/>
            </a:xfrm>
            <a:custGeom>
              <a:avLst/>
              <a:gdLst>
                <a:gd name="T0" fmla="*/ 0 w 6096"/>
                <a:gd name="T1" fmla="*/ 632 h 632"/>
                <a:gd name="T2" fmla="*/ 6096 w 6096"/>
                <a:gd name="T3" fmla="*/ 0 h 632"/>
                <a:gd name="T4" fmla="*/ 0 60000 65536"/>
                <a:gd name="T5" fmla="*/ 0 60000 65536"/>
                <a:gd name="T6" fmla="*/ 0 w 6096"/>
                <a:gd name="T7" fmla="*/ 0 h 632"/>
                <a:gd name="T8" fmla="*/ 6096 w 6096"/>
                <a:gd name="T9" fmla="*/ 632 h 63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096" h="632">
                  <a:moveTo>
                    <a:pt x="0" y="632"/>
                  </a:moveTo>
                  <a:lnTo>
                    <a:pt x="6096" y="0"/>
                  </a:lnTo>
                </a:path>
              </a:pathLst>
            </a:custGeom>
            <a:gradFill rotWithShape="1">
              <a:gsLst>
                <a:gs pos="0">
                  <a:srgbClr val="B2B2B2"/>
                </a:gs>
                <a:gs pos="50000">
                  <a:srgbClr val="4D4D4D"/>
                </a:gs>
                <a:gs pos="100000">
                  <a:srgbClr val="B2B2B2"/>
                </a:gs>
              </a:gsLst>
              <a:lin ang="18900000" scaled="1"/>
            </a:gradFill>
            <a:ln w="38100">
              <a:solidFill>
                <a:schemeClr val="bg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55663" name="Text Box 15"/>
          <p:cNvSpPr txBox="1">
            <a:spLocks noChangeArrowheads="1"/>
          </p:cNvSpPr>
          <p:nvPr/>
        </p:nvSpPr>
        <p:spPr bwMode="auto">
          <a:xfrm>
            <a:off x="165100" y="5211763"/>
            <a:ext cx="749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Е Л О</a:t>
            </a:r>
          </a:p>
        </p:txBody>
      </p:sp>
      <p:grpSp>
        <p:nvGrpSpPr>
          <p:cNvPr id="1033" name="Group 16"/>
          <p:cNvGrpSpPr>
            <a:grpSpLocks/>
          </p:cNvGrpSpPr>
          <p:nvPr/>
        </p:nvGrpSpPr>
        <p:grpSpPr bwMode="auto">
          <a:xfrm>
            <a:off x="152400" y="5486400"/>
            <a:ext cx="912813" cy="395288"/>
            <a:chOff x="144" y="3456"/>
            <a:chExt cx="575" cy="249"/>
          </a:xfrm>
        </p:grpSpPr>
        <p:grpSp>
          <p:nvGrpSpPr>
            <p:cNvPr id="1260" name="Group 17"/>
            <p:cNvGrpSpPr>
              <a:grpSpLocks/>
            </p:cNvGrpSpPr>
            <p:nvPr/>
          </p:nvGrpSpPr>
          <p:grpSpPr bwMode="auto">
            <a:xfrm>
              <a:off x="144" y="3456"/>
              <a:ext cx="453" cy="249"/>
              <a:chOff x="2308" y="2356"/>
              <a:chExt cx="453" cy="249"/>
            </a:xfrm>
          </p:grpSpPr>
          <p:sp>
            <p:nvSpPr>
              <p:cNvPr id="1264" name="Freeform 18"/>
              <p:cNvSpPr>
                <a:spLocks/>
              </p:cNvSpPr>
              <p:nvPr/>
            </p:nvSpPr>
            <p:spPr bwMode="auto">
              <a:xfrm>
                <a:off x="2640" y="2356"/>
                <a:ext cx="121" cy="102"/>
              </a:xfrm>
              <a:custGeom>
                <a:avLst/>
                <a:gdLst>
                  <a:gd name="T0" fmla="*/ 2147483647 w 32"/>
                  <a:gd name="T1" fmla="*/ 0 h 27"/>
                  <a:gd name="T2" fmla="*/ 2147483647 w 32"/>
                  <a:gd name="T3" fmla="*/ 2147483647 h 27"/>
                  <a:gd name="T4" fmla="*/ 2147483647 w 32"/>
                  <a:gd name="T5" fmla="*/ 2147483647 h 27"/>
                  <a:gd name="T6" fmla="*/ 0 w 32"/>
                  <a:gd name="T7" fmla="*/ 2147483647 h 27"/>
                  <a:gd name="T8" fmla="*/ 2147483647 w 32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27"/>
                  <a:gd name="T17" fmla="*/ 32 w 32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27">
                    <a:moveTo>
                      <a:pt x="8" y="0"/>
                    </a:moveTo>
                    <a:lnTo>
                      <a:pt x="32" y="27"/>
                    </a:lnTo>
                    <a:lnTo>
                      <a:pt x="19" y="27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5" name="Freeform 19"/>
              <p:cNvSpPr>
                <a:spLocks/>
              </p:cNvSpPr>
              <p:nvPr/>
            </p:nvSpPr>
            <p:spPr bwMode="auto">
              <a:xfrm>
                <a:off x="2572" y="2386"/>
                <a:ext cx="136" cy="204"/>
              </a:xfrm>
              <a:custGeom>
                <a:avLst/>
                <a:gdLst>
                  <a:gd name="T0" fmla="*/ 2147483647 w 36"/>
                  <a:gd name="T1" fmla="*/ 0 h 54"/>
                  <a:gd name="T2" fmla="*/ 2147483647 w 36"/>
                  <a:gd name="T3" fmla="*/ 2147483647 h 54"/>
                  <a:gd name="T4" fmla="*/ 2147483647 w 36"/>
                  <a:gd name="T5" fmla="*/ 2147483647 h 54"/>
                  <a:gd name="T6" fmla="*/ 0 w 36"/>
                  <a:gd name="T7" fmla="*/ 2147483647 h 54"/>
                  <a:gd name="T8" fmla="*/ 0 w 36"/>
                  <a:gd name="T9" fmla="*/ 2147483647 h 54"/>
                  <a:gd name="T10" fmla="*/ 2147483647 w 36"/>
                  <a:gd name="T11" fmla="*/ 0 h 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54"/>
                  <a:gd name="T20" fmla="*/ 36 w 36"/>
                  <a:gd name="T21" fmla="*/ 54 h 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54">
                    <a:moveTo>
                      <a:pt x="19" y="0"/>
                    </a:moveTo>
                    <a:lnTo>
                      <a:pt x="36" y="18"/>
                    </a:lnTo>
                    <a:lnTo>
                      <a:pt x="36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6" name="Freeform 20"/>
              <p:cNvSpPr>
                <a:spLocks/>
              </p:cNvSpPr>
              <p:nvPr/>
            </p:nvSpPr>
            <p:spPr bwMode="auto">
              <a:xfrm>
                <a:off x="2376" y="2443"/>
                <a:ext cx="204" cy="143"/>
              </a:xfrm>
              <a:custGeom>
                <a:avLst/>
                <a:gdLst>
                  <a:gd name="T0" fmla="*/ 0 w 54"/>
                  <a:gd name="T1" fmla="*/ 0 h 38"/>
                  <a:gd name="T2" fmla="*/ 0 w 54"/>
                  <a:gd name="T3" fmla="*/ 2147483647 h 38"/>
                  <a:gd name="T4" fmla="*/ 2147483647 w 54"/>
                  <a:gd name="T5" fmla="*/ 2147483647 h 38"/>
                  <a:gd name="T6" fmla="*/ 2147483647 w 54"/>
                  <a:gd name="T7" fmla="*/ 2147483647 h 38"/>
                  <a:gd name="T8" fmla="*/ 0 w 54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38"/>
                  <a:gd name="T17" fmla="*/ 54 w 54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38">
                    <a:moveTo>
                      <a:pt x="0" y="0"/>
                    </a:moveTo>
                    <a:lnTo>
                      <a:pt x="0" y="38"/>
                    </a:lnTo>
                    <a:lnTo>
                      <a:pt x="54" y="38"/>
                    </a:lnTo>
                    <a:lnTo>
                      <a:pt x="54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7" name="Freeform 21"/>
              <p:cNvSpPr>
                <a:spLocks/>
              </p:cNvSpPr>
              <p:nvPr/>
            </p:nvSpPr>
            <p:spPr bwMode="auto">
              <a:xfrm>
                <a:off x="2357" y="2541"/>
                <a:ext cx="268" cy="53"/>
              </a:xfrm>
              <a:custGeom>
                <a:avLst/>
                <a:gdLst>
                  <a:gd name="T0" fmla="*/ 2147483647 w 71"/>
                  <a:gd name="T1" fmla="*/ 2147483647 h 14"/>
                  <a:gd name="T2" fmla="*/ 2147483647 w 71"/>
                  <a:gd name="T3" fmla="*/ 2147483647 h 14"/>
                  <a:gd name="T4" fmla="*/ 2147483647 w 71"/>
                  <a:gd name="T5" fmla="*/ 2147483647 h 14"/>
                  <a:gd name="T6" fmla="*/ 2147483647 w 71"/>
                  <a:gd name="T7" fmla="*/ 2147483647 h 14"/>
                  <a:gd name="T8" fmla="*/ 2147483647 w 71"/>
                  <a:gd name="T9" fmla="*/ 2147483647 h 14"/>
                  <a:gd name="T10" fmla="*/ 2147483647 w 71"/>
                  <a:gd name="T11" fmla="*/ 2147483647 h 14"/>
                  <a:gd name="T12" fmla="*/ 2147483647 w 71"/>
                  <a:gd name="T13" fmla="*/ 2147483647 h 14"/>
                  <a:gd name="T14" fmla="*/ 2147483647 w 71"/>
                  <a:gd name="T15" fmla="*/ 2147483647 h 14"/>
                  <a:gd name="T16" fmla="*/ 2147483647 w 71"/>
                  <a:gd name="T17" fmla="*/ 2147483647 h 14"/>
                  <a:gd name="T18" fmla="*/ 2147483647 w 71"/>
                  <a:gd name="T19" fmla="*/ 2147483647 h 14"/>
                  <a:gd name="T20" fmla="*/ 0 w 71"/>
                  <a:gd name="T21" fmla="*/ 2147483647 h 14"/>
                  <a:gd name="T22" fmla="*/ 2147483647 w 71"/>
                  <a:gd name="T23" fmla="*/ 2147483647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1"/>
                  <a:gd name="T37" fmla="*/ 0 h 14"/>
                  <a:gd name="T38" fmla="*/ 71 w 71"/>
                  <a:gd name="T39" fmla="*/ 14 h 1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1" h="14">
                    <a:moveTo>
                      <a:pt x="67" y="14"/>
                    </a:moveTo>
                    <a:cubicBezTo>
                      <a:pt x="71" y="12"/>
                      <a:pt x="70" y="9"/>
                      <a:pt x="65" y="5"/>
                    </a:cubicBezTo>
                    <a:cubicBezTo>
                      <a:pt x="60" y="7"/>
                      <a:pt x="57" y="0"/>
                      <a:pt x="54" y="2"/>
                    </a:cubicBezTo>
                    <a:cubicBezTo>
                      <a:pt x="52" y="4"/>
                      <a:pt x="51" y="6"/>
                      <a:pt x="50" y="8"/>
                    </a:cubicBezTo>
                    <a:cubicBezTo>
                      <a:pt x="48" y="8"/>
                      <a:pt x="46" y="5"/>
                      <a:pt x="45" y="4"/>
                    </a:cubicBezTo>
                    <a:cubicBezTo>
                      <a:pt x="39" y="0"/>
                      <a:pt x="35" y="2"/>
                      <a:pt x="32" y="6"/>
                    </a:cubicBezTo>
                    <a:cubicBezTo>
                      <a:pt x="30" y="5"/>
                      <a:pt x="27" y="4"/>
                      <a:pt x="25" y="4"/>
                    </a:cubicBezTo>
                    <a:cubicBezTo>
                      <a:pt x="20" y="3"/>
                      <a:pt x="14" y="5"/>
                      <a:pt x="14" y="10"/>
                    </a:cubicBezTo>
                    <a:cubicBezTo>
                      <a:pt x="13" y="12"/>
                      <a:pt x="10" y="7"/>
                      <a:pt x="8" y="7"/>
                    </a:cubicBezTo>
                    <a:cubicBezTo>
                      <a:pt x="7" y="10"/>
                      <a:pt x="3" y="6"/>
                      <a:pt x="1" y="8"/>
                    </a:cubicBezTo>
                    <a:lnTo>
                      <a:pt x="0" y="14"/>
                    </a:lnTo>
                    <a:lnTo>
                      <a:pt x="67" y="14"/>
                    </a:lnTo>
                    <a:close/>
                  </a:path>
                </a:pathLst>
              </a:custGeom>
              <a:solidFill>
                <a:srgbClr val="009049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8" name="Freeform 22"/>
              <p:cNvSpPr>
                <a:spLocks/>
              </p:cNvSpPr>
              <p:nvPr/>
            </p:nvSpPr>
            <p:spPr bwMode="auto">
              <a:xfrm>
                <a:off x="2308" y="2567"/>
                <a:ext cx="196" cy="38"/>
              </a:xfrm>
              <a:custGeom>
                <a:avLst/>
                <a:gdLst>
                  <a:gd name="T0" fmla="*/ 2147483647 w 52"/>
                  <a:gd name="T1" fmla="*/ 2147483647 h 10"/>
                  <a:gd name="T2" fmla="*/ 2147483647 w 52"/>
                  <a:gd name="T3" fmla="*/ 2147483647 h 10"/>
                  <a:gd name="T4" fmla="*/ 2147483647 w 52"/>
                  <a:gd name="T5" fmla="*/ 2147483647 h 10"/>
                  <a:gd name="T6" fmla="*/ 2147483647 w 52"/>
                  <a:gd name="T7" fmla="*/ 2147483647 h 10"/>
                  <a:gd name="T8" fmla="*/ 2147483647 w 52"/>
                  <a:gd name="T9" fmla="*/ 2147483647 h 10"/>
                  <a:gd name="T10" fmla="*/ 2147483647 w 52"/>
                  <a:gd name="T11" fmla="*/ 2147483647 h 10"/>
                  <a:gd name="T12" fmla="*/ 2147483647 w 52"/>
                  <a:gd name="T13" fmla="*/ 2147483647 h 10"/>
                  <a:gd name="T14" fmla="*/ 2147483647 w 52"/>
                  <a:gd name="T15" fmla="*/ 2147483647 h 10"/>
                  <a:gd name="T16" fmla="*/ 2147483647 w 52"/>
                  <a:gd name="T17" fmla="*/ 2147483647 h 10"/>
                  <a:gd name="T18" fmla="*/ 2147483647 w 52"/>
                  <a:gd name="T19" fmla="*/ 2147483647 h 10"/>
                  <a:gd name="T20" fmla="*/ 0 w 52"/>
                  <a:gd name="T21" fmla="*/ 2147483647 h 10"/>
                  <a:gd name="T22" fmla="*/ 2147483647 w 52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2"/>
                  <a:gd name="T37" fmla="*/ 0 h 10"/>
                  <a:gd name="T38" fmla="*/ 52 w 5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2" h="10">
                    <a:moveTo>
                      <a:pt x="49" y="10"/>
                    </a:moveTo>
                    <a:cubicBezTo>
                      <a:pt x="52" y="9"/>
                      <a:pt x="52" y="7"/>
                      <a:pt x="48" y="4"/>
                    </a:cubicBezTo>
                    <a:cubicBezTo>
                      <a:pt x="44" y="5"/>
                      <a:pt x="42" y="0"/>
                      <a:pt x="40" y="2"/>
                    </a:cubicBezTo>
                    <a:cubicBezTo>
                      <a:pt x="38" y="3"/>
                      <a:pt x="38" y="5"/>
                      <a:pt x="37" y="6"/>
                    </a:cubicBezTo>
                    <a:cubicBezTo>
                      <a:pt x="36" y="6"/>
                      <a:pt x="34" y="4"/>
                      <a:pt x="33" y="3"/>
                    </a:cubicBezTo>
                    <a:cubicBezTo>
                      <a:pt x="29" y="0"/>
                      <a:pt x="26" y="1"/>
                      <a:pt x="24" y="4"/>
                    </a:cubicBezTo>
                    <a:cubicBezTo>
                      <a:pt x="22" y="4"/>
                      <a:pt x="20" y="3"/>
                      <a:pt x="19" y="3"/>
                    </a:cubicBezTo>
                    <a:cubicBezTo>
                      <a:pt x="15" y="2"/>
                      <a:pt x="11" y="4"/>
                      <a:pt x="11" y="8"/>
                    </a:cubicBezTo>
                    <a:cubicBezTo>
                      <a:pt x="10" y="9"/>
                      <a:pt x="8" y="5"/>
                      <a:pt x="6" y="5"/>
                    </a:cubicBezTo>
                    <a:cubicBezTo>
                      <a:pt x="5" y="8"/>
                      <a:pt x="3" y="5"/>
                      <a:pt x="1" y="6"/>
                    </a:cubicBezTo>
                    <a:lnTo>
                      <a:pt x="0" y="10"/>
                    </a:lnTo>
                    <a:lnTo>
                      <a:pt x="49" y="10"/>
                    </a:lnTo>
                    <a:close/>
                  </a:path>
                </a:pathLst>
              </a:custGeom>
              <a:solidFill>
                <a:srgbClr val="69C34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9" name="Rectangle 23"/>
              <p:cNvSpPr>
                <a:spLocks noChangeArrowheads="1"/>
              </p:cNvSpPr>
              <p:nvPr/>
            </p:nvSpPr>
            <p:spPr bwMode="auto">
              <a:xfrm>
                <a:off x="2625" y="2492"/>
                <a:ext cx="41" cy="98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0" name="Rectangle 24"/>
              <p:cNvSpPr>
                <a:spLocks noChangeArrowheads="1"/>
              </p:cNvSpPr>
              <p:nvPr/>
            </p:nvSpPr>
            <p:spPr bwMode="auto">
              <a:xfrm>
                <a:off x="2402" y="2488"/>
                <a:ext cx="53" cy="38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1" name="Rectangle 25"/>
              <p:cNvSpPr>
                <a:spLocks noChangeArrowheads="1"/>
              </p:cNvSpPr>
              <p:nvPr/>
            </p:nvSpPr>
            <p:spPr bwMode="auto">
              <a:xfrm>
                <a:off x="2496" y="2488"/>
                <a:ext cx="53" cy="38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2" name="Freeform 26"/>
              <p:cNvSpPr>
                <a:spLocks/>
              </p:cNvSpPr>
              <p:nvPr/>
            </p:nvSpPr>
            <p:spPr bwMode="auto">
              <a:xfrm>
                <a:off x="2349" y="2360"/>
                <a:ext cx="317" cy="94"/>
              </a:xfrm>
              <a:custGeom>
                <a:avLst/>
                <a:gdLst>
                  <a:gd name="T0" fmla="*/ 0 w 84"/>
                  <a:gd name="T1" fmla="*/ 2147483647 h 25"/>
                  <a:gd name="T2" fmla="*/ 2147483647 w 84"/>
                  <a:gd name="T3" fmla="*/ 0 h 25"/>
                  <a:gd name="T4" fmla="*/ 2147483647 w 84"/>
                  <a:gd name="T5" fmla="*/ 0 h 25"/>
                  <a:gd name="T6" fmla="*/ 2147483647 w 84"/>
                  <a:gd name="T7" fmla="*/ 2147483647 h 25"/>
                  <a:gd name="T8" fmla="*/ 0 w 84"/>
                  <a:gd name="T9" fmla="*/ 2147483647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25"/>
                  <a:gd name="T17" fmla="*/ 84 w 84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25">
                    <a:moveTo>
                      <a:pt x="0" y="25"/>
                    </a:moveTo>
                    <a:lnTo>
                      <a:pt x="28" y="0"/>
                    </a:lnTo>
                    <a:lnTo>
                      <a:pt x="84" y="0"/>
                    </a:lnTo>
                    <a:lnTo>
                      <a:pt x="61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949393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3" name="Line 27"/>
              <p:cNvSpPr>
                <a:spLocks noChangeShapeType="1"/>
              </p:cNvSpPr>
              <p:nvPr/>
            </p:nvSpPr>
            <p:spPr bwMode="auto">
              <a:xfrm>
                <a:off x="2523" y="2488"/>
                <a:ext cx="1" cy="38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4" name="Line 28"/>
              <p:cNvSpPr>
                <a:spLocks noChangeShapeType="1"/>
              </p:cNvSpPr>
              <p:nvPr/>
            </p:nvSpPr>
            <p:spPr bwMode="auto">
              <a:xfrm>
                <a:off x="2496" y="2526"/>
                <a:ext cx="53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5" name="Line 29"/>
              <p:cNvSpPr>
                <a:spLocks noChangeShapeType="1"/>
              </p:cNvSpPr>
              <p:nvPr/>
            </p:nvSpPr>
            <p:spPr bwMode="auto">
              <a:xfrm>
                <a:off x="2429" y="2488"/>
                <a:ext cx="1" cy="38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6" name="Line 30"/>
              <p:cNvSpPr>
                <a:spLocks noChangeShapeType="1"/>
              </p:cNvSpPr>
              <p:nvPr/>
            </p:nvSpPr>
            <p:spPr bwMode="auto">
              <a:xfrm>
                <a:off x="2402" y="2526"/>
                <a:ext cx="53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7" name="Rectangle 31"/>
              <p:cNvSpPr>
                <a:spLocks noChangeArrowheads="1"/>
              </p:cNvSpPr>
              <p:nvPr/>
            </p:nvSpPr>
            <p:spPr bwMode="auto">
              <a:xfrm>
                <a:off x="2402" y="2522"/>
                <a:ext cx="53" cy="4"/>
              </a:xfrm>
              <a:prstGeom prst="rect">
                <a:avLst/>
              </a:prstGeom>
              <a:solidFill>
                <a:srgbClr val="926C2B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8" name="Rectangle 32"/>
              <p:cNvSpPr>
                <a:spLocks noChangeArrowheads="1"/>
              </p:cNvSpPr>
              <p:nvPr/>
            </p:nvSpPr>
            <p:spPr bwMode="auto">
              <a:xfrm>
                <a:off x="2402" y="2488"/>
                <a:ext cx="4" cy="38"/>
              </a:xfrm>
              <a:prstGeom prst="rect">
                <a:avLst/>
              </a:prstGeom>
              <a:solidFill>
                <a:srgbClr val="926C2B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9" name="Rectangle 33"/>
              <p:cNvSpPr>
                <a:spLocks noChangeArrowheads="1"/>
              </p:cNvSpPr>
              <p:nvPr/>
            </p:nvSpPr>
            <p:spPr bwMode="auto">
              <a:xfrm>
                <a:off x="2496" y="2522"/>
                <a:ext cx="53" cy="4"/>
              </a:xfrm>
              <a:prstGeom prst="rect">
                <a:avLst/>
              </a:prstGeom>
              <a:solidFill>
                <a:srgbClr val="926C2B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0" name="Rectangle 34"/>
              <p:cNvSpPr>
                <a:spLocks noChangeArrowheads="1"/>
              </p:cNvSpPr>
              <p:nvPr/>
            </p:nvSpPr>
            <p:spPr bwMode="auto">
              <a:xfrm>
                <a:off x="2496" y="2488"/>
                <a:ext cx="4" cy="38"/>
              </a:xfrm>
              <a:prstGeom prst="rect">
                <a:avLst/>
              </a:prstGeom>
              <a:solidFill>
                <a:srgbClr val="926C2B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1" name="Rectangle 35"/>
              <p:cNvSpPr>
                <a:spLocks noChangeArrowheads="1"/>
              </p:cNvSpPr>
              <p:nvPr/>
            </p:nvSpPr>
            <p:spPr bwMode="auto">
              <a:xfrm>
                <a:off x="2663" y="2492"/>
                <a:ext cx="3" cy="98"/>
              </a:xfrm>
              <a:prstGeom prst="rect">
                <a:avLst/>
              </a:prstGeom>
              <a:solidFill>
                <a:srgbClr val="926C2B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2" name="Line 36"/>
              <p:cNvSpPr>
                <a:spLocks noChangeShapeType="1"/>
              </p:cNvSpPr>
              <p:nvPr/>
            </p:nvSpPr>
            <p:spPr bwMode="auto">
              <a:xfrm>
                <a:off x="2636" y="2492"/>
                <a:ext cx="1" cy="98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3" name="Line 37"/>
              <p:cNvSpPr>
                <a:spLocks noChangeShapeType="1"/>
              </p:cNvSpPr>
              <p:nvPr/>
            </p:nvSpPr>
            <p:spPr bwMode="auto">
              <a:xfrm>
                <a:off x="2655" y="2492"/>
                <a:ext cx="1" cy="98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4" name="Line 38"/>
              <p:cNvSpPr>
                <a:spLocks noChangeShapeType="1"/>
              </p:cNvSpPr>
              <p:nvPr/>
            </p:nvSpPr>
            <p:spPr bwMode="auto">
              <a:xfrm>
                <a:off x="2625" y="2507"/>
                <a:ext cx="38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5" name="Line 39"/>
              <p:cNvSpPr>
                <a:spLocks noChangeShapeType="1"/>
              </p:cNvSpPr>
              <p:nvPr/>
            </p:nvSpPr>
            <p:spPr bwMode="auto">
              <a:xfrm>
                <a:off x="2625" y="2518"/>
                <a:ext cx="41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6" name="Line 40"/>
              <p:cNvSpPr>
                <a:spLocks noChangeShapeType="1"/>
              </p:cNvSpPr>
              <p:nvPr/>
            </p:nvSpPr>
            <p:spPr bwMode="auto">
              <a:xfrm>
                <a:off x="2625" y="2533"/>
                <a:ext cx="41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7" name="Line 41"/>
              <p:cNvSpPr>
                <a:spLocks noChangeShapeType="1"/>
              </p:cNvSpPr>
              <p:nvPr/>
            </p:nvSpPr>
            <p:spPr bwMode="auto">
              <a:xfrm>
                <a:off x="2625" y="2548"/>
                <a:ext cx="38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8" name="Line 42"/>
              <p:cNvSpPr>
                <a:spLocks noChangeShapeType="1"/>
              </p:cNvSpPr>
              <p:nvPr/>
            </p:nvSpPr>
            <p:spPr bwMode="auto">
              <a:xfrm>
                <a:off x="2625" y="2563"/>
                <a:ext cx="41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9" name="Line 43"/>
              <p:cNvSpPr>
                <a:spLocks noChangeShapeType="1"/>
              </p:cNvSpPr>
              <p:nvPr/>
            </p:nvSpPr>
            <p:spPr bwMode="auto">
              <a:xfrm>
                <a:off x="2625" y="2578"/>
                <a:ext cx="41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1" name="Group 44"/>
            <p:cNvGrpSpPr>
              <a:grpSpLocks/>
            </p:cNvGrpSpPr>
            <p:nvPr/>
          </p:nvGrpSpPr>
          <p:grpSpPr bwMode="auto">
            <a:xfrm>
              <a:off x="545" y="3464"/>
              <a:ext cx="174" cy="226"/>
              <a:chOff x="569" y="3448"/>
              <a:chExt cx="174" cy="226"/>
            </a:xfrm>
          </p:grpSpPr>
          <p:sp>
            <p:nvSpPr>
              <p:cNvPr id="1262" name="Freeform 45"/>
              <p:cNvSpPr>
                <a:spLocks/>
              </p:cNvSpPr>
              <p:nvPr/>
            </p:nvSpPr>
            <p:spPr bwMode="auto">
              <a:xfrm>
                <a:off x="622" y="3595"/>
                <a:ext cx="42" cy="79"/>
              </a:xfrm>
              <a:custGeom>
                <a:avLst/>
                <a:gdLst>
                  <a:gd name="T0" fmla="*/ 2147483647 w 11"/>
                  <a:gd name="T1" fmla="*/ 0 h 21"/>
                  <a:gd name="T2" fmla="*/ 0 w 11"/>
                  <a:gd name="T3" fmla="*/ 2147483647 h 21"/>
                  <a:gd name="T4" fmla="*/ 2147483647 w 11"/>
                  <a:gd name="T5" fmla="*/ 2147483647 h 21"/>
                  <a:gd name="T6" fmla="*/ 2147483647 w 11"/>
                  <a:gd name="T7" fmla="*/ 0 h 21"/>
                  <a:gd name="T8" fmla="*/ 2147483647 w 1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1"/>
                  <a:gd name="T17" fmla="*/ 11 w 1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1">
                    <a:moveTo>
                      <a:pt x="1" y="0"/>
                    </a:moveTo>
                    <a:cubicBezTo>
                      <a:pt x="3" y="7"/>
                      <a:pt x="2" y="14"/>
                      <a:pt x="0" y="21"/>
                    </a:cubicBezTo>
                    <a:cubicBezTo>
                      <a:pt x="3" y="21"/>
                      <a:pt x="8" y="21"/>
                      <a:pt x="11" y="21"/>
                    </a:cubicBezTo>
                    <a:cubicBezTo>
                      <a:pt x="10" y="14"/>
                      <a:pt x="9" y="8"/>
                      <a:pt x="11" y="0"/>
                    </a:cubicBezTo>
                    <a:cubicBezTo>
                      <a:pt x="8" y="1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926C2B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3" name="Freeform 46"/>
              <p:cNvSpPr>
                <a:spLocks/>
              </p:cNvSpPr>
              <p:nvPr/>
            </p:nvSpPr>
            <p:spPr bwMode="auto">
              <a:xfrm>
                <a:off x="569" y="3448"/>
                <a:ext cx="174" cy="177"/>
              </a:xfrm>
              <a:custGeom>
                <a:avLst/>
                <a:gdLst>
                  <a:gd name="T0" fmla="*/ 2147483647 w 46"/>
                  <a:gd name="T1" fmla="*/ 2147483647 h 47"/>
                  <a:gd name="T2" fmla="*/ 2147483647 w 46"/>
                  <a:gd name="T3" fmla="*/ 2147483647 h 47"/>
                  <a:gd name="T4" fmla="*/ 2147483647 w 46"/>
                  <a:gd name="T5" fmla="*/ 2147483647 h 47"/>
                  <a:gd name="T6" fmla="*/ 2147483647 w 46"/>
                  <a:gd name="T7" fmla="*/ 2147483647 h 47"/>
                  <a:gd name="T8" fmla="*/ 2147483647 w 46"/>
                  <a:gd name="T9" fmla="*/ 2147483647 h 47"/>
                  <a:gd name="T10" fmla="*/ 2147483647 w 46"/>
                  <a:gd name="T11" fmla="*/ 2147483647 h 47"/>
                  <a:gd name="T12" fmla="*/ 2147483647 w 46"/>
                  <a:gd name="T13" fmla="*/ 2147483647 h 47"/>
                  <a:gd name="T14" fmla="*/ 2147483647 w 46"/>
                  <a:gd name="T15" fmla="*/ 2147483647 h 47"/>
                  <a:gd name="T16" fmla="*/ 2147483647 w 46"/>
                  <a:gd name="T17" fmla="*/ 2147483647 h 47"/>
                  <a:gd name="T18" fmla="*/ 2147483647 w 46"/>
                  <a:gd name="T19" fmla="*/ 2147483647 h 47"/>
                  <a:gd name="T20" fmla="*/ 2147483647 w 46"/>
                  <a:gd name="T21" fmla="*/ 2147483647 h 47"/>
                  <a:gd name="T22" fmla="*/ 2147483647 w 46"/>
                  <a:gd name="T23" fmla="*/ 2147483647 h 47"/>
                  <a:gd name="T24" fmla="*/ 2147483647 w 46"/>
                  <a:gd name="T25" fmla="*/ 2147483647 h 47"/>
                  <a:gd name="T26" fmla="*/ 2147483647 w 46"/>
                  <a:gd name="T27" fmla="*/ 2147483647 h 47"/>
                  <a:gd name="T28" fmla="*/ 2147483647 w 46"/>
                  <a:gd name="T29" fmla="*/ 2147483647 h 47"/>
                  <a:gd name="T30" fmla="*/ 0 w 46"/>
                  <a:gd name="T31" fmla="*/ 2147483647 h 47"/>
                  <a:gd name="T32" fmla="*/ 2147483647 w 46"/>
                  <a:gd name="T33" fmla="*/ 2147483647 h 47"/>
                  <a:gd name="T34" fmla="*/ 2147483647 w 46"/>
                  <a:gd name="T35" fmla="*/ 2147483647 h 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"/>
                  <a:gd name="T55" fmla="*/ 0 h 47"/>
                  <a:gd name="T56" fmla="*/ 46 w 46"/>
                  <a:gd name="T57" fmla="*/ 47 h 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" h="47">
                    <a:moveTo>
                      <a:pt x="12" y="40"/>
                    </a:moveTo>
                    <a:cubicBezTo>
                      <a:pt x="13" y="42"/>
                      <a:pt x="13" y="44"/>
                      <a:pt x="15" y="45"/>
                    </a:cubicBezTo>
                    <a:cubicBezTo>
                      <a:pt x="16" y="45"/>
                      <a:pt x="18" y="44"/>
                      <a:pt x="19" y="43"/>
                    </a:cubicBezTo>
                    <a:cubicBezTo>
                      <a:pt x="19" y="44"/>
                      <a:pt x="22" y="47"/>
                      <a:pt x="24" y="46"/>
                    </a:cubicBezTo>
                    <a:cubicBezTo>
                      <a:pt x="27" y="46"/>
                      <a:pt x="27" y="43"/>
                      <a:pt x="28" y="40"/>
                    </a:cubicBezTo>
                    <a:cubicBezTo>
                      <a:pt x="31" y="42"/>
                      <a:pt x="33" y="46"/>
                      <a:pt x="36" y="44"/>
                    </a:cubicBezTo>
                    <a:cubicBezTo>
                      <a:pt x="41" y="42"/>
                      <a:pt x="39" y="39"/>
                      <a:pt x="40" y="36"/>
                    </a:cubicBezTo>
                    <a:cubicBezTo>
                      <a:pt x="42" y="33"/>
                      <a:pt x="45" y="33"/>
                      <a:pt x="46" y="28"/>
                    </a:cubicBezTo>
                    <a:cubicBezTo>
                      <a:pt x="46" y="24"/>
                      <a:pt x="42" y="22"/>
                      <a:pt x="39" y="21"/>
                    </a:cubicBezTo>
                    <a:cubicBezTo>
                      <a:pt x="41" y="18"/>
                      <a:pt x="45" y="13"/>
                      <a:pt x="41" y="8"/>
                    </a:cubicBezTo>
                    <a:cubicBezTo>
                      <a:pt x="38" y="3"/>
                      <a:pt x="32" y="4"/>
                      <a:pt x="27" y="6"/>
                    </a:cubicBezTo>
                    <a:cubicBezTo>
                      <a:pt x="25" y="4"/>
                      <a:pt x="24" y="0"/>
                      <a:pt x="19" y="1"/>
                    </a:cubicBezTo>
                    <a:cubicBezTo>
                      <a:pt x="14" y="3"/>
                      <a:pt x="15" y="5"/>
                      <a:pt x="15" y="10"/>
                    </a:cubicBezTo>
                    <a:cubicBezTo>
                      <a:pt x="12" y="10"/>
                      <a:pt x="9" y="9"/>
                      <a:pt x="6" y="12"/>
                    </a:cubicBezTo>
                    <a:cubicBezTo>
                      <a:pt x="3" y="15"/>
                      <a:pt x="7" y="19"/>
                      <a:pt x="7" y="22"/>
                    </a:cubicBezTo>
                    <a:cubicBezTo>
                      <a:pt x="5" y="24"/>
                      <a:pt x="0" y="23"/>
                      <a:pt x="0" y="26"/>
                    </a:cubicBezTo>
                    <a:cubicBezTo>
                      <a:pt x="0" y="32"/>
                      <a:pt x="0" y="40"/>
                      <a:pt x="5" y="42"/>
                    </a:cubicBezTo>
                    <a:cubicBezTo>
                      <a:pt x="8" y="44"/>
                      <a:pt x="9" y="40"/>
                      <a:pt x="12" y="40"/>
                    </a:cubicBezTo>
                    <a:close/>
                  </a:path>
                </a:pathLst>
              </a:custGeom>
              <a:solidFill>
                <a:srgbClr val="009049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034" name="Group 47"/>
          <p:cNvGrpSpPr>
            <a:grpSpLocks/>
          </p:cNvGrpSpPr>
          <p:nvPr/>
        </p:nvGrpSpPr>
        <p:grpSpPr bwMode="auto">
          <a:xfrm>
            <a:off x="7556500" y="4146550"/>
            <a:ext cx="1450975" cy="1111250"/>
            <a:chOff x="4760" y="2496"/>
            <a:chExt cx="914" cy="700"/>
          </a:xfrm>
        </p:grpSpPr>
        <p:grpSp>
          <p:nvGrpSpPr>
            <p:cNvPr id="1169" name="Group 48"/>
            <p:cNvGrpSpPr>
              <a:grpSpLocks/>
            </p:cNvGrpSpPr>
            <p:nvPr/>
          </p:nvGrpSpPr>
          <p:grpSpPr bwMode="auto">
            <a:xfrm>
              <a:off x="4944" y="2640"/>
              <a:ext cx="453" cy="380"/>
              <a:chOff x="5136" y="2784"/>
              <a:chExt cx="453" cy="380"/>
            </a:xfrm>
          </p:grpSpPr>
          <p:sp>
            <p:nvSpPr>
              <p:cNvPr id="1220" name="Freeform 49"/>
              <p:cNvSpPr>
                <a:spLocks/>
              </p:cNvSpPr>
              <p:nvPr/>
            </p:nvSpPr>
            <p:spPr bwMode="auto">
              <a:xfrm>
                <a:off x="5509" y="2784"/>
                <a:ext cx="80" cy="80"/>
              </a:xfrm>
              <a:custGeom>
                <a:avLst/>
                <a:gdLst>
                  <a:gd name="T0" fmla="*/ 0 w 21"/>
                  <a:gd name="T1" fmla="*/ 0 h 21"/>
                  <a:gd name="T2" fmla="*/ 2147483647 w 21"/>
                  <a:gd name="T3" fmla="*/ 2147483647 h 21"/>
                  <a:gd name="T4" fmla="*/ 2147483647 w 21"/>
                  <a:gd name="T5" fmla="*/ 2147483647 h 21"/>
                  <a:gd name="T6" fmla="*/ 2147483647 w 21"/>
                  <a:gd name="T7" fmla="*/ 0 h 21"/>
                  <a:gd name="T8" fmla="*/ 0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0" y="0"/>
                    </a:moveTo>
                    <a:lnTo>
                      <a:pt x="17" y="21"/>
                    </a:lnTo>
                    <a:lnTo>
                      <a:pt x="21" y="2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9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1" name="Freeform 50"/>
              <p:cNvSpPr>
                <a:spLocks/>
              </p:cNvSpPr>
              <p:nvPr/>
            </p:nvSpPr>
            <p:spPr bwMode="auto">
              <a:xfrm>
                <a:off x="5509" y="2784"/>
                <a:ext cx="80" cy="80"/>
              </a:xfrm>
              <a:custGeom>
                <a:avLst/>
                <a:gdLst>
                  <a:gd name="T0" fmla="*/ 0 w 21"/>
                  <a:gd name="T1" fmla="*/ 0 h 21"/>
                  <a:gd name="T2" fmla="*/ 2147483647 w 21"/>
                  <a:gd name="T3" fmla="*/ 2147483647 h 21"/>
                  <a:gd name="T4" fmla="*/ 2147483647 w 21"/>
                  <a:gd name="T5" fmla="*/ 2147483647 h 21"/>
                  <a:gd name="T6" fmla="*/ 2147483647 w 21"/>
                  <a:gd name="T7" fmla="*/ 0 h 21"/>
                  <a:gd name="T8" fmla="*/ 0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0" y="0"/>
                    </a:moveTo>
                    <a:lnTo>
                      <a:pt x="17" y="21"/>
                    </a:lnTo>
                    <a:lnTo>
                      <a:pt x="21" y="2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2" name="Freeform 51"/>
              <p:cNvSpPr>
                <a:spLocks/>
              </p:cNvSpPr>
              <p:nvPr/>
            </p:nvSpPr>
            <p:spPr bwMode="auto">
              <a:xfrm>
                <a:off x="5566" y="2864"/>
                <a:ext cx="23" cy="279"/>
              </a:xfrm>
              <a:custGeom>
                <a:avLst/>
                <a:gdLst>
                  <a:gd name="T0" fmla="*/ 2147483647 w 6"/>
                  <a:gd name="T1" fmla="*/ 0 h 74"/>
                  <a:gd name="T2" fmla="*/ 2147483647 w 6"/>
                  <a:gd name="T3" fmla="*/ 2147483647 h 74"/>
                  <a:gd name="T4" fmla="*/ 2147483647 w 6"/>
                  <a:gd name="T5" fmla="*/ 2147483647 h 74"/>
                  <a:gd name="T6" fmla="*/ 0 w 6"/>
                  <a:gd name="T7" fmla="*/ 2147483647 h 74"/>
                  <a:gd name="T8" fmla="*/ 0 w 6"/>
                  <a:gd name="T9" fmla="*/ 2147483647 h 74"/>
                  <a:gd name="T10" fmla="*/ 2147483647 w 6"/>
                  <a:gd name="T11" fmla="*/ 0 h 74"/>
                  <a:gd name="T12" fmla="*/ 2147483647 w 6"/>
                  <a:gd name="T13" fmla="*/ 0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4"/>
                  <a:gd name="T23" fmla="*/ 6 w 6"/>
                  <a:gd name="T24" fmla="*/ 74 h 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4">
                    <a:moveTo>
                      <a:pt x="4" y="0"/>
                    </a:moveTo>
                    <a:cubicBezTo>
                      <a:pt x="5" y="1"/>
                      <a:pt x="6" y="5"/>
                      <a:pt x="3" y="6"/>
                    </a:cubicBezTo>
                    <a:lnTo>
                      <a:pt x="3" y="74"/>
                    </a:lnTo>
                    <a:lnTo>
                      <a:pt x="0" y="74"/>
                    </a:lnTo>
                    <a:cubicBezTo>
                      <a:pt x="0" y="51"/>
                      <a:pt x="0" y="28"/>
                      <a:pt x="0" y="5"/>
                    </a:cubicBezTo>
                    <a:cubicBezTo>
                      <a:pt x="4" y="4"/>
                      <a:pt x="3" y="2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3" name="Freeform 52"/>
              <p:cNvSpPr>
                <a:spLocks/>
              </p:cNvSpPr>
              <p:nvPr/>
            </p:nvSpPr>
            <p:spPr bwMode="auto">
              <a:xfrm>
                <a:off x="5460" y="2796"/>
                <a:ext cx="114" cy="368"/>
              </a:xfrm>
              <a:custGeom>
                <a:avLst/>
                <a:gdLst>
                  <a:gd name="T0" fmla="*/ 57 w 114"/>
                  <a:gd name="T1" fmla="*/ 0 h 368"/>
                  <a:gd name="T2" fmla="*/ 0 w 114"/>
                  <a:gd name="T3" fmla="*/ 79 h 368"/>
                  <a:gd name="T4" fmla="*/ 0 w 114"/>
                  <a:gd name="T5" fmla="*/ 368 h 368"/>
                  <a:gd name="T6" fmla="*/ 114 w 114"/>
                  <a:gd name="T7" fmla="*/ 358 h 368"/>
                  <a:gd name="T8" fmla="*/ 114 w 114"/>
                  <a:gd name="T9" fmla="*/ 68 h 368"/>
                  <a:gd name="T10" fmla="*/ 57 w 114"/>
                  <a:gd name="T11" fmla="*/ 0 h 3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368"/>
                  <a:gd name="T20" fmla="*/ 114 w 114"/>
                  <a:gd name="T21" fmla="*/ 368 h 3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368">
                    <a:moveTo>
                      <a:pt x="57" y="0"/>
                    </a:moveTo>
                    <a:lnTo>
                      <a:pt x="0" y="79"/>
                    </a:lnTo>
                    <a:lnTo>
                      <a:pt x="0" y="368"/>
                    </a:lnTo>
                    <a:lnTo>
                      <a:pt x="114" y="358"/>
                    </a:lnTo>
                    <a:lnTo>
                      <a:pt x="114" y="68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4" name="Freeform 53"/>
              <p:cNvSpPr>
                <a:spLocks/>
              </p:cNvSpPr>
              <p:nvPr/>
            </p:nvSpPr>
            <p:spPr bwMode="auto">
              <a:xfrm>
                <a:off x="5158" y="2864"/>
                <a:ext cx="302" cy="298"/>
              </a:xfrm>
              <a:custGeom>
                <a:avLst/>
                <a:gdLst>
                  <a:gd name="T0" fmla="*/ 0 w 80"/>
                  <a:gd name="T1" fmla="*/ 0 h 79"/>
                  <a:gd name="T2" fmla="*/ 0 w 80"/>
                  <a:gd name="T3" fmla="*/ 2147483647 h 79"/>
                  <a:gd name="T4" fmla="*/ 2147483647 w 80"/>
                  <a:gd name="T5" fmla="*/ 2147483647 h 79"/>
                  <a:gd name="T6" fmla="*/ 2147483647 w 80"/>
                  <a:gd name="T7" fmla="*/ 0 h 79"/>
                  <a:gd name="T8" fmla="*/ 0 w 80"/>
                  <a:gd name="T9" fmla="*/ 0 h 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79"/>
                  <a:gd name="T17" fmla="*/ 80 w 80"/>
                  <a:gd name="T18" fmla="*/ 79 h 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79">
                    <a:moveTo>
                      <a:pt x="0" y="0"/>
                    </a:moveTo>
                    <a:lnTo>
                      <a:pt x="0" y="78"/>
                    </a:lnTo>
                    <a:lnTo>
                      <a:pt x="80" y="79"/>
                    </a:lnTo>
                    <a:lnTo>
                      <a:pt x="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5" name="Rectangle 54"/>
              <p:cNvSpPr>
                <a:spLocks noChangeArrowheads="1"/>
              </p:cNvSpPr>
              <p:nvPr/>
            </p:nvSpPr>
            <p:spPr bwMode="auto">
              <a:xfrm>
                <a:off x="5185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6" name="Rectangle 55"/>
              <p:cNvSpPr>
                <a:spLocks noChangeArrowheads="1"/>
              </p:cNvSpPr>
              <p:nvPr/>
            </p:nvSpPr>
            <p:spPr bwMode="auto">
              <a:xfrm>
                <a:off x="5328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7" name="Rectangle 56"/>
              <p:cNvSpPr>
                <a:spLocks noChangeArrowheads="1"/>
              </p:cNvSpPr>
              <p:nvPr/>
            </p:nvSpPr>
            <p:spPr bwMode="auto">
              <a:xfrm>
                <a:off x="5257" y="2950"/>
                <a:ext cx="22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8" name="Rectangle 57"/>
              <p:cNvSpPr>
                <a:spLocks noChangeArrowheads="1"/>
              </p:cNvSpPr>
              <p:nvPr/>
            </p:nvSpPr>
            <p:spPr bwMode="auto">
              <a:xfrm>
                <a:off x="5400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9" name="Rectangle 58"/>
              <p:cNvSpPr>
                <a:spLocks noChangeArrowheads="1"/>
              </p:cNvSpPr>
              <p:nvPr/>
            </p:nvSpPr>
            <p:spPr bwMode="auto">
              <a:xfrm>
                <a:off x="5185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" name="Rectangle 59"/>
              <p:cNvSpPr>
                <a:spLocks noChangeArrowheads="1"/>
              </p:cNvSpPr>
              <p:nvPr/>
            </p:nvSpPr>
            <p:spPr bwMode="auto">
              <a:xfrm>
                <a:off x="5328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1" name="Rectangle 60"/>
              <p:cNvSpPr>
                <a:spLocks noChangeArrowheads="1"/>
              </p:cNvSpPr>
              <p:nvPr/>
            </p:nvSpPr>
            <p:spPr bwMode="auto">
              <a:xfrm>
                <a:off x="5257" y="2898"/>
                <a:ext cx="22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2" name="Rectangle 61"/>
              <p:cNvSpPr>
                <a:spLocks noChangeArrowheads="1"/>
              </p:cNvSpPr>
              <p:nvPr/>
            </p:nvSpPr>
            <p:spPr bwMode="auto">
              <a:xfrm>
                <a:off x="5400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3" name="Rectangle 62"/>
              <p:cNvSpPr>
                <a:spLocks noChangeArrowheads="1"/>
              </p:cNvSpPr>
              <p:nvPr/>
            </p:nvSpPr>
            <p:spPr bwMode="auto">
              <a:xfrm>
                <a:off x="5185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4" name="Rectangle 63"/>
              <p:cNvSpPr>
                <a:spLocks noChangeArrowheads="1"/>
              </p:cNvSpPr>
              <p:nvPr/>
            </p:nvSpPr>
            <p:spPr bwMode="auto">
              <a:xfrm>
                <a:off x="5328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5" name="Rectangle 64"/>
              <p:cNvSpPr>
                <a:spLocks noChangeArrowheads="1"/>
              </p:cNvSpPr>
              <p:nvPr/>
            </p:nvSpPr>
            <p:spPr bwMode="auto">
              <a:xfrm>
                <a:off x="5257" y="3030"/>
                <a:ext cx="22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6" name="Rectangle 65"/>
              <p:cNvSpPr>
                <a:spLocks noChangeArrowheads="1"/>
              </p:cNvSpPr>
              <p:nvPr/>
            </p:nvSpPr>
            <p:spPr bwMode="auto">
              <a:xfrm>
                <a:off x="5400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7" name="Rectangle 66"/>
              <p:cNvSpPr>
                <a:spLocks noChangeArrowheads="1"/>
              </p:cNvSpPr>
              <p:nvPr/>
            </p:nvSpPr>
            <p:spPr bwMode="auto">
              <a:xfrm>
                <a:off x="5185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8" name="Rectangle 67"/>
              <p:cNvSpPr>
                <a:spLocks noChangeArrowheads="1"/>
              </p:cNvSpPr>
              <p:nvPr/>
            </p:nvSpPr>
            <p:spPr bwMode="auto">
              <a:xfrm>
                <a:off x="5328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9" name="Rectangle 68"/>
              <p:cNvSpPr>
                <a:spLocks noChangeArrowheads="1"/>
              </p:cNvSpPr>
              <p:nvPr/>
            </p:nvSpPr>
            <p:spPr bwMode="auto">
              <a:xfrm>
                <a:off x="5256" y="2975"/>
                <a:ext cx="22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0" name="Rectangle 69"/>
              <p:cNvSpPr>
                <a:spLocks noChangeArrowheads="1"/>
              </p:cNvSpPr>
              <p:nvPr/>
            </p:nvSpPr>
            <p:spPr bwMode="auto">
              <a:xfrm>
                <a:off x="5400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1" name="Rectangle 70"/>
              <p:cNvSpPr>
                <a:spLocks noChangeArrowheads="1"/>
              </p:cNvSpPr>
              <p:nvPr/>
            </p:nvSpPr>
            <p:spPr bwMode="auto">
              <a:xfrm>
                <a:off x="5185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2" name="Rectangle 71"/>
              <p:cNvSpPr>
                <a:spLocks noChangeArrowheads="1"/>
              </p:cNvSpPr>
              <p:nvPr/>
            </p:nvSpPr>
            <p:spPr bwMode="auto">
              <a:xfrm>
                <a:off x="5328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3" name="Rectangle 72"/>
              <p:cNvSpPr>
                <a:spLocks noChangeArrowheads="1"/>
              </p:cNvSpPr>
              <p:nvPr/>
            </p:nvSpPr>
            <p:spPr bwMode="auto">
              <a:xfrm>
                <a:off x="5257" y="3120"/>
                <a:ext cx="22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4" name="Rectangle 73"/>
              <p:cNvSpPr>
                <a:spLocks noChangeArrowheads="1"/>
              </p:cNvSpPr>
              <p:nvPr/>
            </p:nvSpPr>
            <p:spPr bwMode="auto">
              <a:xfrm>
                <a:off x="5400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5" name="Rectangle 74"/>
              <p:cNvSpPr>
                <a:spLocks noChangeArrowheads="1"/>
              </p:cNvSpPr>
              <p:nvPr/>
            </p:nvSpPr>
            <p:spPr bwMode="auto">
              <a:xfrm>
                <a:off x="5185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6" name="Rectangle 75"/>
              <p:cNvSpPr>
                <a:spLocks noChangeArrowheads="1"/>
              </p:cNvSpPr>
              <p:nvPr/>
            </p:nvSpPr>
            <p:spPr bwMode="auto">
              <a:xfrm>
                <a:off x="5328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7" name="Rectangle 76"/>
              <p:cNvSpPr>
                <a:spLocks noChangeArrowheads="1"/>
              </p:cNvSpPr>
              <p:nvPr/>
            </p:nvSpPr>
            <p:spPr bwMode="auto">
              <a:xfrm>
                <a:off x="5257" y="3067"/>
                <a:ext cx="22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8" name="Rectangle 77"/>
              <p:cNvSpPr>
                <a:spLocks noChangeArrowheads="1"/>
              </p:cNvSpPr>
              <p:nvPr/>
            </p:nvSpPr>
            <p:spPr bwMode="auto">
              <a:xfrm>
                <a:off x="5400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9" name="Freeform 78"/>
              <p:cNvSpPr>
                <a:spLocks/>
              </p:cNvSpPr>
              <p:nvPr/>
            </p:nvSpPr>
            <p:spPr bwMode="auto">
              <a:xfrm>
                <a:off x="5143" y="2879"/>
                <a:ext cx="15" cy="279"/>
              </a:xfrm>
              <a:custGeom>
                <a:avLst/>
                <a:gdLst>
                  <a:gd name="T0" fmla="*/ 0 w 4"/>
                  <a:gd name="T1" fmla="*/ 0 h 74"/>
                  <a:gd name="T2" fmla="*/ 2147483647 w 4"/>
                  <a:gd name="T3" fmla="*/ 2147483647 h 74"/>
                  <a:gd name="T4" fmla="*/ 2147483647 w 4"/>
                  <a:gd name="T5" fmla="*/ 2147483647 h 74"/>
                  <a:gd name="T6" fmla="*/ 2147483647 w 4"/>
                  <a:gd name="T7" fmla="*/ 2147483647 h 74"/>
                  <a:gd name="T8" fmla="*/ 2147483647 w 4"/>
                  <a:gd name="T9" fmla="*/ 2147483647 h 74"/>
                  <a:gd name="T10" fmla="*/ 2147483647 w 4"/>
                  <a:gd name="T11" fmla="*/ 0 h 74"/>
                  <a:gd name="T12" fmla="*/ 0 w 4"/>
                  <a:gd name="T13" fmla="*/ 0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74"/>
                  <a:gd name="T23" fmla="*/ 4 w 4"/>
                  <a:gd name="T24" fmla="*/ 74 h 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74">
                    <a:moveTo>
                      <a:pt x="0" y="0"/>
                    </a:moveTo>
                    <a:cubicBezTo>
                      <a:pt x="0" y="2"/>
                      <a:pt x="1" y="4"/>
                      <a:pt x="3" y="5"/>
                    </a:cubicBezTo>
                    <a:lnTo>
                      <a:pt x="3" y="74"/>
                    </a:lnTo>
                    <a:lnTo>
                      <a:pt x="4" y="74"/>
                    </a:lnTo>
                    <a:cubicBezTo>
                      <a:pt x="4" y="51"/>
                      <a:pt x="4" y="28"/>
                      <a:pt x="4" y="5"/>
                    </a:cubicBezTo>
                    <a:cubicBezTo>
                      <a:pt x="2" y="4"/>
                      <a:pt x="1" y="2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0" name="Freeform 79"/>
              <p:cNvSpPr>
                <a:spLocks/>
              </p:cNvSpPr>
              <p:nvPr/>
            </p:nvSpPr>
            <p:spPr bwMode="auto">
              <a:xfrm>
                <a:off x="5136" y="2784"/>
                <a:ext cx="385" cy="95"/>
              </a:xfrm>
              <a:custGeom>
                <a:avLst/>
                <a:gdLst>
                  <a:gd name="T0" fmla="*/ 0 w 102"/>
                  <a:gd name="T1" fmla="*/ 2147483647 h 25"/>
                  <a:gd name="T2" fmla="*/ 2147483647 w 102"/>
                  <a:gd name="T3" fmla="*/ 2147483647 h 25"/>
                  <a:gd name="T4" fmla="*/ 2147483647 w 102"/>
                  <a:gd name="T5" fmla="*/ 0 h 25"/>
                  <a:gd name="T6" fmla="*/ 2147483647 w 102"/>
                  <a:gd name="T7" fmla="*/ 0 h 25"/>
                  <a:gd name="T8" fmla="*/ 0 w 102"/>
                  <a:gd name="T9" fmla="*/ 2147483647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25"/>
                  <a:gd name="T17" fmla="*/ 102 w 102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25">
                    <a:moveTo>
                      <a:pt x="0" y="25"/>
                    </a:moveTo>
                    <a:lnTo>
                      <a:pt x="86" y="25"/>
                    </a:lnTo>
                    <a:lnTo>
                      <a:pt x="102" y="0"/>
                    </a:lnTo>
                    <a:lnTo>
                      <a:pt x="25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A09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1" name="Freeform 80"/>
              <p:cNvSpPr>
                <a:spLocks/>
              </p:cNvSpPr>
              <p:nvPr/>
            </p:nvSpPr>
            <p:spPr bwMode="auto">
              <a:xfrm>
                <a:off x="5136" y="2784"/>
                <a:ext cx="389" cy="95"/>
              </a:xfrm>
              <a:custGeom>
                <a:avLst/>
                <a:gdLst>
                  <a:gd name="T0" fmla="*/ 2147483647 w 103"/>
                  <a:gd name="T1" fmla="*/ 0 h 25"/>
                  <a:gd name="T2" fmla="*/ 2147483647 w 103"/>
                  <a:gd name="T3" fmla="*/ 0 h 25"/>
                  <a:gd name="T4" fmla="*/ 2147483647 w 103"/>
                  <a:gd name="T5" fmla="*/ 2147483647 h 25"/>
                  <a:gd name="T6" fmla="*/ 0 w 103"/>
                  <a:gd name="T7" fmla="*/ 2147483647 h 25"/>
                  <a:gd name="T8" fmla="*/ 2147483647 w 103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25"/>
                  <a:gd name="T17" fmla="*/ 103 w 103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25">
                    <a:moveTo>
                      <a:pt x="24" y="0"/>
                    </a:moveTo>
                    <a:lnTo>
                      <a:pt x="103" y="0"/>
                    </a:lnTo>
                    <a:lnTo>
                      <a:pt x="85" y="25"/>
                    </a:lnTo>
                    <a:lnTo>
                      <a:pt x="0" y="2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1C0BF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2" name="Freeform 81"/>
              <p:cNvSpPr>
                <a:spLocks/>
              </p:cNvSpPr>
              <p:nvPr/>
            </p:nvSpPr>
            <p:spPr bwMode="auto">
              <a:xfrm>
                <a:off x="5396" y="2796"/>
                <a:ext cx="34" cy="26"/>
              </a:xfrm>
              <a:custGeom>
                <a:avLst/>
                <a:gdLst>
                  <a:gd name="T0" fmla="*/ 0 w 9"/>
                  <a:gd name="T1" fmla="*/ 0 h 7"/>
                  <a:gd name="T2" fmla="*/ 2147483647 w 9"/>
                  <a:gd name="T3" fmla="*/ 0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0 w 9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0" y="0"/>
                    </a:moveTo>
                    <a:lnTo>
                      <a:pt x="9" y="0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8D8C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3" name="Freeform 82"/>
              <p:cNvSpPr>
                <a:spLocks/>
              </p:cNvSpPr>
              <p:nvPr/>
            </p:nvSpPr>
            <p:spPr bwMode="auto">
              <a:xfrm>
                <a:off x="5377" y="2796"/>
                <a:ext cx="38" cy="64"/>
              </a:xfrm>
              <a:custGeom>
                <a:avLst/>
                <a:gdLst>
                  <a:gd name="T0" fmla="*/ 2147483647 w 10"/>
                  <a:gd name="T1" fmla="*/ 0 h 17"/>
                  <a:gd name="T2" fmla="*/ 0 w 10"/>
                  <a:gd name="T3" fmla="*/ 2147483647 h 17"/>
                  <a:gd name="T4" fmla="*/ 0 w 10"/>
                  <a:gd name="T5" fmla="*/ 2147483647 h 17"/>
                  <a:gd name="T6" fmla="*/ 2147483647 w 10"/>
                  <a:gd name="T7" fmla="*/ 2147483647 h 17"/>
                  <a:gd name="T8" fmla="*/ 2147483647 w 10"/>
                  <a:gd name="T9" fmla="*/ 2147483647 h 17"/>
                  <a:gd name="T10" fmla="*/ 2147483647 w 10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17"/>
                  <a:gd name="T20" fmla="*/ 10 w 10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17">
                    <a:moveTo>
                      <a:pt x="5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10" y="17"/>
                    </a:lnTo>
                    <a:lnTo>
                      <a:pt x="1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4" name="Rectangle 83"/>
              <p:cNvSpPr>
                <a:spLocks noChangeArrowheads="1"/>
              </p:cNvSpPr>
              <p:nvPr/>
            </p:nvSpPr>
            <p:spPr bwMode="auto">
              <a:xfrm>
                <a:off x="5389" y="2826"/>
                <a:ext cx="15" cy="30"/>
              </a:xfrm>
              <a:prstGeom prst="rect">
                <a:avLst/>
              </a:prstGeom>
              <a:solidFill>
                <a:srgbClr val="0056A2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5" name="Freeform 84"/>
              <p:cNvSpPr>
                <a:spLocks/>
              </p:cNvSpPr>
              <p:nvPr/>
            </p:nvSpPr>
            <p:spPr bwMode="auto">
              <a:xfrm>
                <a:off x="5415" y="2822"/>
                <a:ext cx="8" cy="38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2147483647 h 10"/>
                  <a:gd name="T4" fmla="*/ 2147483647 w 2"/>
                  <a:gd name="T5" fmla="*/ 0 h 10"/>
                  <a:gd name="T6" fmla="*/ 0 w 2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0"/>
                  <a:gd name="T14" fmla="*/ 2 w 2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0">
                    <a:moveTo>
                      <a:pt x="0" y="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6" name="Freeform 85"/>
              <p:cNvSpPr>
                <a:spLocks/>
              </p:cNvSpPr>
              <p:nvPr/>
            </p:nvSpPr>
            <p:spPr bwMode="auto">
              <a:xfrm>
                <a:off x="5238" y="2796"/>
                <a:ext cx="34" cy="26"/>
              </a:xfrm>
              <a:custGeom>
                <a:avLst/>
                <a:gdLst>
                  <a:gd name="T0" fmla="*/ 0 w 9"/>
                  <a:gd name="T1" fmla="*/ 0 h 7"/>
                  <a:gd name="T2" fmla="*/ 2147483647 w 9"/>
                  <a:gd name="T3" fmla="*/ 0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0 w 9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0" y="0"/>
                    </a:moveTo>
                    <a:lnTo>
                      <a:pt x="9" y="0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8D8C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7" name="Freeform 86"/>
              <p:cNvSpPr>
                <a:spLocks/>
              </p:cNvSpPr>
              <p:nvPr/>
            </p:nvSpPr>
            <p:spPr bwMode="auto">
              <a:xfrm>
                <a:off x="5219" y="2796"/>
                <a:ext cx="38" cy="64"/>
              </a:xfrm>
              <a:custGeom>
                <a:avLst/>
                <a:gdLst>
                  <a:gd name="T0" fmla="*/ 2147483647 w 10"/>
                  <a:gd name="T1" fmla="*/ 0 h 17"/>
                  <a:gd name="T2" fmla="*/ 0 w 10"/>
                  <a:gd name="T3" fmla="*/ 2147483647 h 17"/>
                  <a:gd name="T4" fmla="*/ 0 w 10"/>
                  <a:gd name="T5" fmla="*/ 2147483647 h 17"/>
                  <a:gd name="T6" fmla="*/ 2147483647 w 10"/>
                  <a:gd name="T7" fmla="*/ 2147483647 h 17"/>
                  <a:gd name="T8" fmla="*/ 2147483647 w 10"/>
                  <a:gd name="T9" fmla="*/ 2147483647 h 17"/>
                  <a:gd name="T10" fmla="*/ 2147483647 w 10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17"/>
                  <a:gd name="T20" fmla="*/ 10 w 10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17">
                    <a:moveTo>
                      <a:pt x="5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10" y="17"/>
                    </a:lnTo>
                    <a:lnTo>
                      <a:pt x="1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8" name="Rectangle 87"/>
              <p:cNvSpPr>
                <a:spLocks noChangeArrowheads="1"/>
              </p:cNvSpPr>
              <p:nvPr/>
            </p:nvSpPr>
            <p:spPr bwMode="auto">
              <a:xfrm>
                <a:off x="5230" y="2826"/>
                <a:ext cx="15" cy="30"/>
              </a:xfrm>
              <a:prstGeom prst="rect">
                <a:avLst/>
              </a:prstGeom>
              <a:solidFill>
                <a:srgbClr val="0056A2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9" name="Freeform 88"/>
              <p:cNvSpPr>
                <a:spLocks/>
              </p:cNvSpPr>
              <p:nvPr/>
            </p:nvSpPr>
            <p:spPr bwMode="auto">
              <a:xfrm>
                <a:off x="5257" y="2822"/>
                <a:ext cx="7" cy="38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2147483647 h 10"/>
                  <a:gd name="T4" fmla="*/ 2147483647 w 2"/>
                  <a:gd name="T5" fmla="*/ 0 h 10"/>
                  <a:gd name="T6" fmla="*/ 0 w 2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0"/>
                  <a:gd name="T14" fmla="*/ 2 w 2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0">
                    <a:moveTo>
                      <a:pt x="0" y="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70" name="Group 89"/>
            <p:cNvGrpSpPr>
              <a:grpSpLocks/>
            </p:cNvGrpSpPr>
            <p:nvPr/>
          </p:nvGrpSpPr>
          <p:grpSpPr bwMode="auto">
            <a:xfrm>
              <a:off x="4760" y="2784"/>
              <a:ext cx="186" cy="240"/>
              <a:chOff x="3029" y="2813"/>
              <a:chExt cx="234" cy="268"/>
            </a:xfrm>
          </p:grpSpPr>
          <p:sp>
            <p:nvSpPr>
              <p:cNvPr id="1217" name="Freeform 90"/>
              <p:cNvSpPr>
                <a:spLocks/>
              </p:cNvSpPr>
              <p:nvPr/>
            </p:nvSpPr>
            <p:spPr bwMode="auto">
              <a:xfrm>
                <a:off x="3123" y="2960"/>
                <a:ext cx="42" cy="79"/>
              </a:xfrm>
              <a:custGeom>
                <a:avLst/>
                <a:gdLst>
                  <a:gd name="T0" fmla="*/ 2147483647 w 11"/>
                  <a:gd name="T1" fmla="*/ 0 h 21"/>
                  <a:gd name="T2" fmla="*/ 0 w 11"/>
                  <a:gd name="T3" fmla="*/ 2147483647 h 21"/>
                  <a:gd name="T4" fmla="*/ 2147483647 w 11"/>
                  <a:gd name="T5" fmla="*/ 2147483647 h 21"/>
                  <a:gd name="T6" fmla="*/ 2147483647 w 11"/>
                  <a:gd name="T7" fmla="*/ 0 h 21"/>
                  <a:gd name="T8" fmla="*/ 2147483647 w 1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1"/>
                  <a:gd name="T17" fmla="*/ 11 w 1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1">
                    <a:moveTo>
                      <a:pt x="1" y="0"/>
                    </a:moveTo>
                    <a:cubicBezTo>
                      <a:pt x="3" y="7"/>
                      <a:pt x="2" y="14"/>
                      <a:pt x="0" y="21"/>
                    </a:cubicBezTo>
                    <a:cubicBezTo>
                      <a:pt x="3" y="21"/>
                      <a:pt x="8" y="21"/>
                      <a:pt x="11" y="21"/>
                    </a:cubicBezTo>
                    <a:cubicBezTo>
                      <a:pt x="10" y="14"/>
                      <a:pt x="9" y="8"/>
                      <a:pt x="11" y="0"/>
                    </a:cubicBezTo>
                    <a:cubicBezTo>
                      <a:pt x="8" y="1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926C2B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8" name="Freeform 91"/>
              <p:cNvSpPr>
                <a:spLocks/>
              </p:cNvSpPr>
              <p:nvPr/>
            </p:nvSpPr>
            <p:spPr bwMode="auto">
              <a:xfrm>
                <a:off x="3070" y="2813"/>
                <a:ext cx="174" cy="177"/>
              </a:xfrm>
              <a:custGeom>
                <a:avLst/>
                <a:gdLst>
                  <a:gd name="T0" fmla="*/ 2147483647 w 46"/>
                  <a:gd name="T1" fmla="*/ 2147483647 h 47"/>
                  <a:gd name="T2" fmla="*/ 2147483647 w 46"/>
                  <a:gd name="T3" fmla="*/ 2147483647 h 47"/>
                  <a:gd name="T4" fmla="*/ 2147483647 w 46"/>
                  <a:gd name="T5" fmla="*/ 2147483647 h 47"/>
                  <a:gd name="T6" fmla="*/ 2147483647 w 46"/>
                  <a:gd name="T7" fmla="*/ 2147483647 h 47"/>
                  <a:gd name="T8" fmla="*/ 2147483647 w 46"/>
                  <a:gd name="T9" fmla="*/ 2147483647 h 47"/>
                  <a:gd name="T10" fmla="*/ 2147483647 w 46"/>
                  <a:gd name="T11" fmla="*/ 2147483647 h 47"/>
                  <a:gd name="T12" fmla="*/ 2147483647 w 46"/>
                  <a:gd name="T13" fmla="*/ 2147483647 h 47"/>
                  <a:gd name="T14" fmla="*/ 2147483647 w 46"/>
                  <a:gd name="T15" fmla="*/ 2147483647 h 47"/>
                  <a:gd name="T16" fmla="*/ 2147483647 w 46"/>
                  <a:gd name="T17" fmla="*/ 2147483647 h 47"/>
                  <a:gd name="T18" fmla="*/ 2147483647 w 46"/>
                  <a:gd name="T19" fmla="*/ 2147483647 h 47"/>
                  <a:gd name="T20" fmla="*/ 2147483647 w 46"/>
                  <a:gd name="T21" fmla="*/ 2147483647 h 47"/>
                  <a:gd name="T22" fmla="*/ 2147483647 w 46"/>
                  <a:gd name="T23" fmla="*/ 2147483647 h 47"/>
                  <a:gd name="T24" fmla="*/ 2147483647 w 46"/>
                  <a:gd name="T25" fmla="*/ 2147483647 h 47"/>
                  <a:gd name="T26" fmla="*/ 2147483647 w 46"/>
                  <a:gd name="T27" fmla="*/ 2147483647 h 47"/>
                  <a:gd name="T28" fmla="*/ 2147483647 w 46"/>
                  <a:gd name="T29" fmla="*/ 2147483647 h 47"/>
                  <a:gd name="T30" fmla="*/ 0 w 46"/>
                  <a:gd name="T31" fmla="*/ 2147483647 h 47"/>
                  <a:gd name="T32" fmla="*/ 2147483647 w 46"/>
                  <a:gd name="T33" fmla="*/ 2147483647 h 47"/>
                  <a:gd name="T34" fmla="*/ 2147483647 w 46"/>
                  <a:gd name="T35" fmla="*/ 2147483647 h 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"/>
                  <a:gd name="T55" fmla="*/ 0 h 47"/>
                  <a:gd name="T56" fmla="*/ 46 w 46"/>
                  <a:gd name="T57" fmla="*/ 47 h 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" h="47">
                    <a:moveTo>
                      <a:pt x="12" y="40"/>
                    </a:moveTo>
                    <a:cubicBezTo>
                      <a:pt x="13" y="42"/>
                      <a:pt x="13" y="44"/>
                      <a:pt x="15" y="45"/>
                    </a:cubicBezTo>
                    <a:cubicBezTo>
                      <a:pt x="16" y="45"/>
                      <a:pt x="18" y="44"/>
                      <a:pt x="19" y="43"/>
                    </a:cubicBezTo>
                    <a:cubicBezTo>
                      <a:pt x="19" y="44"/>
                      <a:pt x="22" y="47"/>
                      <a:pt x="24" y="46"/>
                    </a:cubicBezTo>
                    <a:cubicBezTo>
                      <a:pt x="27" y="46"/>
                      <a:pt x="27" y="43"/>
                      <a:pt x="28" y="40"/>
                    </a:cubicBezTo>
                    <a:cubicBezTo>
                      <a:pt x="31" y="42"/>
                      <a:pt x="33" y="46"/>
                      <a:pt x="36" y="44"/>
                    </a:cubicBezTo>
                    <a:cubicBezTo>
                      <a:pt x="41" y="42"/>
                      <a:pt x="39" y="39"/>
                      <a:pt x="40" y="36"/>
                    </a:cubicBezTo>
                    <a:cubicBezTo>
                      <a:pt x="42" y="33"/>
                      <a:pt x="45" y="33"/>
                      <a:pt x="46" y="28"/>
                    </a:cubicBezTo>
                    <a:cubicBezTo>
                      <a:pt x="46" y="24"/>
                      <a:pt x="42" y="22"/>
                      <a:pt x="39" y="21"/>
                    </a:cubicBezTo>
                    <a:cubicBezTo>
                      <a:pt x="41" y="18"/>
                      <a:pt x="45" y="13"/>
                      <a:pt x="41" y="8"/>
                    </a:cubicBezTo>
                    <a:cubicBezTo>
                      <a:pt x="38" y="3"/>
                      <a:pt x="32" y="4"/>
                      <a:pt x="27" y="6"/>
                    </a:cubicBezTo>
                    <a:cubicBezTo>
                      <a:pt x="25" y="4"/>
                      <a:pt x="24" y="0"/>
                      <a:pt x="19" y="1"/>
                    </a:cubicBezTo>
                    <a:cubicBezTo>
                      <a:pt x="14" y="3"/>
                      <a:pt x="15" y="5"/>
                      <a:pt x="15" y="10"/>
                    </a:cubicBezTo>
                    <a:cubicBezTo>
                      <a:pt x="12" y="10"/>
                      <a:pt x="9" y="9"/>
                      <a:pt x="6" y="12"/>
                    </a:cubicBezTo>
                    <a:cubicBezTo>
                      <a:pt x="3" y="15"/>
                      <a:pt x="7" y="19"/>
                      <a:pt x="7" y="22"/>
                    </a:cubicBezTo>
                    <a:cubicBezTo>
                      <a:pt x="5" y="24"/>
                      <a:pt x="0" y="23"/>
                      <a:pt x="0" y="26"/>
                    </a:cubicBezTo>
                    <a:cubicBezTo>
                      <a:pt x="0" y="32"/>
                      <a:pt x="0" y="40"/>
                      <a:pt x="5" y="42"/>
                    </a:cubicBezTo>
                    <a:cubicBezTo>
                      <a:pt x="8" y="44"/>
                      <a:pt x="9" y="40"/>
                      <a:pt x="12" y="40"/>
                    </a:cubicBezTo>
                    <a:close/>
                  </a:path>
                </a:pathLst>
              </a:custGeom>
              <a:solidFill>
                <a:srgbClr val="009049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9" name="Freeform 92"/>
              <p:cNvSpPr>
                <a:spLocks/>
              </p:cNvSpPr>
              <p:nvPr/>
            </p:nvSpPr>
            <p:spPr bwMode="auto">
              <a:xfrm>
                <a:off x="3029" y="3001"/>
                <a:ext cx="234" cy="80"/>
              </a:xfrm>
              <a:custGeom>
                <a:avLst/>
                <a:gdLst>
                  <a:gd name="T0" fmla="*/ 2147483647 w 62"/>
                  <a:gd name="T1" fmla="*/ 2147483647 h 21"/>
                  <a:gd name="T2" fmla="*/ 2147483647 w 62"/>
                  <a:gd name="T3" fmla="*/ 2147483647 h 21"/>
                  <a:gd name="T4" fmla="*/ 2147483647 w 62"/>
                  <a:gd name="T5" fmla="*/ 2147483647 h 21"/>
                  <a:gd name="T6" fmla="*/ 2147483647 w 62"/>
                  <a:gd name="T7" fmla="*/ 2147483647 h 21"/>
                  <a:gd name="T8" fmla="*/ 2147483647 w 62"/>
                  <a:gd name="T9" fmla="*/ 2147483647 h 21"/>
                  <a:gd name="T10" fmla="*/ 2147483647 w 62"/>
                  <a:gd name="T11" fmla="*/ 2147483647 h 21"/>
                  <a:gd name="T12" fmla="*/ 2147483647 w 62"/>
                  <a:gd name="T13" fmla="*/ 2147483647 h 21"/>
                  <a:gd name="T14" fmla="*/ 2147483647 w 62"/>
                  <a:gd name="T15" fmla="*/ 2147483647 h 21"/>
                  <a:gd name="T16" fmla="*/ 2147483647 w 62"/>
                  <a:gd name="T17" fmla="*/ 2147483647 h 21"/>
                  <a:gd name="T18" fmla="*/ 2147483647 w 62"/>
                  <a:gd name="T19" fmla="*/ 0 h 21"/>
                  <a:gd name="T20" fmla="*/ 2147483647 w 62"/>
                  <a:gd name="T21" fmla="*/ 2147483647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2"/>
                  <a:gd name="T34" fmla="*/ 0 h 21"/>
                  <a:gd name="T35" fmla="*/ 62 w 62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2" h="21">
                    <a:moveTo>
                      <a:pt x="29" y="7"/>
                    </a:moveTo>
                    <a:cubicBezTo>
                      <a:pt x="32" y="5"/>
                      <a:pt x="35" y="2"/>
                      <a:pt x="39" y="2"/>
                    </a:cubicBezTo>
                    <a:cubicBezTo>
                      <a:pt x="42" y="2"/>
                      <a:pt x="43" y="5"/>
                      <a:pt x="45" y="7"/>
                    </a:cubicBezTo>
                    <a:cubicBezTo>
                      <a:pt x="49" y="3"/>
                      <a:pt x="54" y="3"/>
                      <a:pt x="57" y="6"/>
                    </a:cubicBezTo>
                    <a:cubicBezTo>
                      <a:pt x="59" y="7"/>
                      <a:pt x="62" y="12"/>
                      <a:pt x="60" y="15"/>
                    </a:cubicBezTo>
                    <a:cubicBezTo>
                      <a:pt x="56" y="18"/>
                      <a:pt x="47" y="17"/>
                      <a:pt x="44" y="19"/>
                    </a:cubicBezTo>
                    <a:cubicBezTo>
                      <a:pt x="41" y="21"/>
                      <a:pt x="19" y="17"/>
                      <a:pt x="10" y="18"/>
                    </a:cubicBezTo>
                    <a:cubicBezTo>
                      <a:pt x="7" y="19"/>
                      <a:pt x="0" y="13"/>
                      <a:pt x="3" y="8"/>
                    </a:cubicBezTo>
                    <a:cubicBezTo>
                      <a:pt x="4" y="7"/>
                      <a:pt x="7" y="7"/>
                      <a:pt x="12" y="6"/>
                    </a:cubicBezTo>
                    <a:cubicBezTo>
                      <a:pt x="10" y="3"/>
                      <a:pt x="16" y="0"/>
                      <a:pt x="18" y="0"/>
                    </a:cubicBezTo>
                    <a:cubicBezTo>
                      <a:pt x="22" y="0"/>
                      <a:pt x="27" y="7"/>
                      <a:pt x="29" y="7"/>
                    </a:cubicBezTo>
                    <a:close/>
                  </a:path>
                </a:pathLst>
              </a:custGeom>
              <a:solidFill>
                <a:srgbClr val="69C34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71" name="Group 93"/>
            <p:cNvGrpSpPr>
              <a:grpSpLocks/>
            </p:cNvGrpSpPr>
            <p:nvPr/>
          </p:nvGrpSpPr>
          <p:grpSpPr bwMode="auto">
            <a:xfrm>
              <a:off x="5136" y="2784"/>
              <a:ext cx="453" cy="380"/>
              <a:chOff x="5136" y="2784"/>
              <a:chExt cx="453" cy="380"/>
            </a:xfrm>
          </p:grpSpPr>
          <p:sp>
            <p:nvSpPr>
              <p:cNvPr id="1177" name="Freeform 94"/>
              <p:cNvSpPr>
                <a:spLocks/>
              </p:cNvSpPr>
              <p:nvPr/>
            </p:nvSpPr>
            <p:spPr bwMode="auto">
              <a:xfrm>
                <a:off x="5509" y="2784"/>
                <a:ext cx="80" cy="80"/>
              </a:xfrm>
              <a:custGeom>
                <a:avLst/>
                <a:gdLst>
                  <a:gd name="T0" fmla="*/ 0 w 21"/>
                  <a:gd name="T1" fmla="*/ 0 h 21"/>
                  <a:gd name="T2" fmla="*/ 2147483647 w 21"/>
                  <a:gd name="T3" fmla="*/ 2147483647 h 21"/>
                  <a:gd name="T4" fmla="*/ 2147483647 w 21"/>
                  <a:gd name="T5" fmla="*/ 2147483647 h 21"/>
                  <a:gd name="T6" fmla="*/ 2147483647 w 21"/>
                  <a:gd name="T7" fmla="*/ 0 h 21"/>
                  <a:gd name="T8" fmla="*/ 0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0" y="0"/>
                    </a:moveTo>
                    <a:lnTo>
                      <a:pt x="17" y="21"/>
                    </a:lnTo>
                    <a:lnTo>
                      <a:pt x="21" y="2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9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78" name="Freeform 95"/>
              <p:cNvSpPr>
                <a:spLocks/>
              </p:cNvSpPr>
              <p:nvPr/>
            </p:nvSpPr>
            <p:spPr bwMode="auto">
              <a:xfrm>
                <a:off x="5509" y="2784"/>
                <a:ext cx="80" cy="80"/>
              </a:xfrm>
              <a:custGeom>
                <a:avLst/>
                <a:gdLst>
                  <a:gd name="T0" fmla="*/ 0 w 21"/>
                  <a:gd name="T1" fmla="*/ 0 h 21"/>
                  <a:gd name="T2" fmla="*/ 2147483647 w 21"/>
                  <a:gd name="T3" fmla="*/ 2147483647 h 21"/>
                  <a:gd name="T4" fmla="*/ 2147483647 w 21"/>
                  <a:gd name="T5" fmla="*/ 2147483647 h 21"/>
                  <a:gd name="T6" fmla="*/ 2147483647 w 21"/>
                  <a:gd name="T7" fmla="*/ 0 h 21"/>
                  <a:gd name="T8" fmla="*/ 0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0" y="0"/>
                    </a:moveTo>
                    <a:lnTo>
                      <a:pt x="17" y="21"/>
                    </a:lnTo>
                    <a:lnTo>
                      <a:pt x="21" y="2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79" name="Freeform 96"/>
              <p:cNvSpPr>
                <a:spLocks/>
              </p:cNvSpPr>
              <p:nvPr/>
            </p:nvSpPr>
            <p:spPr bwMode="auto">
              <a:xfrm>
                <a:off x="5566" y="2864"/>
                <a:ext cx="23" cy="279"/>
              </a:xfrm>
              <a:custGeom>
                <a:avLst/>
                <a:gdLst>
                  <a:gd name="T0" fmla="*/ 2147483647 w 6"/>
                  <a:gd name="T1" fmla="*/ 0 h 74"/>
                  <a:gd name="T2" fmla="*/ 2147483647 w 6"/>
                  <a:gd name="T3" fmla="*/ 2147483647 h 74"/>
                  <a:gd name="T4" fmla="*/ 2147483647 w 6"/>
                  <a:gd name="T5" fmla="*/ 2147483647 h 74"/>
                  <a:gd name="T6" fmla="*/ 0 w 6"/>
                  <a:gd name="T7" fmla="*/ 2147483647 h 74"/>
                  <a:gd name="T8" fmla="*/ 0 w 6"/>
                  <a:gd name="T9" fmla="*/ 2147483647 h 74"/>
                  <a:gd name="T10" fmla="*/ 2147483647 w 6"/>
                  <a:gd name="T11" fmla="*/ 0 h 74"/>
                  <a:gd name="T12" fmla="*/ 2147483647 w 6"/>
                  <a:gd name="T13" fmla="*/ 0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4"/>
                  <a:gd name="T23" fmla="*/ 6 w 6"/>
                  <a:gd name="T24" fmla="*/ 74 h 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4">
                    <a:moveTo>
                      <a:pt x="4" y="0"/>
                    </a:moveTo>
                    <a:cubicBezTo>
                      <a:pt x="5" y="1"/>
                      <a:pt x="6" y="5"/>
                      <a:pt x="3" y="6"/>
                    </a:cubicBezTo>
                    <a:lnTo>
                      <a:pt x="3" y="74"/>
                    </a:lnTo>
                    <a:lnTo>
                      <a:pt x="0" y="74"/>
                    </a:lnTo>
                    <a:cubicBezTo>
                      <a:pt x="0" y="51"/>
                      <a:pt x="0" y="28"/>
                      <a:pt x="0" y="5"/>
                    </a:cubicBezTo>
                    <a:cubicBezTo>
                      <a:pt x="4" y="4"/>
                      <a:pt x="3" y="2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0" name="Freeform 97"/>
              <p:cNvSpPr>
                <a:spLocks/>
              </p:cNvSpPr>
              <p:nvPr/>
            </p:nvSpPr>
            <p:spPr bwMode="auto">
              <a:xfrm>
                <a:off x="5460" y="2796"/>
                <a:ext cx="114" cy="368"/>
              </a:xfrm>
              <a:custGeom>
                <a:avLst/>
                <a:gdLst>
                  <a:gd name="T0" fmla="*/ 57 w 114"/>
                  <a:gd name="T1" fmla="*/ 0 h 368"/>
                  <a:gd name="T2" fmla="*/ 0 w 114"/>
                  <a:gd name="T3" fmla="*/ 79 h 368"/>
                  <a:gd name="T4" fmla="*/ 0 w 114"/>
                  <a:gd name="T5" fmla="*/ 368 h 368"/>
                  <a:gd name="T6" fmla="*/ 114 w 114"/>
                  <a:gd name="T7" fmla="*/ 358 h 368"/>
                  <a:gd name="T8" fmla="*/ 114 w 114"/>
                  <a:gd name="T9" fmla="*/ 68 h 368"/>
                  <a:gd name="T10" fmla="*/ 57 w 114"/>
                  <a:gd name="T11" fmla="*/ 0 h 3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368"/>
                  <a:gd name="T20" fmla="*/ 114 w 114"/>
                  <a:gd name="T21" fmla="*/ 368 h 3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368">
                    <a:moveTo>
                      <a:pt x="57" y="0"/>
                    </a:moveTo>
                    <a:lnTo>
                      <a:pt x="0" y="79"/>
                    </a:lnTo>
                    <a:lnTo>
                      <a:pt x="0" y="368"/>
                    </a:lnTo>
                    <a:lnTo>
                      <a:pt x="114" y="358"/>
                    </a:lnTo>
                    <a:lnTo>
                      <a:pt x="114" y="68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1" name="Freeform 98"/>
              <p:cNvSpPr>
                <a:spLocks/>
              </p:cNvSpPr>
              <p:nvPr/>
            </p:nvSpPr>
            <p:spPr bwMode="auto">
              <a:xfrm>
                <a:off x="5158" y="2864"/>
                <a:ext cx="302" cy="298"/>
              </a:xfrm>
              <a:custGeom>
                <a:avLst/>
                <a:gdLst>
                  <a:gd name="T0" fmla="*/ 0 w 80"/>
                  <a:gd name="T1" fmla="*/ 0 h 79"/>
                  <a:gd name="T2" fmla="*/ 0 w 80"/>
                  <a:gd name="T3" fmla="*/ 2147483647 h 79"/>
                  <a:gd name="T4" fmla="*/ 2147483647 w 80"/>
                  <a:gd name="T5" fmla="*/ 2147483647 h 79"/>
                  <a:gd name="T6" fmla="*/ 2147483647 w 80"/>
                  <a:gd name="T7" fmla="*/ 0 h 79"/>
                  <a:gd name="T8" fmla="*/ 0 w 80"/>
                  <a:gd name="T9" fmla="*/ 0 h 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79"/>
                  <a:gd name="T17" fmla="*/ 80 w 80"/>
                  <a:gd name="T18" fmla="*/ 79 h 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79">
                    <a:moveTo>
                      <a:pt x="0" y="0"/>
                    </a:moveTo>
                    <a:lnTo>
                      <a:pt x="0" y="78"/>
                    </a:lnTo>
                    <a:lnTo>
                      <a:pt x="80" y="79"/>
                    </a:lnTo>
                    <a:lnTo>
                      <a:pt x="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2" name="Rectangle 99"/>
              <p:cNvSpPr>
                <a:spLocks noChangeArrowheads="1"/>
              </p:cNvSpPr>
              <p:nvPr/>
            </p:nvSpPr>
            <p:spPr bwMode="auto">
              <a:xfrm>
                <a:off x="5185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3" name="Rectangle 100"/>
              <p:cNvSpPr>
                <a:spLocks noChangeArrowheads="1"/>
              </p:cNvSpPr>
              <p:nvPr/>
            </p:nvSpPr>
            <p:spPr bwMode="auto">
              <a:xfrm>
                <a:off x="5328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4" name="Rectangle 101"/>
              <p:cNvSpPr>
                <a:spLocks noChangeArrowheads="1"/>
              </p:cNvSpPr>
              <p:nvPr/>
            </p:nvSpPr>
            <p:spPr bwMode="auto">
              <a:xfrm>
                <a:off x="5257" y="2950"/>
                <a:ext cx="22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5" name="Rectangle 102"/>
              <p:cNvSpPr>
                <a:spLocks noChangeArrowheads="1"/>
              </p:cNvSpPr>
              <p:nvPr/>
            </p:nvSpPr>
            <p:spPr bwMode="auto">
              <a:xfrm>
                <a:off x="5400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6" name="Rectangle 103"/>
              <p:cNvSpPr>
                <a:spLocks noChangeArrowheads="1"/>
              </p:cNvSpPr>
              <p:nvPr/>
            </p:nvSpPr>
            <p:spPr bwMode="auto">
              <a:xfrm>
                <a:off x="5185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7" name="Rectangle 104"/>
              <p:cNvSpPr>
                <a:spLocks noChangeArrowheads="1"/>
              </p:cNvSpPr>
              <p:nvPr/>
            </p:nvSpPr>
            <p:spPr bwMode="auto">
              <a:xfrm>
                <a:off x="5328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8" name="Rectangle 105"/>
              <p:cNvSpPr>
                <a:spLocks noChangeArrowheads="1"/>
              </p:cNvSpPr>
              <p:nvPr/>
            </p:nvSpPr>
            <p:spPr bwMode="auto">
              <a:xfrm>
                <a:off x="5257" y="2898"/>
                <a:ext cx="22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9" name="Rectangle 106"/>
              <p:cNvSpPr>
                <a:spLocks noChangeArrowheads="1"/>
              </p:cNvSpPr>
              <p:nvPr/>
            </p:nvSpPr>
            <p:spPr bwMode="auto">
              <a:xfrm>
                <a:off x="5400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0" name="Rectangle 107"/>
              <p:cNvSpPr>
                <a:spLocks noChangeArrowheads="1"/>
              </p:cNvSpPr>
              <p:nvPr/>
            </p:nvSpPr>
            <p:spPr bwMode="auto">
              <a:xfrm>
                <a:off x="5185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1" name="Rectangle 108"/>
              <p:cNvSpPr>
                <a:spLocks noChangeArrowheads="1"/>
              </p:cNvSpPr>
              <p:nvPr/>
            </p:nvSpPr>
            <p:spPr bwMode="auto">
              <a:xfrm>
                <a:off x="5328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2" name="Rectangle 109"/>
              <p:cNvSpPr>
                <a:spLocks noChangeArrowheads="1"/>
              </p:cNvSpPr>
              <p:nvPr/>
            </p:nvSpPr>
            <p:spPr bwMode="auto">
              <a:xfrm>
                <a:off x="5257" y="3030"/>
                <a:ext cx="22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3" name="Rectangle 110"/>
              <p:cNvSpPr>
                <a:spLocks noChangeArrowheads="1"/>
              </p:cNvSpPr>
              <p:nvPr/>
            </p:nvSpPr>
            <p:spPr bwMode="auto">
              <a:xfrm>
                <a:off x="5400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4" name="Rectangle 111"/>
              <p:cNvSpPr>
                <a:spLocks noChangeArrowheads="1"/>
              </p:cNvSpPr>
              <p:nvPr/>
            </p:nvSpPr>
            <p:spPr bwMode="auto">
              <a:xfrm>
                <a:off x="5185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5" name="Rectangle 112"/>
              <p:cNvSpPr>
                <a:spLocks noChangeArrowheads="1"/>
              </p:cNvSpPr>
              <p:nvPr/>
            </p:nvSpPr>
            <p:spPr bwMode="auto">
              <a:xfrm>
                <a:off x="5328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6" name="Rectangle 113"/>
              <p:cNvSpPr>
                <a:spLocks noChangeArrowheads="1"/>
              </p:cNvSpPr>
              <p:nvPr/>
            </p:nvSpPr>
            <p:spPr bwMode="auto">
              <a:xfrm>
                <a:off x="5256" y="2975"/>
                <a:ext cx="22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7" name="Rectangle 114"/>
              <p:cNvSpPr>
                <a:spLocks noChangeArrowheads="1"/>
              </p:cNvSpPr>
              <p:nvPr/>
            </p:nvSpPr>
            <p:spPr bwMode="auto">
              <a:xfrm>
                <a:off x="5400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8" name="Rectangle 115"/>
              <p:cNvSpPr>
                <a:spLocks noChangeArrowheads="1"/>
              </p:cNvSpPr>
              <p:nvPr/>
            </p:nvSpPr>
            <p:spPr bwMode="auto">
              <a:xfrm>
                <a:off x="5185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9" name="Rectangle 116"/>
              <p:cNvSpPr>
                <a:spLocks noChangeArrowheads="1"/>
              </p:cNvSpPr>
              <p:nvPr/>
            </p:nvSpPr>
            <p:spPr bwMode="auto">
              <a:xfrm>
                <a:off x="5328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0" name="Rectangle 117"/>
              <p:cNvSpPr>
                <a:spLocks noChangeArrowheads="1"/>
              </p:cNvSpPr>
              <p:nvPr/>
            </p:nvSpPr>
            <p:spPr bwMode="auto">
              <a:xfrm>
                <a:off x="5257" y="3120"/>
                <a:ext cx="22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1" name="Rectangle 118"/>
              <p:cNvSpPr>
                <a:spLocks noChangeArrowheads="1"/>
              </p:cNvSpPr>
              <p:nvPr/>
            </p:nvSpPr>
            <p:spPr bwMode="auto">
              <a:xfrm>
                <a:off x="5400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2" name="Rectangle 119"/>
              <p:cNvSpPr>
                <a:spLocks noChangeArrowheads="1"/>
              </p:cNvSpPr>
              <p:nvPr/>
            </p:nvSpPr>
            <p:spPr bwMode="auto">
              <a:xfrm>
                <a:off x="5185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3" name="Rectangle 120"/>
              <p:cNvSpPr>
                <a:spLocks noChangeArrowheads="1"/>
              </p:cNvSpPr>
              <p:nvPr/>
            </p:nvSpPr>
            <p:spPr bwMode="auto">
              <a:xfrm>
                <a:off x="5328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4" name="Rectangle 121"/>
              <p:cNvSpPr>
                <a:spLocks noChangeArrowheads="1"/>
              </p:cNvSpPr>
              <p:nvPr/>
            </p:nvSpPr>
            <p:spPr bwMode="auto">
              <a:xfrm>
                <a:off x="5257" y="3067"/>
                <a:ext cx="22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5" name="Rectangle 122"/>
              <p:cNvSpPr>
                <a:spLocks noChangeArrowheads="1"/>
              </p:cNvSpPr>
              <p:nvPr/>
            </p:nvSpPr>
            <p:spPr bwMode="auto">
              <a:xfrm>
                <a:off x="5400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6" name="Freeform 123"/>
              <p:cNvSpPr>
                <a:spLocks/>
              </p:cNvSpPr>
              <p:nvPr/>
            </p:nvSpPr>
            <p:spPr bwMode="auto">
              <a:xfrm>
                <a:off x="5143" y="2879"/>
                <a:ext cx="15" cy="279"/>
              </a:xfrm>
              <a:custGeom>
                <a:avLst/>
                <a:gdLst>
                  <a:gd name="T0" fmla="*/ 0 w 4"/>
                  <a:gd name="T1" fmla="*/ 0 h 74"/>
                  <a:gd name="T2" fmla="*/ 2147483647 w 4"/>
                  <a:gd name="T3" fmla="*/ 2147483647 h 74"/>
                  <a:gd name="T4" fmla="*/ 2147483647 w 4"/>
                  <a:gd name="T5" fmla="*/ 2147483647 h 74"/>
                  <a:gd name="T6" fmla="*/ 2147483647 w 4"/>
                  <a:gd name="T7" fmla="*/ 2147483647 h 74"/>
                  <a:gd name="T8" fmla="*/ 2147483647 w 4"/>
                  <a:gd name="T9" fmla="*/ 2147483647 h 74"/>
                  <a:gd name="T10" fmla="*/ 2147483647 w 4"/>
                  <a:gd name="T11" fmla="*/ 0 h 74"/>
                  <a:gd name="T12" fmla="*/ 0 w 4"/>
                  <a:gd name="T13" fmla="*/ 0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74"/>
                  <a:gd name="T23" fmla="*/ 4 w 4"/>
                  <a:gd name="T24" fmla="*/ 74 h 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74">
                    <a:moveTo>
                      <a:pt x="0" y="0"/>
                    </a:moveTo>
                    <a:cubicBezTo>
                      <a:pt x="0" y="2"/>
                      <a:pt x="1" y="4"/>
                      <a:pt x="3" y="5"/>
                    </a:cubicBezTo>
                    <a:lnTo>
                      <a:pt x="3" y="74"/>
                    </a:lnTo>
                    <a:lnTo>
                      <a:pt x="4" y="74"/>
                    </a:lnTo>
                    <a:cubicBezTo>
                      <a:pt x="4" y="51"/>
                      <a:pt x="4" y="28"/>
                      <a:pt x="4" y="5"/>
                    </a:cubicBezTo>
                    <a:cubicBezTo>
                      <a:pt x="2" y="4"/>
                      <a:pt x="1" y="2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7" name="Freeform 124"/>
              <p:cNvSpPr>
                <a:spLocks/>
              </p:cNvSpPr>
              <p:nvPr/>
            </p:nvSpPr>
            <p:spPr bwMode="auto">
              <a:xfrm>
                <a:off x="5136" y="2784"/>
                <a:ext cx="385" cy="95"/>
              </a:xfrm>
              <a:custGeom>
                <a:avLst/>
                <a:gdLst>
                  <a:gd name="T0" fmla="*/ 0 w 102"/>
                  <a:gd name="T1" fmla="*/ 2147483647 h 25"/>
                  <a:gd name="T2" fmla="*/ 2147483647 w 102"/>
                  <a:gd name="T3" fmla="*/ 2147483647 h 25"/>
                  <a:gd name="T4" fmla="*/ 2147483647 w 102"/>
                  <a:gd name="T5" fmla="*/ 0 h 25"/>
                  <a:gd name="T6" fmla="*/ 2147483647 w 102"/>
                  <a:gd name="T7" fmla="*/ 0 h 25"/>
                  <a:gd name="T8" fmla="*/ 0 w 102"/>
                  <a:gd name="T9" fmla="*/ 2147483647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25"/>
                  <a:gd name="T17" fmla="*/ 102 w 102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25">
                    <a:moveTo>
                      <a:pt x="0" y="25"/>
                    </a:moveTo>
                    <a:lnTo>
                      <a:pt x="86" y="25"/>
                    </a:lnTo>
                    <a:lnTo>
                      <a:pt x="102" y="0"/>
                    </a:lnTo>
                    <a:lnTo>
                      <a:pt x="25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A09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8" name="Freeform 125"/>
              <p:cNvSpPr>
                <a:spLocks/>
              </p:cNvSpPr>
              <p:nvPr/>
            </p:nvSpPr>
            <p:spPr bwMode="auto">
              <a:xfrm>
                <a:off x="5136" y="2784"/>
                <a:ext cx="389" cy="95"/>
              </a:xfrm>
              <a:custGeom>
                <a:avLst/>
                <a:gdLst>
                  <a:gd name="T0" fmla="*/ 2147483647 w 103"/>
                  <a:gd name="T1" fmla="*/ 0 h 25"/>
                  <a:gd name="T2" fmla="*/ 2147483647 w 103"/>
                  <a:gd name="T3" fmla="*/ 0 h 25"/>
                  <a:gd name="T4" fmla="*/ 2147483647 w 103"/>
                  <a:gd name="T5" fmla="*/ 2147483647 h 25"/>
                  <a:gd name="T6" fmla="*/ 0 w 103"/>
                  <a:gd name="T7" fmla="*/ 2147483647 h 25"/>
                  <a:gd name="T8" fmla="*/ 2147483647 w 103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25"/>
                  <a:gd name="T17" fmla="*/ 103 w 103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25">
                    <a:moveTo>
                      <a:pt x="24" y="0"/>
                    </a:moveTo>
                    <a:lnTo>
                      <a:pt x="103" y="0"/>
                    </a:lnTo>
                    <a:lnTo>
                      <a:pt x="85" y="25"/>
                    </a:lnTo>
                    <a:lnTo>
                      <a:pt x="0" y="2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1C0BF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9" name="Freeform 126"/>
              <p:cNvSpPr>
                <a:spLocks/>
              </p:cNvSpPr>
              <p:nvPr/>
            </p:nvSpPr>
            <p:spPr bwMode="auto">
              <a:xfrm>
                <a:off x="5396" y="2796"/>
                <a:ext cx="34" cy="26"/>
              </a:xfrm>
              <a:custGeom>
                <a:avLst/>
                <a:gdLst>
                  <a:gd name="T0" fmla="*/ 0 w 9"/>
                  <a:gd name="T1" fmla="*/ 0 h 7"/>
                  <a:gd name="T2" fmla="*/ 2147483647 w 9"/>
                  <a:gd name="T3" fmla="*/ 0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0 w 9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0" y="0"/>
                    </a:moveTo>
                    <a:lnTo>
                      <a:pt x="9" y="0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8D8C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0" name="Freeform 127"/>
              <p:cNvSpPr>
                <a:spLocks/>
              </p:cNvSpPr>
              <p:nvPr/>
            </p:nvSpPr>
            <p:spPr bwMode="auto">
              <a:xfrm>
                <a:off x="5377" y="2796"/>
                <a:ext cx="38" cy="64"/>
              </a:xfrm>
              <a:custGeom>
                <a:avLst/>
                <a:gdLst>
                  <a:gd name="T0" fmla="*/ 2147483647 w 10"/>
                  <a:gd name="T1" fmla="*/ 0 h 17"/>
                  <a:gd name="T2" fmla="*/ 0 w 10"/>
                  <a:gd name="T3" fmla="*/ 2147483647 h 17"/>
                  <a:gd name="T4" fmla="*/ 0 w 10"/>
                  <a:gd name="T5" fmla="*/ 2147483647 h 17"/>
                  <a:gd name="T6" fmla="*/ 2147483647 w 10"/>
                  <a:gd name="T7" fmla="*/ 2147483647 h 17"/>
                  <a:gd name="T8" fmla="*/ 2147483647 w 10"/>
                  <a:gd name="T9" fmla="*/ 2147483647 h 17"/>
                  <a:gd name="T10" fmla="*/ 2147483647 w 10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17"/>
                  <a:gd name="T20" fmla="*/ 10 w 10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17">
                    <a:moveTo>
                      <a:pt x="5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10" y="17"/>
                    </a:lnTo>
                    <a:lnTo>
                      <a:pt x="1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1" name="Rectangle 128"/>
              <p:cNvSpPr>
                <a:spLocks noChangeArrowheads="1"/>
              </p:cNvSpPr>
              <p:nvPr/>
            </p:nvSpPr>
            <p:spPr bwMode="auto">
              <a:xfrm>
                <a:off x="5389" y="2826"/>
                <a:ext cx="15" cy="30"/>
              </a:xfrm>
              <a:prstGeom prst="rect">
                <a:avLst/>
              </a:prstGeom>
              <a:solidFill>
                <a:srgbClr val="0056A2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2" name="Freeform 129"/>
              <p:cNvSpPr>
                <a:spLocks/>
              </p:cNvSpPr>
              <p:nvPr/>
            </p:nvSpPr>
            <p:spPr bwMode="auto">
              <a:xfrm>
                <a:off x="5415" y="2822"/>
                <a:ext cx="8" cy="38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2147483647 h 10"/>
                  <a:gd name="T4" fmla="*/ 2147483647 w 2"/>
                  <a:gd name="T5" fmla="*/ 0 h 10"/>
                  <a:gd name="T6" fmla="*/ 0 w 2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0"/>
                  <a:gd name="T14" fmla="*/ 2 w 2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0">
                    <a:moveTo>
                      <a:pt x="0" y="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3" name="Freeform 130"/>
              <p:cNvSpPr>
                <a:spLocks/>
              </p:cNvSpPr>
              <p:nvPr/>
            </p:nvSpPr>
            <p:spPr bwMode="auto">
              <a:xfrm>
                <a:off x="5238" y="2796"/>
                <a:ext cx="34" cy="26"/>
              </a:xfrm>
              <a:custGeom>
                <a:avLst/>
                <a:gdLst>
                  <a:gd name="T0" fmla="*/ 0 w 9"/>
                  <a:gd name="T1" fmla="*/ 0 h 7"/>
                  <a:gd name="T2" fmla="*/ 2147483647 w 9"/>
                  <a:gd name="T3" fmla="*/ 0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0 w 9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0" y="0"/>
                    </a:moveTo>
                    <a:lnTo>
                      <a:pt x="9" y="0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8D8C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4" name="Freeform 131"/>
              <p:cNvSpPr>
                <a:spLocks/>
              </p:cNvSpPr>
              <p:nvPr/>
            </p:nvSpPr>
            <p:spPr bwMode="auto">
              <a:xfrm>
                <a:off x="5219" y="2796"/>
                <a:ext cx="38" cy="64"/>
              </a:xfrm>
              <a:custGeom>
                <a:avLst/>
                <a:gdLst>
                  <a:gd name="T0" fmla="*/ 2147483647 w 10"/>
                  <a:gd name="T1" fmla="*/ 0 h 17"/>
                  <a:gd name="T2" fmla="*/ 0 w 10"/>
                  <a:gd name="T3" fmla="*/ 2147483647 h 17"/>
                  <a:gd name="T4" fmla="*/ 0 w 10"/>
                  <a:gd name="T5" fmla="*/ 2147483647 h 17"/>
                  <a:gd name="T6" fmla="*/ 2147483647 w 10"/>
                  <a:gd name="T7" fmla="*/ 2147483647 h 17"/>
                  <a:gd name="T8" fmla="*/ 2147483647 w 10"/>
                  <a:gd name="T9" fmla="*/ 2147483647 h 17"/>
                  <a:gd name="T10" fmla="*/ 2147483647 w 10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17"/>
                  <a:gd name="T20" fmla="*/ 10 w 10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17">
                    <a:moveTo>
                      <a:pt x="5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10" y="17"/>
                    </a:lnTo>
                    <a:lnTo>
                      <a:pt x="1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5" name="Rectangle 132"/>
              <p:cNvSpPr>
                <a:spLocks noChangeArrowheads="1"/>
              </p:cNvSpPr>
              <p:nvPr/>
            </p:nvSpPr>
            <p:spPr bwMode="auto">
              <a:xfrm>
                <a:off x="5230" y="2826"/>
                <a:ext cx="15" cy="30"/>
              </a:xfrm>
              <a:prstGeom prst="rect">
                <a:avLst/>
              </a:prstGeom>
              <a:solidFill>
                <a:srgbClr val="0056A2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6" name="Freeform 133"/>
              <p:cNvSpPr>
                <a:spLocks/>
              </p:cNvSpPr>
              <p:nvPr/>
            </p:nvSpPr>
            <p:spPr bwMode="auto">
              <a:xfrm>
                <a:off x="5257" y="2822"/>
                <a:ext cx="7" cy="38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2147483647 h 10"/>
                  <a:gd name="T4" fmla="*/ 2147483647 w 2"/>
                  <a:gd name="T5" fmla="*/ 0 h 10"/>
                  <a:gd name="T6" fmla="*/ 0 w 2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0"/>
                  <a:gd name="T14" fmla="*/ 2 w 2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0">
                    <a:moveTo>
                      <a:pt x="0" y="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72" name="Group 134"/>
            <p:cNvGrpSpPr>
              <a:grpSpLocks/>
            </p:cNvGrpSpPr>
            <p:nvPr/>
          </p:nvGrpSpPr>
          <p:grpSpPr bwMode="auto">
            <a:xfrm>
              <a:off x="5440" y="2928"/>
              <a:ext cx="234" cy="268"/>
              <a:chOff x="3029" y="2813"/>
              <a:chExt cx="234" cy="268"/>
            </a:xfrm>
          </p:grpSpPr>
          <p:sp>
            <p:nvSpPr>
              <p:cNvPr id="1174" name="Freeform 135"/>
              <p:cNvSpPr>
                <a:spLocks/>
              </p:cNvSpPr>
              <p:nvPr/>
            </p:nvSpPr>
            <p:spPr bwMode="auto">
              <a:xfrm>
                <a:off x="3123" y="2960"/>
                <a:ext cx="42" cy="79"/>
              </a:xfrm>
              <a:custGeom>
                <a:avLst/>
                <a:gdLst>
                  <a:gd name="T0" fmla="*/ 2147483647 w 11"/>
                  <a:gd name="T1" fmla="*/ 0 h 21"/>
                  <a:gd name="T2" fmla="*/ 0 w 11"/>
                  <a:gd name="T3" fmla="*/ 2147483647 h 21"/>
                  <a:gd name="T4" fmla="*/ 2147483647 w 11"/>
                  <a:gd name="T5" fmla="*/ 2147483647 h 21"/>
                  <a:gd name="T6" fmla="*/ 2147483647 w 11"/>
                  <a:gd name="T7" fmla="*/ 0 h 21"/>
                  <a:gd name="T8" fmla="*/ 2147483647 w 1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1"/>
                  <a:gd name="T17" fmla="*/ 11 w 1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1">
                    <a:moveTo>
                      <a:pt x="1" y="0"/>
                    </a:moveTo>
                    <a:cubicBezTo>
                      <a:pt x="3" y="7"/>
                      <a:pt x="2" y="14"/>
                      <a:pt x="0" y="21"/>
                    </a:cubicBezTo>
                    <a:cubicBezTo>
                      <a:pt x="3" y="21"/>
                      <a:pt x="8" y="21"/>
                      <a:pt x="11" y="21"/>
                    </a:cubicBezTo>
                    <a:cubicBezTo>
                      <a:pt x="10" y="14"/>
                      <a:pt x="9" y="8"/>
                      <a:pt x="11" y="0"/>
                    </a:cubicBezTo>
                    <a:cubicBezTo>
                      <a:pt x="8" y="1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926C2B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75" name="Freeform 136"/>
              <p:cNvSpPr>
                <a:spLocks/>
              </p:cNvSpPr>
              <p:nvPr/>
            </p:nvSpPr>
            <p:spPr bwMode="auto">
              <a:xfrm>
                <a:off x="3070" y="2813"/>
                <a:ext cx="174" cy="177"/>
              </a:xfrm>
              <a:custGeom>
                <a:avLst/>
                <a:gdLst>
                  <a:gd name="T0" fmla="*/ 2147483647 w 46"/>
                  <a:gd name="T1" fmla="*/ 2147483647 h 47"/>
                  <a:gd name="T2" fmla="*/ 2147483647 w 46"/>
                  <a:gd name="T3" fmla="*/ 2147483647 h 47"/>
                  <a:gd name="T4" fmla="*/ 2147483647 w 46"/>
                  <a:gd name="T5" fmla="*/ 2147483647 h 47"/>
                  <a:gd name="T6" fmla="*/ 2147483647 w 46"/>
                  <a:gd name="T7" fmla="*/ 2147483647 h 47"/>
                  <a:gd name="T8" fmla="*/ 2147483647 w 46"/>
                  <a:gd name="T9" fmla="*/ 2147483647 h 47"/>
                  <a:gd name="T10" fmla="*/ 2147483647 w 46"/>
                  <a:gd name="T11" fmla="*/ 2147483647 h 47"/>
                  <a:gd name="T12" fmla="*/ 2147483647 w 46"/>
                  <a:gd name="T13" fmla="*/ 2147483647 h 47"/>
                  <a:gd name="T14" fmla="*/ 2147483647 w 46"/>
                  <a:gd name="T15" fmla="*/ 2147483647 h 47"/>
                  <a:gd name="T16" fmla="*/ 2147483647 w 46"/>
                  <a:gd name="T17" fmla="*/ 2147483647 h 47"/>
                  <a:gd name="T18" fmla="*/ 2147483647 w 46"/>
                  <a:gd name="T19" fmla="*/ 2147483647 h 47"/>
                  <a:gd name="T20" fmla="*/ 2147483647 w 46"/>
                  <a:gd name="T21" fmla="*/ 2147483647 h 47"/>
                  <a:gd name="T22" fmla="*/ 2147483647 w 46"/>
                  <a:gd name="T23" fmla="*/ 2147483647 h 47"/>
                  <a:gd name="T24" fmla="*/ 2147483647 w 46"/>
                  <a:gd name="T25" fmla="*/ 2147483647 h 47"/>
                  <a:gd name="T26" fmla="*/ 2147483647 w 46"/>
                  <a:gd name="T27" fmla="*/ 2147483647 h 47"/>
                  <a:gd name="T28" fmla="*/ 2147483647 w 46"/>
                  <a:gd name="T29" fmla="*/ 2147483647 h 47"/>
                  <a:gd name="T30" fmla="*/ 0 w 46"/>
                  <a:gd name="T31" fmla="*/ 2147483647 h 47"/>
                  <a:gd name="T32" fmla="*/ 2147483647 w 46"/>
                  <a:gd name="T33" fmla="*/ 2147483647 h 47"/>
                  <a:gd name="T34" fmla="*/ 2147483647 w 46"/>
                  <a:gd name="T35" fmla="*/ 2147483647 h 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"/>
                  <a:gd name="T55" fmla="*/ 0 h 47"/>
                  <a:gd name="T56" fmla="*/ 46 w 46"/>
                  <a:gd name="T57" fmla="*/ 47 h 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" h="47">
                    <a:moveTo>
                      <a:pt x="12" y="40"/>
                    </a:moveTo>
                    <a:cubicBezTo>
                      <a:pt x="13" y="42"/>
                      <a:pt x="13" y="44"/>
                      <a:pt x="15" y="45"/>
                    </a:cubicBezTo>
                    <a:cubicBezTo>
                      <a:pt x="16" y="45"/>
                      <a:pt x="18" y="44"/>
                      <a:pt x="19" y="43"/>
                    </a:cubicBezTo>
                    <a:cubicBezTo>
                      <a:pt x="19" y="44"/>
                      <a:pt x="22" y="47"/>
                      <a:pt x="24" y="46"/>
                    </a:cubicBezTo>
                    <a:cubicBezTo>
                      <a:pt x="27" y="46"/>
                      <a:pt x="27" y="43"/>
                      <a:pt x="28" y="40"/>
                    </a:cubicBezTo>
                    <a:cubicBezTo>
                      <a:pt x="31" y="42"/>
                      <a:pt x="33" y="46"/>
                      <a:pt x="36" y="44"/>
                    </a:cubicBezTo>
                    <a:cubicBezTo>
                      <a:pt x="41" y="42"/>
                      <a:pt x="39" y="39"/>
                      <a:pt x="40" y="36"/>
                    </a:cubicBezTo>
                    <a:cubicBezTo>
                      <a:pt x="42" y="33"/>
                      <a:pt x="45" y="33"/>
                      <a:pt x="46" y="28"/>
                    </a:cubicBezTo>
                    <a:cubicBezTo>
                      <a:pt x="46" y="24"/>
                      <a:pt x="42" y="22"/>
                      <a:pt x="39" y="21"/>
                    </a:cubicBezTo>
                    <a:cubicBezTo>
                      <a:pt x="41" y="18"/>
                      <a:pt x="45" y="13"/>
                      <a:pt x="41" y="8"/>
                    </a:cubicBezTo>
                    <a:cubicBezTo>
                      <a:pt x="38" y="3"/>
                      <a:pt x="32" y="4"/>
                      <a:pt x="27" y="6"/>
                    </a:cubicBezTo>
                    <a:cubicBezTo>
                      <a:pt x="25" y="4"/>
                      <a:pt x="24" y="0"/>
                      <a:pt x="19" y="1"/>
                    </a:cubicBezTo>
                    <a:cubicBezTo>
                      <a:pt x="14" y="3"/>
                      <a:pt x="15" y="5"/>
                      <a:pt x="15" y="10"/>
                    </a:cubicBezTo>
                    <a:cubicBezTo>
                      <a:pt x="12" y="10"/>
                      <a:pt x="9" y="9"/>
                      <a:pt x="6" y="12"/>
                    </a:cubicBezTo>
                    <a:cubicBezTo>
                      <a:pt x="3" y="15"/>
                      <a:pt x="7" y="19"/>
                      <a:pt x="7" y="22"/>
                    </a:cubicBezTo>
                    <a:cubicBezTo>
                      <a:pt x="5" y="24"/>
                      <a:pt x="0" y="23"/>
                      <a:pt x="0" y="26"/>
                    </a:cubicBezTo>
                    <a:cubicBezTo>
                      <a:pt x="0" y="32"/>
                      <a:pt x="0" y="40"/>
                      <a:pt x="5" y="42"/>
                    </a:cubicBezTo>
                    <a:cubicBezTo>
                      <a:pt x="8" y="44"/>
                      <a:pt x="9" y="40"/>
                      <a:pt x="12" y="40"/>
                    </a:cubicBezTo>
                    <a:close/>
                  </a:path>
                </a:pathLst>
              </a:custGeom>
              <a:solidFill>
                <a:srgbClr val="009049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76" name="Freeform 137"/>
              <p:cNvSpPr>
                <a:spLocks/>
              </p:cNvSpPr>
              <p:nvPr/>
            </p:nvSpPr>
            <p:spPr bwMode="auto">
              <a:xfrm>
                <a:off x="3029" y="3001"/>
                <a:ext cx="234" cy="80"/>
              </a:xfrm>
              <a:custGeom>
                <a:avLst/>
                <a:gdLst>
                  <a:gd name="T0" fmla="*/ 2147483647 w 62"/>
                  <a:gd name="T1" fmla="*/ 2147483647 h 21"/>
                  <a:gd name="T2" fmla="*/ 2147483647 w 62"/>
                  <a:gd name="T3" fmla="*/ 2147483647 h 21"/>
                  <a:gd name="T4" fmla="*/ 2147483647 w 62"/>
                  <a:gd name="T5" fmla="*/ 2147483647 h 21"/>
                  <a:gd name="T6" fmla="*/ 2147483647 w 62"/>
                  <a:gd name="T7" fmla="*/ 2147483647 h 21"/>
                  <a:gd name="T8" fmla="*/ 2147483647 w 62"/>
                  <a:gd name="T9" fmla="*/ 2147483647 h 21"/>
                  <a:gd name="T10" fmla="*/ 2147483647 w 62"/>
                  <a:gd name="T11" fmla="*/ 2147483647 h 21"/>
                  <a:gd name="T12" fmla="*/ 2147483647 w 62"/>
                  <a:gd name="T13" fmla="*/ 2147483647 h 21"/>
                  <a:gd name="T14" fmla="*/ 2147483647 w 62"/>
                  <a:gd name="T15" fmla="*/ 2147483647 h 21"/>
                  <a:gd name="T16" fmla="*/ 2147483647 w 62"/>
                  <a:gd name="T17" fmla="*/ 2147483647 h 21"/>
                  <a:gd name="T18" fmla="*/ 2147483647 w 62"/>
                  <a:gd name="T19" fmla="*/ 0 h 21"/>
                  <a:gd name="T20" fmla="*/ 2147483647 w 62"/>
                  <a:gd name="T21" fmla="*/ 2147483647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2"/>
                  <a:gd name="T34" fmla="*/ 0 h 21"/>
                  <a:gd name="T35" fmla="*/ 62 w 62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2" h="21">
                    <a:moveTo>
                      <a:pt x="29" y="7"/>
                    </a:moveTo>
                    <a:cubicBezTo>
                      <a:pt x="32" y="5"/>
                      <a:pt x="35" y="2"/>
                      <a:pt x="39" y="2"/>
                    </a:cubicBezTo>
                    <a:cubicBezTo>
                      <a:pt x="42" y="2"/>
                      <a:pt x="43" y="5"/>
                      <a:pt x="45" y="7"/>
                    </a:cubicBezTo>
                    <a:cubicBezTo>
                      <a:pt x="49" y="3"/>
                      <a:pt x="54" y="3"/>
                      <a:pt x="57" y="6"/>
                    </a:cubicBezTo>
                    <a:cubicBezTo>
                      <a:pt x="59" y="7"/>
                      <a:pt x="62" y="12"/>
                      <a:pt x="60" y="15"/>
                    </a:cubicBezTo>
                    <a:cubicBezTo>
                      <a:pt x="56" y="18"/>
                      <a:pt x="47" y="17"/>
                      <a:pt x="44" y="19"/>
                    </a:cubicBezTo>
                    <a:cubicBezTo>
                      <a:pt x="41" y="21"/>
                      <a:pt x="19" y="17"/>
                      <a:pt x="10" y="18"/>
                    </a:cubicBezTo>
                    <a:cubicBezTo>
                      <a:pt x="7" y="19"/>
                      <a:pt x="0" y="13"/>
                      <a:pt x="3" y="8"/>
                    </a:cubicBezTo>
                    <a:cubicBezTo>
                      <a:pt x="4" y="7"/>
                      <a:pt x="7" y="7"/>
                      <a:pt x="12" y="6"/>
                    </a:cubicBezTo>
                    <a:cubicBezTo>
                      <a:pt x="10" y="3"/>
                      <a:pt x="16" y="0"/>
                      <a:pt x="18" y="0"/>
                    </a:cubicBezTo>
                    <a:cubicBezTo>
                      <a:pt x="22" y="0"/>
                      <a:pt x="27" y="7"/>
                      <a:pt x="29" y="7"/>
                    </a:cubicBezTo>
                    <a:close/>
                  </a:path>
                </a:pathLst>
              </a:custGeom>
              <a:solidFill>
                <a:srgbClr val="69C34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55786" name="Text Box 138"/>
            <p:cNvSpPr txBox="1">
              <a:spLocks noChangeArrowheads="1"/>
            </p:cNvSpPr>
            <p:nvPr/>
          </p:nvSpPr>
          <p:spPr bwMode="auto">
            <a:xfrm>
              <a:off x="4936" y="2496"/>
              <a:ext cx="5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20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Г О Р О Д</a:t>
              </a:r>
            </a:p>
          </p:txBody>
        </p:sp>
      </p:grpSp>
      <p:grpSp>
        <p:nvGrpSpPr>
          <p:cNvPr id="1035" name="Group 139"/>
          <p:cNvGrpSpPr>
            <a:grpSpLocks/>
          </p:cNvGrpSpPr>
          <p:nvPr/>
        </p:nvGrpSpPr>
        <p:grpSpPr bwMode="auto">
          <a:xfrm>
            <a:off x="0" y="3800475"/>
            <a:ext cx="8934450" cy="1000125"/>
            <a:chOff x="0" y="2394"/>
            <a:chExt cx="5628" cy="630"/>
          </a:xfrm>
        </p:grpSpPr>
        <p:sp>
          <p:nvSpPr>
            <p:cNvPr id="1167" name="Rectangle 140"/>
            <p:cNvSpPr>
              <a:spLocks noChangeArrowheads="1"/>
            </p:cNvSpPr>
            <p:nvPr/>
          </p:nvSpPr>
          <p:spPr bwMode="auto">
            <a:xfrm rot="-301821">
              <a:off x="2495" y="2394"/>
              <a:ext cx="83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800" smtClean="0">
                  <a:solidFill>
                    <a:srgbClr val="000099"/>
                  </a:solidFill>
                </a:rPr>
                <a:t>120 км</a:t>
              </a:r>
            </a:p>
          </p:txBody>
        </p:sp>
        <p:sp>
          <p:nvSpPr>
            <p:cNvPr id="1168" name="AutoShape 141"/>
            <p:cNvSpPr>
              <a:spLocks/>
            </p:cNvSpPr>
            <p:nvPr/>
          </p:nvSpPr>
          <p:spPr bwMode="auto">
            <a:xfrm rot="5024764">
              <a:off x="2646" y="42"/>
              <a:ext cx="336" cy="5628"/>
            </a:xfrm>
            <a:prstGeom prst="leftBrace">
              <a:avLst>
                <a:gd name="adj1" fmla="val 13958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Group 149"/>
          <p:cNvGrpSpPr>
            <a:grpSpLocks/>
          </p:cNvGrpSpPr>
          <p:nvPr/>
        </p:nvGrpSpPr>
        <p:grpSpPr bwMode="auto">
          <a:xfrm rot="-312268">
            <a:off x="9067800" y="4762500"/>
            <a:ext cx="1219200" cy="557213"/>
            <a:chOff x="3600" y="1354"/>
            <a:chExt cx="768" cy="351"/>
          </a:xfrm>
        </p:grpSpPr>
        <p:sp>
          <p:nvSpPr>
            <p:cNvPr id="1067" name="Freeform 150"/>
            <p:cNvSpPr>
              <a:spLocks/>
            </p:cNvSpPr>
            <p:nvPr/>
          </p:nvSpPr>
          <p:spPr bwMode="auto">
            <a:xfrm>
              <a:off x="3622" y="1361"/>
              <a:ext cx="235" cy="248"/>
            </a:xfrm>
            <a:custGeom>
              <a:avLst/>
              <a:gdLst>
                <a:gd name="T0" fmla="*/ 1 w 468"/>
                <a:gd name="T1" fmla="*/ 1 h 496"/>
                <a:gd name="T2" fmla="*/ 1 w 468"/>
                <a:gd name="T3" fmla="*/ 1 h 496"/>
                <a:gd name="T4" fmla="*/ 1 w 468"/>
                <a:gd name="T5" fmla="*/ 1 h 496"/>
                <a:gd name="T6" fmla="*/ 1 w 468"/>
                <a:gd name="T7" fmla="*/ 1 h 496"/>
                <a:gd name="T8" fmla="*/ 1 w 468"/>
                <a:gd name="T9" fmla="*/ 1 h 496"/>
                <a:gd name="T10" fmla="*/ 1 w 468"/>
                <a:gd name="T11" fmla="*/ 1 h 496"/>
                <a:gd name="T12" fmla="*/ 1 w 468"/>
                <a:gd name="T13" fmla="*/ 1 h 496"/>
                <a:gd name="T14" fmla="*/ 1 w 468"/>
                <a:gd name="T15" fmla="*/ 1 h 496"/>
                <a:gd name="T16" fmla="*/ 1 w 468"/>
                <a:gd name="T17" fmla="*/ 1 h 496"/>
                <a:gd name="T18" fmla="*/ 1 w 468"/>
                <a:gd name="T19" fmla="*/ 1 h 496"/>
                <a:gd name="T20" fmla="*/ 1 w 468"/>
                <a:gd name="T21" fmla="*/ 1 h 496"/>
                <a:gd name="T22" fmla="*/ 1 w 468"/>
                <a:gd name="T23" fmla="*/ 1 h 496"/>
                <a:gd name="T24" fmla="*/ 1 w 468"/>
                <a:gd name="T25" fmla="*/ 1 h 496"/>
                <a:gd name="T26" fmla="*/ 1 w 468"/>
                <a:gd name="T27" fmla="*/ 1 h 496"/>
                <a:gd name="T28" fmla="*/ 1 w 468"/>
                <a:gd name="T29" fmla="*/ 1 h 496"/>
                <a:gd name="T30" fmla="*/ 1 w 468"/>
                <a:gd name="T31" fmla="*/ 1 h 496"/>
                <a:gd name="T32" fmla="*/ 1 w 468"/>
                <a:gd name="T33" fmla="*/ 1 h 496"/>
                <a:gd name="T34" fmla="*/ 1 w 468"/>
                <a:gd name="T35" fmla="*/ 1 h 496"/>
                <a:gd name="T36" fmla="*/ 1 w 468"/>
                <a:gd name="T37" fmla="*/ 0 h 496"/>
                <a:gd name="T38" fmla="*/ 1 w 468"/>
                <a:gd name="T39" fmla="*/ 0 h 496"/>
                <a:gd name="T40" fmla="*/ 1 w 468"/>
                <a:gd name="T41" fmla="*/ 0 h 496"/>
                <a:gd name="T42" fmla="*/ 1 w 468"/>
                <a:gd name="T43" fmla="*/ 1 h 496"/>
                <a:gd name="T44" fmla="*/ 1 w 468"/>
                <a:gd name="T45" fmla="*/ 1 h 496"/>
                <a:gd name="T46" fmla="*/ 1 w 468"/>
                <a:gd name="T47" fmla="*/ 1 h 496"/>
                <a:gd name="T48" fmla="*/ 1 w 468"/>
                <a:gd name="T49" fmla="*/ 1 h 496"/>
                <a:gd name="T50" fmla="*/ 1 w 468"/>
                <a:gd name="T51" fmla="*/ 1 h 496"/>
                <a:gd name="T52" fmla="*/ 0 w 468"/>
                <a:gd name="T53" fmla="*/ 1 h 496"/>
                <a:gd name="T54" fmla="*/ 1 w 468"/>
                <a:gd name="T55" fmla="*/ 1 h 496"/>
                <a:gd name="T56" fmla="*/ 1 w 468"/>
                <a:gd name="T57" fmla="*/ 1 h 49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68"/>
                <a:gd name="T88" fmla="*/ 0 h 496"/>
                <a:gd name="T89" fmla="*/ 468 w 468"/>
                <a:gd name="T90" fmla="*/ 496 h 49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68" h="496">
                  <a:moveTo>
                    <a:pt x="82" y="48"/>
                  </a:moveTo>
                  <a:lnTo>
                    <a:pt x="82" y="47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6" y="35"/>
                  </a:lnTo>
                  <a:lnTo>
                    <a:pt x="88" y="29"/>
                  </a:lnTo>
                  <a:lnTo>
                    <a:pt x="93" y="26"/>
                  </a:lnTo>
                  <a:lnTo>
                    <a:pt x="96" y="23"/>
                  </a:lnTo>
                  <a:lnTo>
                    <a:pt x="101" y="17"/>
                  </a:lnTo>
                  <a:lnTo>
                    <a:pt x="103" y="16"/>
                  </a:lnTo>
                  <a:lnTo>
                    <a:pt x="107" y="14"/>
                  </a:lnTo>
                  <a:lnTo>
                    <a:pt x="108" y="12"/>
                  </a:lnTo>
                  <a:lnTo>
                    <a:pt x="113" y="11"/>
                  </a:lnTo>
                  <a:lnTo>
                    <a:pt x="117" y="9"/>
                  </a:lnTo>
                  <a:lnTo>
                    <a:pt x="120" y="7"/>
                  </a:lnTo>
                  <a:lnTo>
                    <a:pt x="125" y="5"/>
                  </a:lnTo>
                  <a:lnTo>
                    <a:pt x="131" y="4"/>
                  </a:lnTo>
                  <a:lnTo>
                    <a:pt x="136" y="2"/>
                  </a:lnTo>
                  <a:lnTo>
                    <a:pt x="141" y="0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468" y="2"/>
                  </a:lnTo>
                  <a:lnTo>
                    <a:pt x="468" y="444"/>
                  </a:lnTo>
                  <a:lnTo>
                    <a:pt x="270" y="436"/>
                  </a:lnTo>
                  <a:lnTo>
                    <a:pt x="237" y="496"/>
                  </a:lnTo>
                  <a:lnTo>
                    <a:pt x="1" y="491"/>
                  </a:lnTo>
                  <a:lnTo>
                    <a:pt x="0" y="259"/>
                  </a:lnTo>
                  <a:lnTo>
                    <a:pt x="82" y="48"/>
                  </a:lnTo>
                  <a:close/>
                </a:path>
              </a:pathLst>
            </a:custGeom>
            <a:solidFill>
              <a:srgbClr val="FF69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Freeform 151"/>
            <p:cNvSpPr>
              <a:spLocks/>
            </p:cNvSpPr>
            <p:nvPr/>
          </p:nvSpPr>
          <p:spPr bwMode="auto">
            <a:xfrm>
              <a:off x="3893" y="1550"/>
              <a:ext cx="455" cy="47"/>
            </a:xfrm>
            <a:custGeom>
              <a:avLst/>
              <a:gdLst>
                <a:gd name="T0" fmla="*/ 1 w 455"/>
                <a:gd name="T1" fmla="*/ 22 h 47"/>
                <a:gd name="T2" fmla="*/ 451 w 455"/>
                <a:gd name="T3" fmla="*/ 18 h 47"/>
                <a:gd name="T4" fmla="*/ 455 w 455"/>
                <a:gd name="T5" fmla="*/ 2 h 47"/>
                <a:gd name="T6" fmla="*/ 0 w 455"/>
                <a:gd name="T7" fmla="*/ 0 h 47"/>
                <a:gd name="T8" fmla="*/ 0 w 455"/>
                <a:gd name="T9" fmla="*/ 47 h 47"/>
                <a:gd name="T10" fmla="*/ 1 w 455"/>
                <a:gd name="T11" fmla="*/ 22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5"/>
                <a:gd name="T19" fmla="*/ 0 h 47"/>
                <a:gd name="T20" fmla="*/ 455 w 45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5" h="47">
                  <a:moveTo>
                    <a:pt x="1" y="22"/>
                  </a:moveTo>
                  <a:lnTo>
                    <a:pt x="451" y="18"/>
                  </a:lnTo>
                  <a:lnTo>
                    <a:pt x="455" y="2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33A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152"/>
            <p:cNvSpPr>
              <a:spLocks/>
            </p:cNvSpPr>
            <p:nvPr/>
          </p:nvSpPr>
          <p:spPr bwMode="auto">
            <a:xfrm>
              <a:off x="3851" y="1578"/>
              <a:ext cx="329" cy="69"/>
            </a:xfrm>
            <a:custGeom>
              <a:avLst/>
              <a:gdLst>
                <a:gd name="T0" fmla="*/ 0 w 657"/>
                <a:gd name="T1" fmla="*/ 1 h 137"/>
                <a:gd name="T2" fmla="*/ 1 w 657"/>
                <a:gd name="T3" fmla="*/ 1 h 137"/>
                <a:gd name="T4" fmla="*/ 1 w 657"/>
                <a:gd name="T5" fmla="*/ 0 h 137"/>
                <a:gd name="T6" fmla="*/ 0 w 657"/>
                <a:gd name="T7" fmla="*/ 0 h 137"/>
                <a:gd name="T8" fmla="*/ 0 w 657"/>
                <a:gd name="T9" fmla="*/ 1 h 137"/>
                <a:gd name="T10" fmla="*/ 0 w 657"/>
                <a:gd name="T11" fmla="*/ 1 h 1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7"/>
                <a:gd name="T19" fmla="*/ 0 h 137"/>
                <a:gd name="T20" fmla="*/ 657 w 657"/>
                <a:gd name="T21" fmla="*/ 137 h 1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7" h="137">
                  <a:moveTo>
                    <a:pt x="0" y="137"/>
                  </a:moveTo>
                  <a:lnTo>
                    <a:pt x="657" y="137"/>
                  </a:lnTo>
                  <a:lnTo>
                    <a:pt x="657" y="0"/>
                  </a:lnTo>
                  <a:lnTo>
                    <a:pt x="0" y="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153"/>
            <p:cNvSpPr>
              <a:spLocks/>
            </p:cNvSpPr>
            <p:nvPr/>
          </p:nvSpPr>
          <p:spPr bwMode="auto">
            <a:xfrm>
              <a:off x="3968" y="1567"/>
              <a:ext cx="208" cy="23"/>
            </a:xfrm>
            <a:custGeom>
              <a:avLst/>
              <a:gdLst>
                <a:gd name="T0" fmla="*/ 0 w 417"/>
                <a:gd name="T1" fmla="*/ 1 h 46"/>
                <a:gd name="T2" fmla="*/ 0 w 417"/>
                <a:gd name="T3" fmla="*/ 1 h 46"/>
                <a:gd name="T4" fmla="*/ 0 w 417"/>
                <a:gd name="T5" fmla="*/ 0 h 46"/>
                <a:gd name="T6" fmla="*/ 0 w 417"/>
                <a:gd name="T7" fmla="*/ 0 h 46"/>
                <a:gd name="T8" fmla="*/ 0 w 417"/>
                <a:gd name="T9" fmla="*/ 1 h 46"/>
                <a:gd name="T10" fmla="*/ 0 w 417"/>
                <a:gd name="T11" fmla="*/ 1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7"/>
                <a:gd name="T19" fmla="*/ 0 h 46"/>
                <a:gd name="T20" fmla="*/ 417 w 417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7" h="46">
                  <a:moveTo>
                    <a:pt x="0" y="46"/>
                  </a:moveTo>
                  <a:lnTo>
                    <a:pt x="417" y="46"/>
                  </a:lnTo>
                  <a:lnTo>
                    <a:pt x="417" y="0"/>
                  </a:lnTo>
                  <a:lnTo>
                    <a:pt x="0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01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154"/>
            <p:cNvSpPr>
              <a:spLocks/>
            </p:cNvSpPr>
            <p:nvPr/>
          </p:nvSpPr>
          <p:spPr bwMode="auto">
            <a:xfrm>
              <a:off x="4173" y="1562"/>
              <a:ext cx="163" cy="30"/>
            </a:xfrm>
            <a:custGeom>
              <a:avLst/>
              <a:gdLst>
                <a:gd name="T0" fmla="*/ 0 w 163"/>
                <a:gd name="T1" fmla="*/ 29 h 30"/>
                <a:gd name="T2" fmla="*/ 163 w 163"/>
                <a:gd name="T3" fmla="*/ 30 h 30"/>
                <a:gd name="T4" fmla="*/ 159 w 163"/>
                <a:gd name="T5" fmla="*/ 0 h 30"/>
                <a:gd name="T6" fmla="*/ 0 w 163"/>
                <a:gd name="T7" fmla="*/ 1 h 30"/>
                <a:gd name="T8" fmla="*/ 0 w 163"/>
                <a:gd name="T9" fmla="*/ 29 h 30"/>
                <a:gd name="T10" fmla="*/ 0 w 163"/>
                <a:gd name="T11" fmla="*/ 29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30"/>
                <a:gd name="T20" fmla="*/ 163 w 163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30">
                  <a:moveTo>
                    <a:pt x="0" y="29"/>
                  </a:moveTo>
                  <a:lnTo>
                    <a:pt x="163" y="30"/>
                  </a:lnTo>
                  <a:lnTo>
                    <a:pt x="159" y="0"/>
                  </a:lnTo>
                  <a:lnTo>
                    <a:pt x="0" y="1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1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155"/>
            <p:cNvSpPr>
              <a:spLocks/>
            </p:cNvSpPr>
            <p:nvPr/>
          </p:nvSpPr>
          <p:spPr bwMode="auto">
            <a:xfrm>
              <a:off x="3848" y="1563"/>
              <a:ext cx="64" cy="30"/>
            </a:xfrm>
            <a:custGeom>
              <a:avLst/>
              <a:gdLst>
                <a:gd name="T0" fmla="*/ 0 w 127"/>
                <a:gd name="T1" fmla="*/ 1 h 60"/>
                <a:gd name="T2" fmla="*/ 1 w 127"/>
                <a:gd name="T3" fmla="*/ 1 h 60"/>
                <a:gd name="T4" fmla="*/ 1 w 127"/>
                <a:gd name="T5" fmla="*/ 0 h 60"/>
                <a:gd name="T6" fmla="*/ 0 w 127"/>
                <a:gd name="T7" fmla="*/ 0 h 60"/>
                <a:gd name="T8" fmla="*/ 0 w 127"/>
                <a:gd name="T9" fmla="*/ 1 h 60"/>
                <a:gd name="T10" fmla="*/ 0 w 127"/>
                <a:gd name="T11" fmla="*/ 1 h 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60"/>
                <a:gd name="T20" fmla="*/ 127 w 127"/>
                <a:gd name="T21" fmla="*/ 60 h 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60">
                  <a:moveTo>
                    <a:pt x="0" y="60"/>
                  </a:moveTo>
                  <a:lnTo>
                    <a:pt x="127" y="60"/>
                  </a:lnTo>
                  <a:lnTo>
                    <a:pt x="12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B0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156"/>
            <p:cNvSpPr>
              <a:spLocks/>
            </p:cNvSpPr>
            <p:nvPr/>
          </p:nvSpPr>
          <p:spPr bwMode="auto">
            <a:xfrm>
              <a:off x="3714" y="1384"/>
              <a:ext cx="81" cy="89"/>
            </a:xfrm>
            <a:custGeom>
              <a:avLst/>
              <a:gdLst>
                <a:gd name="T0" fmla="*/ 0 w 160"/>
                <a:gd name="T1" fmla="*/ 1 h 178"/>
                <a:gd name="T2" fmla="*/ 1 w 160"/>
                <a:gd name="T3" fmla="*/ 1 h 178"/>
                <a:gd name="T4" fmla="*/ 1 w 160"/>
                <a:gd name="T5" fmla="*/ 0 h 178"/>
                <a:gd name="T6" fmla="*/ 0 w 160"/>
                <a:gd name="T7" fmla="*/ 0 h 178"/>
                <a:gd name="T8" fmla="*/ 0 w 160"/>
                <a:gd name="T9" fmla="*/ 1 h 178"/>
                <a:gd name="T10" fmla="*/ 0 w 160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0"/>
                <a:gd name="T19" fmla="*/ 0 h 178"/>
                <a:gd name="T20" fmla="*/ 160 w 160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0" h="178">
                  <a:moveTo>
                    <a:pt x="0" y="178"/>
                  </a:moveTo>
                  <a:lnTo>
                    <a:pt x="160" y="178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40BF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157"/>
            <p:cNvSpPr>
              <a:spLocks/>
            </p:cNvSpPr>
            <p:nvPr/>
          </p:nvSpPr>
          <p:spPr bwMode="auto">
            <a:xfrm>
              <a:off x="3622" y="1383"/>
              <a:ext cx="57" cy="109"/>
            </a:xfrm>
            <a:custGeom>
              <a:avLst/>
              <a:gdLst>
                <a:gd name="T0" fmla="*/ 0 w 115"/>
                <a:gd name="T1" fmla="*/ 0 h 218"/>
                <a:gd name="T2" fmla="*/ 0 w 115"/>
                <a:gd name="T3" fmla="*/ 1 h 218"/>
                <a:gd name="T4" fmla="*/ 0 w 115"/>
                <a:gd name="T5" fmla="*/ 1 h 218"/>
                <a:gd name="T6" fmla="*/ 0 w 115"/>
                <a:gd name="T7" fmla="*/ 1 h 218"/>
                <a:gd name="T8" fmla="*/ 0 w 115"/>
                <a:gd name="T9" fmla="*/ 1 h 218"/>
                <a:gd name="T10" fmla="*/ 0 w 115"/>
                <a:gd name="T11" fmla="*/ 1 h 218"/>
                <a:gd name="T12" fmla="*/ 0 w 115"/>
                <a:gd name="T13" fmla="*/ 1 h 218"/>
                <a:gd name="T14" fmla="*/ 0 w 115"/>
                <a:gd name="T15" fmla="*/ 1 h 218"/>
                <a:gd name="T16" fmla="*/ 0 w 115"/>
                <a:gd name="T17" fmla="*/ 1 h 218"/>
                <a:gd name="T18" fmla="*/ 0 w 115"/>
                <a:gd name="T19" fmla="*/ 1 h 218"/>
                <a:gd name="T20" fmla="*/ 0 w 115"/>
                <a:gd name="T21" fmla="*/ 1 h 218"/>
                <a:gd name="T22" fmla="*/ 0 w 115"/>
                <a:gd name="T23" fmla="*/ 1 h 218"/>
                <a:gd name="T24" fmla="*/ 0 w 115"/>
                <a:gd name="T25" fmla="*/ 1 h 218"/>
                <a:gd name="T26" fmla="*/ 0 w 115"/>
                <a:gd name="T27" fmla="*/ 1 h 218"/>
                <a:gd name="T28" fmla="*/ 0 w 115"/>
                <a:gd name="T29" fmla="*/ 1 h 218"/>
                <a:gd name="T30" fmla="*/ 0 w 115"/>
                <a:gd name="T31" fmla="*/ 1 h 218"/>
                <a:gd name="T32" fmla="*/ 0 w 115"/>
                <a:gd name="T33" fmla="*/ 1 h 218"/>
                <a:gd name="T34" fmla="*/ 0 w 115"/>
                <a:gd name="T35" fmla="*/ 1 h 218"/>
                <a:gd name="T36" fmla="*/ 0 w 115"/>
                <a:gd name="T37" fmla="*/ 1 h 218"/>
                <a:gd name="T38" fmla="*/ 0 w 115"/>
                <a:gd name="T39" fmla="*/ 1 h 218"/>
                <a:gd name="T40" fmla="*/ 0 w 115"/>
                <a:gd name="T41" fmla="*/ 1 h 218"/>
                <a:gd name="T42" fmla="*/ 0 w 115"/>
                <a:gd name="T43" fmla="*/ 1 h 218"/>
                <a:gd name="T44" fmla="*/ 0 w 115"/>
                <a:gd name="T45" fmla="*/ 0 h 218"/>
                <a:gd name="T46" fmla="*/ 0 w 115"/>
                <a:gd name="T47" fmla="*/ 0 h 2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15"/>
                <a:gd name="T73" fmla="*/ 0 h 218"/>
                <a:gd name="T74" fmla="*/ 115 w 115"/>
                <a:gd name="T75" fmla="*/ 218 h 21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15" h="218">
                  <a:moveTo>
                    <a:pt x="86" y="0"/>
                  </a:moveTo>
                  <a:lnTo>
                    <a:pt x="0" y="218"/>
                  </a:lnTo>
                  <a:lnTo>
                    <a:pt x="55" y="218"/>
                  </a:lnTo>
                  <a:lnTo>
                    <a:pt x="57" y="218"/>
                  </a:lnTo>
                  <a:lnTo>
                    <a:pt x="60" y="216"/>
                  </a:lnTo>
                  <a:lnTo>
                    <a:pt x="65" y="214"/>
                  </a:lnTo>
                  <a:lnTo>
                    <a:pt x="67" y="211"/>
                  </a:lnTo>
                  <a:lnTo>
                    <a:pt x="72" y="204"/>
                  </a:lnTo>
                  <a:lnTo>
                    <a:pt x="74" y="200"/>
                  </a:lnTo>
                  <a:lnTo>
                    <a:pt x="76" y="195"/>
                  </a:lnTo>
                  <a:lnTo>
                    <a:pt x="78" y="192"/>
                  </a:lnTo>
                  <a:lnTo>
                    <a:pt x="79" y="185"/>
                  </a:lnTo>
                  <a:lnTo>
                    <a:pt x="114" y="34"/>
                  </a:lnTo>
                  <a:lnTo>
                    <a:pt x="114" y="31"/>
                  </a:lnTo>
                  <a:lnTo>
                    <a:pt x="115" y="26"/>
                  </a:lnTo>
                  <a:lnTo>
                    <a:pt x="115" y="20"/>
                  </a:lnTo>
                  <a:lnTo>
                    <a:pt x="115" y="15"/>
                  </a:lnTo>
                  <a:lnTo>
                    <a:pt x="115" y="8"/>
                  </a:lnTo>
                  <a:lnTo>
                    <a:pt x="112" y="5"/>
                  </a:lnTo>
                  <a:lnTo>
                    <a:pt x="10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69B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158"/>
            <p:cNvSpPr>
              <a:spLocks/>
            </p:cNvSpPr>
            <p:nvPr/>
          </p:nvSpPr>
          <p:spPr bwMode="auto">
            <a:xfrm>
              <a:off x="3803" y="1509"/>
              <a:ext cx="44" cy="27"/>
            </a:xfrm>
            <a:custGeom>
              <a:avLst/>
              <a:gdLst>
                <a:gd name="T0" fmla="*/ 0 w 88"/>
                <a:gd name="T1" fmla="*/ 0 h 55"/>
                <a:gd name="T2" fmla="*/ 1 w 88"/>
                <a:gd name="T3" fmla="*/ 0 h 55"/>
                <a:gd name="T4" fmla="*/ 1 w 88"/>
                <a:gd name="T5" fmla="*/ 0 h 55"/>
                <a:gd name="T6" fmla="*/ 0 w 88"/>
                <a:gd name="T7" fmla="*/ 0 h 55"/>
                <a:gd name="T8" fmla="*/ 0 w 88"/>
                <a:gd name="T9" fmla="*/ 0 h 55"/>
                <a:gd name="T10" fmla="*/ 0 w 88"/>
                <a:gd name="T11" fmla="*/ 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"/>
                <a:gd name="T19" fmla="*/ 0 h 55"/>
                <a:gd name="T20" fmla="*/ 88 w 88"/>
                <a:gd name="T21" fmla="*/ 55 h 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" h="55">
                  <a:moveTo>
                    <a:pt x="0" y="55"/>
                  </a:moveTo>
                  <a:lnTo>
                    <a:pt x="88" y="55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159"/>
            <p:cNvSpPr>
              <a:spLocks/>
            </p:cNvSpPr>
            <p:nvPr/>
          </p:nvSpPr>
          <p:spPr bwMode="auto">
            <a:xfrm>
              <a:off x="3807" y="1538"/>
              <a:ext cx="33" cy="14"/>
            </a:xfrm>
            <a:custGeom>
              <a:avLst/>
              <a:gdLst>
                <a:gd name="T0" fmla="*/ 0 w 65"/>
                <a:gd name="T1" fmla="*/ 0 h 30"/>
                <a:gd name="T2" fmla="*/ 1 w 65"/>
                <a:gd name="T3" fmla="*/ 0 h 30"/>
                <a:gd name="T4" fmla="*/ 1 w 65"/>
                <a:gd name="T5" fmla="*/ 0 h 30"/>
                <a:gd name="T6" fmla="*/ 0 w 65"/>
                <a:gd name="T7" fmla="*/ 0 h 30"/>
                <a:gd name="T8" fmla="*/ 0 w 65"/>
                <a:gd name="T9" fmla="*/ 0 h 30"/>
                <a:gd name="T10" fmla="*/ 0 w 65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30"/>
                <a:gd name="T20" fmla="*/ 65 w 65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30">
                  <a:moveTo>
                    <a:pt x="0" y="30"/>
                  </a:moveTo>
                  <a:lnTo>
                    <a:pt x="65" y="30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0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160"/>
            <p:cNvSpPr>
              <a:spLocks/>
            </p:cNvSpPr>
            <p:nvPr/>
          </p:nvSpPr>
          <p:spPr bwMode="auto">
            <a:xfrm>
              <a:off x="3669" y="1479"/>
              <a:ext cx="131" cy="128"/>
            </a:xfrm>
            <a:custGeom>
              <a:avLst/>
              <a:gdLst>
                <a:gd name="T0" fmla="*/ 0 w 261"/>
                <a:gd name="T1" fmla="*/ 0 h 255"/>
                <a:gd name="T2" fmla="*/ 1 w 261"/>
                <a:gd name="T3" fmla="*/ 1 h 255"/>
                <a:gd name="T4" fmla="*/ 1 w 261"/>
                <a:gd name="T5" fmla="*/ 1 h 255"/>
                <a:gd name="T6" fmla="*/ 1 w 261"/>
                <a:gd name="T7" fmla="*/ 1 h 255"/>
                <a:gd name="T8" fmla="*/ 1 w 261"/>
                <a:gd name="T9" fmla="*/ 1 h 255"/>
                <a:gd name="T10" fmla="*/ 1 w 261"/>
                <a:gd name="T11" fmla="*/ 1 h 255"/>
                <a:gd name="T12" fmla="*/ 1 w 261"/>
                <a:gd name="T13" fmla="*/ 1 h 255"/>
                <a:gd name="T14" fmla="*/ 1 w 261"/>
                <a:gd name="T15" fmla="*/ 1 h 255"/>
                <a:gd name="T16" fmla="*/ 1 w 261"/>
                <a:gd name="T17" fmla="*/ 1 h 255"/>
                <a:gd name="T18" fmla="*/ 1 w 261"/>
                <a:gd name="T19" fmla="*/ 1 h 255"/>
                <a:gd name="T20" fmla="*/ 1 w 261"/>
                <a:gd name="T21" fmla="*/ 1 h 255"/>
                <a:gd name="T22" fmla="*/ 1 w 261"/>
                <a:gd name="T23" fmla="*/ 1 h 255"/>
                <a:gd name="T24" fmla="*/ 1 w 261"/>
                <a:gd name="T25" fmla="*/ 1 h 255"/>
                <a:gd name="T26" fmla="*/ 1 w 261"/>
                <a:gd name="T27" fmla="*/ 1 h 255"/>
                <a:gd name="T28" fmla="*/ 1 w 261"/>
                <a:gd name="T29" fmla="*/ 1 h 255"/>
                <a:gd name="T30" fmla="*/ 1 w 261"/>
                <a:gd name="T31" fmla="*/ 1 h 255"/>
                <a:gd name="T32" fmla="*/ 1 w 261"/>
                <a:gd name="T33" fmla="*/ 1 h 255"/>
                <a:gd name="T34" fmla="*/ 1 w 261"/>
                <a:gd name="T35" fmla="*/ 1 h 255"/>
                <a:gd name="T36" fmla="*/ 1 w 261"/>
                <a:gd name="T37" fmla="*/ 1 h 255"/>
                <a:gd name="T38" fmla="*/ 1 w 261"/>
                <a:gd name="T39" fmla="*/ 1 h 255"/>
                <a:gd name="T40" fmla="*/ 1 w 261"/>
                <a:gd name="T41" fmla="*/ 1 h 255"/>
                <a:gd name="T42" fmla="*/ 1 w 261"/>
                <a:gd name="T43" fmla="*/ 1 h 255"/>
                <a:gd name="T44" fmla="*/ 1 w 261"/>
                <a:gd name="T45" fmla="*/ 1 h 255"/>
                <a:gd name="T46" fmla="*/ 1 w 261"/>
                <a:gd name="T47" fmla="*/ 1 h 255"/>
                <a:gd name="T48" fmla="*/ 1 w 261"/>
                <a:gd name="T49" fmla="*/ 1 h 255"/>
                <a:gd name="T50" fmla="*/ 1 w 261"/>
                <a:gd name="T51" fmla="*/ 1 h 255"/>
                <a:gd name="T52" fmla="*/ 1 w 261"/>
                <a:gd name="T53" fmla="*/ 1 h 255"/>
                <a:gd name="T54" fmla="*/ 1 w 261"/>
                <a:gd name="T55" fmla="*/ 1 h 255"/>
                <a:gd name="T56" fmla="*/ 1 w 261"/>
                <a:gd name="T57" fmla="*/ 1 h 255"/>
                <a:gd name="T58" fmla="*/ 1 w 261"/>
                <a:gd name="T59" fmla="*/ 1 h 255"/>
                <a:gd name="T60" fmla="*/ 1 w 261"/>
                <a:gd name="T61" fmla="*/ 1 h 255"/>
                <a:gd name="T62" fmla="*/ 1 w 261"/>
                <a:gd name="T63" fmla="*/ 1 h 255"/>
                <a:gd name="T64" fmla="*/ 1 w 261"/>
                <a:gd name="T65" fmla="*/ 1 h 255"/>
                <a:gd name="T66" fmla="*/ 1 w 261"/>
                <a:gd name="T67" fmla="*/ 1 h 255"/>
                <a:gd name="T68" fmla="*/ 1 w 261"/>
                <a:gd name="T69" fmla="*/ 1 h 255"/>
                <a:gd name="T70" fmla="*/ 1 w 261"/>
                <a:gd name="T71" fmla="*/ 1 h 255"/>
                <a:gd name="T72" fmla="*/ 1 w 261"/>
                <a:gd name="T73" fmla="*/ 1 h 255"/>
                <a:gd name="T74" fmla="*/ 1 w 261"/>
                <a:gd name="T75" fmla="*/ 1 h 255"/>
                <a:gd name="T76" fmla="*/ 1 w 261"/>
                <a:gd name="T77" fmla="*/ 1 h 255"/>
                <a:gd name="T78" fmla="*/ 1 w 261"/>
                <a:gd name="T79" fmla="*/ 1 h 255"/>
                <a:gd name="T80" fmla="*/ 1 w 261"/>
                <a:gd name="T81" fmla="*/ 1 h 255"/>
                <a:gd name="T82" fmla="*/ 1 w 261"/>
                <a:gd name="T83" fmla="*/ 1 h 255"/>
                <a:gd name="T84" fmla="*/ 1 w 261"/>
                <a:gd name="T85" fmla="*/ 1 h 255"/>
                <a:gd name="T86" fmla="*/ 1 w 261"/>
                <a:gd name="T87" fmla="*/ 1 h 255"/>
                <a:gd name="T88" fmla="*/ 0 w 261"/>
                <a:gd name="T89" fmla="*/ 1 h 25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61"/>
                <a:gd name="T136" fmla="*/ 0 h 255"/>
                <a:gd name="T137" fmla="*/ 261 w 261"/>
                <a:gd name="T138" fmla="*/ 255 h 25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61" h="255">
                  <a:moveTo>
                    <a:pt x="0" y="255"/>
                  </a:moveTo>
                  <a:lnTo>
                    <a:pt x="0" y="0"/>
                  </a:lnTo>
                  <a:lnTo>
                    <a:pt x="261" y="0"/>
                  </a:lnTo>
                  <a:lnTo>
                    <a:pt x="261" y="2"/>
                  </a:lnTo>
                  <a:lnTo>
                    <a:pt x="261" y="3"/>
                  </a:lnTo>
                  <a:lnTo>
                    <a:pt x="261" y="8"/>
                  </a:lnTo>
                  <a:lnTo>
                    <a:pt x="261" y="14"/>
                  </a:lnTo>
                  <a:lnTo>
                    <a:pt x="261" y="17"/>
                  </a:lnTo>
                  <a:lnTo>
                    <a:pt x="261" y="20"/>
                  </a:lnTo>
                  <a:lnTo>
                    <a:pt x="261" y="26"/>
                  </a:lnTo>
                  <a:lnTo>
                    <a:pt x="261" y="31"/>
                  </a:lnTo>
                  <a:lnTo>
                    <a:pt x="261" y="34"/>
                  </a:lnTo>
                  <a:lnTo>
                    <a:pt x="261" y="39"/>
                  </a:lnTo>
                  <a:lnTo>
                    <a:pt x="261" y="46"/>
                  </a:lnTo>
                  <a:lnTo>
                    <a:pt x="261" y="51"/>
                  </a:lnTo>
                  <a:lnTo>
                    <a:pt x="261" y="56"/>
                  </a:lnTo>
                  <a:lnTo>
                    <a:pt x="261" y="63"/>
                  </a:lnTo>
                  <a:lnTo>
                    <a:pt x="261" y="68"/>
                  </a:lnTo>
                  <a:lnTo>
                    <a:pt x="261" y="75"/>
                  </a:lnTo>
                  <a:lnTo>
                    <a:pt x="261" y="80"/>
                  </a:lnTo>
                  <a:lnTo>
                    <a:pt x="261" y="87"/>
                  </a:lnTo>
                  <a:lnTo>
                    <a:pt x="261" y="96"/>
                  </a:lnTo>
                  <a:lnTo>
                    <a:pt x="261" y="103"/>
                  </a:lnTo>
                  <a:lnTo>
                    <a:pt x="261" y="108"/>
                  </a:lnTo>
                  <a:lnTo>
                    <a:pt x="261" y="115"/>
                  </a:lnTo>
                  <a:lnTo>
                    <a:pt x="261" y="122"/>
                  </a:lnTo>
                  <a:lnTo>
                    <a:pt x="261" y="128"/>
                  </a:lnTo>
                  <a:lnTo>
                    <a:pt x="261" y="137"/>
                  </a:lnTo>
                  <a:lnTo>
                    <a:pt x="261" y="144"/>
                  </a:lnTo>
                  <a:lnTo>
                    <a:pt x="261" y="151"/>
                  </a:lnTo>
                  <a:lnTo>
                    <a:pt x="261" y="158"/>
                  </a:lnTo>
                  <a:lnTo>
                    <a:pt x="253" y="158"/>
                  </a:lnTo>
                  <a:lnTo>
                    <a:pt x="249" y="158"/>
                  </a:lnTo>
                  <a:lnTo>
                    <a:pt x="242" y="158"/>
                  </a:lnTo>
                  <a:lnTo>
                    <a:pt x="239" y="158"/>
                  </a:lnTo>
                  <a:lnTo>
                    <a:pt x="234" y="158"/>
                  </a:lnTo>
                  <a:lnTo>
                    <a:pt x="232" y="158"/>
                  </a:lnTo>
                  <a:lnTo>
                    <a:pt x="230" y="158"/>
                  </a:lnTo>
                  <a:lnTo>
                    <a:pt x="225" y="156"/>
                  </a:lnTo>
                  <a:lnTo>
                    <a:pt x="220" y="158"/>
                  </a:lnTo>
                  <a:lnTo>
                    <a:pt x="215" y="159"/>
                  </a:lnTo>
                  <a:lnTo>
                    <a:pt x="210" y="163"/>
                  </a:lnTo>
                  <a:lnTo>
                    <a:pt x="205" y="166"/>
                  </a:lnTo>
                  <a:lnTo>
                    <a:pt x="201" y="170"/>
                  </a:lnTo>
                  <a:lnTo>
                    <a:pt x="198" y="175"/>
                  </a:lnTo>
                  <a:lnTo>
                    <a:pt x="196" y="180"/>
                  </a:lnTo>
                  <a:lnTo>
                    <a:pt x="193" y="180"/>
                  </a:lnTo>
                  <a:lnTo>
                    <a:pt x="191" y="187"/>
                  </a:lnTo>
                  <a:lnTo>
                    <a:pt x="189" y="188"/>
                  </a:lnTo>
                  <a:lnTo>
                    <a:pt x="187" y="194"/>
                  </a:lnTo>
                  <a:lnTo>
                    <a:pt x="184" y="197"/>
                  </a:lnTo>
                  <a:lnTo>
                    <a:pt x="180" y="204"/>
                  </a:lnTo>
                  <a:lnTo>
                    <a:pt x="179" y="209"/>
                  </a:lnTo>
                  <a:lnTo>
                    <a:pt x="175" y="214"/>
                  </a:lnTo>
                  <a:lnTo>
                    <a:pt x="172" y="221"/>
                  </a:lnTo>
                  <a:lnTo>
                    <a:pt x="168" y="228"/>
                  </a:lnTo>
                  <a:lnTo>
                    <a:pt x="163" y="233"/>
                  </a:lnTo>
                  <a:lnTo>
                    <a:pt x="162" y="240"/>
                  </a:lnTo>
                  <a:lnTo>
                    <a:pt x="158" y="245"/>
                  </a:lnTo>
                  <a:lnTo>
                    <a:pt x="156" y="248"/>
                  </a:lnTo>
                  <a:lnTo>
                    <a:pt x="155" y="252"/>
                  </a:lnTo>
                  <a:lnTo>
                    <a:pt x="155" y="255"/>
                  </a:lnTo>
                  <a:lnTo>
                    <a:pt x="146" y="255"/>
                  </a:lnTo>
                  <a:lnTo>
                    <a:pt x="139" y="255"/>
                  </a:lnTo>
                  <a:lnTo>
                    <a:pt x="132" y="255"/>
                  </a:lnTo>
                  <a:lnTo>
                    <a:pt x="127" y="255"/>
                  </a:lnTo>
                  <a:lnTo>
                    <a:pt x="119" y="255"/>
                  </a:lnTo>
                  <a:lnTo>
                    <a:pt x="113" y="255"/>
                  </a:lnTo>
                  <a:lnTo>
                    <a:pt x="105" y="255"/>
                  </a:lnTo>
                  <a:lnTo>
                    <a:pt x="98" y="255"/>
                  </a:lnTo>
                  <a:lnTo>
                    <a:pt x="91" y="255"/>
                  </a:lnTo>
                  <a:lnTo>
                    <a:pt x="86" y="255"/>
                  </a:lnTo>
                  <a:lnTo>
                    <a:pt x="79" y="255"/>
                  </a:lnTo>
                  <a:lnTo>
                    <a:pt x="72" y="255"/>
                  </a:lnTo>
                  <a:lnTo>
                    <a:pt x="67" y="255"/>
                  </a:lnTo>
                  <a:lnTo>
                    <a:pt x="60" y="255"/>
                  </a:lnTo>
                  <a:lnTo>
                    <a:pt x="55" y="255"/>
                  </a:lnTo>
                  <a:lnTo>
                    <a:pt x="50" y="255"/>
                  </a:lnTo>
                  <a:lnTo>
                    <a:pt x="43" y="255"/>
                  </a:lnTo>
                  <a:lnTo>
                    <a:pt x="38" y="255"/>
                  </a:lnTo>
                  <a:lnTo>
                    <a:pt x="32" y="255"/>
                  </a:lnTo>
                  <a:lnTo>
                    <a:pt x="27" y="255"/>
                  </a:lnTo>
                  <a:lnTo>
                    <a:pt x="24" y="255"/>
                  </a:lnTo>
                  <a:lnTo>
                    <a:pt x="20" y="255"/>
                  </a:lnTo>
                  <a:lnTo>
                    <a:pt x="15" y="255"/>
                  </a:lnTo>
                  <a:lnTo>
                    <a:pt x="14" y="255"/>
                  </a:lnTo>
                  <a:lnTo>
                    <a:pt x="7" y="255"/>
                  </a:lnTo>
                  <a:lnTo>
                    <a:pt x="3" y="255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E3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161"/>
            <p:cNvSpPr>
              <a:spLocks/>
            </p:cNvSpPr>
            <p:nvPr/>
          </p:nvSpPr>
          <p:spPr bwMode="auto">
            <a:xfrm>
              <a:off x="3750" y="1491"/>
              <a:ext cx="38" cy="10"/>
            </a:xfrm>
            <a:custGeom>
              <a:avLst/>
              <a:gdLst>
                <a:gd name="T0" fmla="*/ 0 w 75"/>
                <a:gd name="T1" fmla="*/ 0 h 21"/>
                <a:gd name="T2" fmla="*/ 1 w 75"/>
                <a:gd name="T3" fmla="*/ 0 h 21"/>
                <a:gd name="T4" fmla="*/ 1 w 75"/>
                <a:gd name="T5" fmla="*/ 0 h 21"/>
                <a:gd name="T6" fmla="*/ 0 w 75"/>
                <a:gd name="T7" fmla="*/ 0 h 21"/>
                <a:gd name="T8" fmla="*/ 0 w 75"/>
                <a:gd name="T9" fmla="*/ 0 h 21"/>
                <a:gd name="T10" fmla="*/ 0 w 75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21"/>
                <a:gd name="T20" fmla="*/ 75 w 75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21">
                  <a:moveTo>
                    <a:pt x="0" y="21"/>
                  </a:moveTo>
                  <a:lnTo>
                    <a:pt x="75" y="21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7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Freeform 162"/>
            <p:cNvSpPr>
              <a:spLocks/>
            </p:cNvSpPr>
            <p:nvPr/>
          </p:nvSpPr>
          <p:spPr bwMode="auto">
            <a:xfrm>
              <a:off x="3774" y="1504"/>
              <a:ext cx="9" cy="11"/>
            </a:xfrm>
            <a:custGeom>
              <a:avLst/>
              <a:gdLst>
                <a:gd name="T0" fmla="*/ 0 w 19"/>
                <a:gd name="T1" fmla="*/ 1 h 20"/>
                <a:gd name="T2" fmla="*/ 0 w 19"/>
                <a:gd name="T3" fmla="*/ 1 h 20"/>
                <a:gd name="T4" fmla="*/ 0 w 19"/>
                <a:gd name="T5" fmla="*/ 1 h 20"/>
                <a:gd name="T6" fmla="*/ 0 w 19"/>
                <a:gd name="T7" fmla="*/ 1 h 20"/>
                <a:gd name="T8" fmla="*/ 0 w 19"/>
                <a:gd name="T9" fmla="*/ 1 h 20"/>
                <a:gd name="T10" fmla="*/ 0 w 19"/>
                <a:gd name="T11" fmla="*/ 1 h 20"/>
                <a:gd name="T12" fmla="*/ 0 w 19"/>
                <a:gd name="T13" fmla="*/ 1 h 20"/>
                <a:gd name="T14" fmla="*/ 0 w 19"/>
                <a:gd name="T15" fmla="*/ 0 h 20"/>
                <a:gd name="T16" fmla="*/ 0 w 19"/>
                <a:gd name="T17" fmla="*/ 0 h 20"/>
                <a:gd name="T18" fmla="*/ 0 w 19"/>
                <a:gd name="T19" fmla="*/ 0 h 20"/>
                <a:gd name="T20" fmla="*/ 0 w 19"/>
                <a:gd name="T21" fmla="*/ 1 h 20"/>
                <a:gd name="T22" fmla="*/ 0 w 19"/>
                <a:gd name="T23" fmla="*/ 1 h 20"/>
                <a:gd name="T24" fmla="*/ 0 w 19"/>
                <a:gd name="T25" fmla="*/ 1 h 20"/>
                <a:gd name="T26" fmla="*/ 0 w 19"/>
                <a:gd name="T27" fmla="*/ 1 h 20"/>
                <a:gd name="T28" fmla="*/ 0 w 19"/>
                <a:gd name="T29" fmla="*/ 1 h 20"/>
                <a:gd name="T30" fmla="*/ 0 w 19"/>
                <a:gd name="T31" fmla="*/ 1 h 20"/>
                <a:gd name="T32" fmla="*/ 0 w 19"/>
                <a:gd name="T33" fmla="*/ 1 h 20"/>
                <a:gd name="T34" fmla="*/ 0 w 19"/>
                <a:gd name="T35" fmla="*/ 1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9"/>
                <a:gd name="T55" fmla="*/ 0 h 20"/>
                <a:gd name="T56" fmla="*/ 19 w 1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9" h="20">
                  <a:moveTo>
                    <a:pt x="10" y="20"/>
                  </a:moveTo>
                  <a:lnTo>
                    <a:pt x="12" y="18"/>
                  </a:lnTo>
                  <a:lnTo>
                    <a:pt x="17" y="17"/>
                  </a:lnTo>
                  <a:lnTo>
                    <a:pt x="19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17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7"/>
                  </a:lnTo>
                  <a:lnTo>
                    <a:pt x="5" y="18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3B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Freeform 163"/>
            <p:cNvSpPr>
              <a:spLocks/>
            </p:cNvSpPr>
            <p:nvPr/>
          </p:nvSpPr>
          <p:spPr bwMode="auto">
            <a:xfrm>
              <a:off x="4154" y="1608"/>
              <a:ext cx="193" cy="39"/>
            </a:xfrm>
            <a:custGeom>
              <a:avLst/>
              <a:gdLst>
                <a:gd name="T0" fmla="*/ 1 w 385"/>
                <a:gd name="T1" fmla="*/ 1 h 77"/>
                <a:gd name="T2" fmla="*/ 1 w 385"/>
                <a:gd name="T3" fmla="*/ 1 h 77"/>
                <a:gd name="T4" fmla="*/ 1 w 385"/>
                <a:gd name="T5" fmla="*/ 1 h 77"/>
                <a:gd name="T6" fmla="*/ 0 w 385"/>
                <a:gd name="T7" fmla="*/ 0 h 77"/>
                <a:gd name="T8" fmla="*/ 1 w 385"/>
                <a:gd name="T9" fmla="*/ 1 h 77"/>
                <a:gd name="T10" fmla="*/ 1 w 385"/>
                <a:gd name="T11" fmla="*/ 1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5"/>
                <a:gd name="T19" fmla="*/ 0 h 77"/>
                <a:gd name="T20" fmla="*/ 385 w 385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5" h="77">
                  <a:moveTo>
                    <a:pt x="39" y="36"/>
                  </a:moveTo>
                  <a:lnTo>
                    <a:pt x="385" y="77"/>
                  </a:lnTo>
                  <a:lnTo>
                    <a:pt x="347" y="43"/>
                  </a:lnTo>
                  <a:lnTo>
                    <a:pt x="0" y="0"/>
                  </a:lnTo>
                  <a:lnTo>
                    <a:pt x="39" y="36"/>
                  </a:lnTo>
                  <a:close/>
                </a:path>
              </a:pathLst>
            </a:custGeom>
            <a:solidFill>
              <a:srgbClr val="8A7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164"/>
            <p:cNvSpPr>
              <a:spLocks/>
            </p:cNvSpPr>
            <p:nvPr/>
          </p:nvSpPr>
          <p:spPr bwMode="auto">
            <a:xfrm>
              <a:off x="4156" y="1610"/>
              <a:ext cx="190" cy="36"/>
            </a:xfrm>
            <a:custGeom>
              <a:avLst/>
              <a:gdLst>
                <a:gd name="T0" fmla="*/ 0 w 381"/>
                <a:gd name="T1" fmla="*/ 1 h 72"/>
                <a:gd name="T2" fmla="*/ 0 w 381"/>
                <a:gd name="T3" fmla="*/ 1 h 72"/>
                <a:gd name="T4" fmla="*/ 0 w 381"/>
                <a:gd name="T5" fmla="*/ 1 h 72"/>
                <a:gd name="T6" fmla="*/ 0 w 381"/>
                <a:gd name="T7" fmla="*/ 0 h 72"/>
                <a:gd name="T8" fmla="*/ 0 w 381"/>
                <a:gd name="T9" fmla="*/ 1 h 72"/>
                <a:gd name="T10" fmla="*/ 0 w 381"/>
                <a:gd name="T11" fmla="*/ 1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1"/>
                <a:gd name="T19" fmla="*/ 0 h 72"/>
                <a:gd name="T20" fmla="*/ 381 w 381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1" h="72">
                  <a:moveTo>
                    <a:pt x="31" y="31"/>
                  </a:moveTo>
                  <a:lnTo>
                    <a:pt x="381" y="72"/>
                  </a:lnTo>
                  <a:lnTo>
                    <a:pt x="348" y="43"/>
                  </a:lnTo>
                  <a:lnTo>
                    <a:pt x="0" y="0"/>
                  </a:lnTo>
                  <a:lnTo>
                    <a:pt x="31" y="31"/>
                  </a:lnTo>
                  <a:close/>
                </a:path>
              </a:pathLst>
            </a:custGeom>
            <a:solidFill>
              <a:srgbClr val="7A8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165"/>
            <p:cNvSpPr>
              <a:spLocks/>
            </p:cNvSpPr>
            <p:nvPr/>
          </p:nvSpPr>
          <p:spPr bwMode="auto">
            <a:xfrm>
              <a:off x="4158" y="1611"/>
              <a:ext cx="187" cy="33"/>
            </a:xfrm>
            <a:custGeom>
              <a:avLst/>
              <a:gdLst>
                <a:gd name="T0" fmla="*/ 1 w 373"/>
                <a:gd name="T1" fmla="*/ 1 h 65"/>
                <a:gd name="T2" fmla="*/ 1 w 373"/>
                <a:gd name="T3" fmla="*/ 1 h 65"/>
                <a:gd name="T4" fmla="*/ 1 w 373"/>
                <a:gd name="T5" fmla="*/ 1 h 65"/>
                <a:gd name="T6" fmla="*/ 0 w 373"/>
                <a:gd name="T7" fmla="*/ 0 h 65"/>
                <a:gd name="T8" fmla="*/ 1 w 373"/>
                <a:gd name="T9" fmla="*/ 1 h 65"/>
                <a:gd name="T10" fmla="*/ 1 w 373"/>
                <a:gd name="T11" fmla="*/ 1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3"/>
                <a:gd name="T19" fmla="*/ 0 h 65"/>
                <a:gd name="T20" fmla="*/ 373 w 373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3" h="65">
                  <a:moveTo>
                    <a:pt x="25" y="24"/>
                  </a:moveTo>
                  <a:lnTo>
                    <a:pt x="373" y="65"/>
                  </a:lnTo>
                  <a:lnTo>
                    <a:pt x="347" y="41"/>
                  </a:lnTo>
                  <a:lnTo>
                    <a:pt x="0" y="0"/>
                  </a:lnTo>
                  <a:lnTo>
                    <a:pt x="25" y="24"/>
                  </a:lnTo>
                  <a:close/>
                </a:path>
              </a:pathLst>
            </a:custGeom>
            <a:solidFill>
              <a:srgbClr val="6B9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166"/>
            <p:cNvSpPr>
              <a:spLocks/>
            </p:cNvSpPr>
            <p:nvPr/>
          </p:nvSpPr>
          <p:spPr bwMode="auto">
            <a:xfrm>
              <a:off x="4160" y="1613"/>
              <a:ext cx="183" cy="30"/>
            </a:xfrm>
            <a:custGeom>
              <a:avLst/>
              <a:gdLst>
                <a:gd name="T0" fmla="*/ 0 w 367"/>
                <a:gd name="T1" fmla="*/ 1 h 60"/>
                <a:gd name="T2" fmla="*/ 0 w 367"/>
                <a:gd name="T3" fmla="*/ 1 h 60"/>
                <a:gd name="T4" fmla="*/ 0 w 367"/>
                <a:gd name="T5" fmla="*/ 1 h 60"/>
                <a:gd name="T6" fmla="*/ 0 w 367"/>
                <a:gd name="T7" fmla="*/ 0 h 60"/>
                <a:gd name="T8" fmla="*/ 0 w 367"/>
                <a:gd name="T9" fmla="*/ 1 h 60"/>
                <a:gd name="T10" fmla="*/ 0 w 367"/>
                <a:gd name="T11" fmla="*/ 1 h 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60"/>
                <a:gd name="T20" fmla="*/ 367 w 367"/>
                <a:gd name="T21" fmla="*/ 60 h 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60">
                  <a:moveTo>
                    <a:pt x="19" y="17"/>
                  </a:moveTo>
                  <a:lnTo>
                    <a:pt x="367" y="60"/>
                  </a:lnTo>
                  <a:lnTo>
                    <a:pt x="348" y="41"/>
                  </a:lnTo>
                  <a:lnTo>
                    <a:pt x="0" y="0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5EA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167"/>
            <p:cNvSpPr>
              <a:spLocks/>
            </p:cNvSpPr>
            <p:nvPr/>
          </p:nvSpPr>
          <p:spPr bwMode="auto">
            <a:xfrm>
              <a:off x="4160" y="1614"/>
              <a:ext cx="181" cy="27"/>
            </a:xfrm>
            <a:custGeom>
              <a:avLst/>
              <a:gdLst>
                <a:gd name="T0" fmla="*/ 1 w 361"/>
                <a:gd name="T1" fmla="*/ 0 h 55"/>
                <a:gd name="T2" fmla="*/ 1 w 361"/>
                <a:gd name="T3" fmla="*/ 0 h 55"/>
                <a:gd name="T4" fmla="*/ 1 w 361"/>
                <a:gd name="T5" fmla="*/ 0 h 55"/>
                <a:gd name="T6" fmla="*/ 0 w 361"/>
                <a:gd name="T7" fmla="*/ 0 h 55"/>
                <a:gd name="T8" fmla="*/ 1 w 361"/>
                <a:gd name="T9" fmla="*/ 0 h 55"/>
                <a:gd name="T10" fmla="*/ 1 w 361"/>
                <a:gd name="T11" fmla="*/ 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1"/>
                <a:gd name="T19" fmla="*/ 0 h 55"/>
                <a:gd name="T20" fmla="*/ 361 w 361"/>
                <a:gd name="T21" fmla="*/ 55 h 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1" h="55">
                  <a:moveTo>
                    <a:pt x="14" y="12"/>
                  </a:moveTo>
                  <a:lnTo>
                    <a:pt x="361" y="55"/>
                  </a:lnTo>
                  <a:lnTo>
                    <a:pt x="349" y="43"/>
                  </a:lnTo>
                  <a:lnTo>
                    <a:pt x="0" y="0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4FB3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168"/>
            <p:cNvSpPr>
              <a:spLocks/>
            </p:cNvSpPr>
            <p:nvPr/>
          </p:nvSpPr>
          <p:spPr bwMode="auto">
            <a:xfrm>
              <a:off x="4162" y="1616"/>
              <a:ext cx="178" cy="24"/>
            </a:xfrm>
            <a:custGeom>
              <a:avLst/>
              <a:gdLst>
                <a:gd name="T0" fmla="*/ 0 w 357"/>
                <a:gd name="T1" fmla="*/ 1 h 48"/>
                <a:gd name="T2" fmla="*/ 0 w 357"/>
                <a:gd name="T3" fmla="*/ 1 h 48"/>
                <a:gd name="T4" fmla="*/ 0 w 357"/>
                <a:gd name="T5" fmla="*/ 1 h 48"/>
                <a:gd name="T6" fmla="*/ 0 w 357"/>
                <a:gd name="T7" fmla="*/ 0 h 48"/>
                <a:gd name="T8" fmla="*/ 0 w 357"/>
                <a:gd name="T9" fmla="*/ 1 h 48"/>
                <a:gd name="T10" fmla="*/ 0 w 357"/>
                <a:gd name="T11" fmla="*/ 1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7"/>
                <a:gd name="T19" fmla="*/ 0 h 48"/>
                <a:gd name="T20" fmla="*/ 357 w 357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7" h="48">
                  <a:moveTo>
                    <a:pt x="7" y="7"/>
                  </a:moveTo>
                  <a:lnTo>
                    <a:pt x="357" y="48"/>
                  </a:lnTo>
                  <a:lnTo>
                    <a:pt x="348" y="43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40BF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169"/>
            <p:cNvSpPr>
              <a:spLocks/>
            </p:cNvSpPr>
            <p:nvPr/>
          </p:nvSpPr>
          <p:spPr bwMode="auto">
            <a:xfrm>
              <a:off x="4192" y="1557"/>
              <a:ext cx="158" cy="68"/>
            </a:xfrm>
            <a:custGeom>
              <a:avLst/>
              <a:gdLst>
                <a:gd name="T0" fmla="*/ 0 w 317"/>
                <a:gd name="T1" fmla="*/ 0 h 137"/>
                <a:gd name="T2" fmla="*/ 0 w 317"/>
                <a:gd name="T3" fmla="*/ 0 h 137"/>
                <a:gd name="T4" fmla="*/ 0 w 317"/>
                <a:gd name="T5" fmla="*/ 0 h 137"/>
                <a:gd name="T6" fmla="*/ 0 w 317"/>
                <a:gd name="T7" fmla="*/ 0 h 137"/>
                <a:gd name="T8" fmla="*/ 0 w 317"/>
                <a:gd name="T9" fmla="*/ 0 h 137"/>
                <a:gd name="T10" fmla="*/ 0 w 317"/>
                <a:gd name="T11" fmla="*/ 0 h 137"/>
                <a:gd name="T12" fmla="*/ 0 w 317"/>
                <a:gd name="T13" fmla="*/ 0 h 137"/>
                <a:gd name="T14" fmla="*/ 0 w 317"/>
                <a:gd name="T15" fmla="*/ 0 h 137"/>
                <a:gd name="T16" fmla="*/ 0 w 317"/>
                <a:gd name="T17" fmla="*/ 0 h 137"/>
                <a:gd name="T18" fmla="*/ 0 w 317"/>
                <a:gd name="T19" fmla="*/ 0 h 137"/>
                <a:gd name="T20" fmla="*/ 0 w 317"/>
                <a:gd name="T21" fmla="*/ 0 h 137"/>
                <a:gd name="T22" fmla="*/ 0 w 317"/>
                <a:gd name="T23" fmla="*/ 0 h 137"/>
                <a:gd name="T24" fmla="*/ 0 w 317"/>
                <a:gd name="T25" fmla="*/ 0 h 137"/>
                <a:gd name="T26" fmla="*/ 0 w 317"/>
                <a:gd name="T27" fmla="*/ 0 h 137"/>
                <a:gd name="T28" fmla="*/ 0 w 317"/>
                <a:gd name="T29" fmla="*/ 0 h 137"/>
                <a:gd name="T30" fmla="*/ 0 w 317"/>
                <a:gd name="T31" fmla="*/ 0 h 137"/>
                <a:gd name="T32" fmla="*/ 0 w 317"/>
                <a:gd name="T33" fmla="*/ 0 h 137"/>
                <a:gd name="T34" fmla="*/ 0 w 317"/>
                <a:gd name="T35" fmla="*/ 0 h 137"/>
                <a:gd name="T36" fmla="*/ 0 w 317"/>
                <a:gd name="T37" fmla="*/ 0 h 137"/>
                <a:gd name="T38" fmla="*/ 0 w 317"/>
                <a:gd name="T39" fmla="*/ 0 h 137"/>
                <a:gd name="T40" fmla="*/ 0 w 317"/>
                <a:gd name="T41" fmla="*/ 0 h 137"/>
                <a:gd name="T42" fmla="*/ 0 w 317"/>
                <a:gd name="T43" fmla="*/ 0 h 137"/>
                <a:gd name="T44" fmla="*/ 0 w 317"/>
                <a:gd name="T45" fmla="*/ 0 h 137"/>
                <a:gd name="T46" fmla="*/ 0 w 317"/>
                <a:gd name="T47" fmla="*/ 0 h 137"/>
                <a:gd name="T48" fmla="*/ 0 w 317"/>
                <a:gd name="T49" fmla="*/ 0 h 137"/>
                <a:gd name="T50" fmla="*/ 0 w 317"/>
                <a:gd name="T51" fmla="*/ 0 h 137"/>
                <a:gd name="T52" fmla="*/ 0 w 317"/>
                <a:gd name="T53" fmla="*/ 0 h 137"/>
                <a:gd name="T54" fmla="*/ 0 w 317"/>
                <a:gd name="T55" fmla="*/ 0 h 137"/>
                <a:gd name="T56" fmla="*/ 0 w 317"/>
                <a:gd name="T57" fmla="*/ 0 h 137"/>
                <a:gd name="T58" fmla="*/ 0 w 317"/>
                <a:gd name="T59" fmla="*/ 0 h 137"/>
                <a:gd name="T60" fmla="*/ 0 w 317"/>
                <a:gd name="T61" fmla="*/ 0 h 137"/>
                <a:gd name="T62" fmla="*/ 0 w 317"/>
                <a:gd name="T63" fmla="*/ 0 h 137"/>
                <a:gd name="T64" fmla="*/ 0 w 317"/>
                <a:gd name="T65" fmla="*/ 0 h 137"/>
                <a:gd name="T66" fmla="*/ 0 w 317"/>
                <a:gd name="T67" fmla="*/ 0 h 137"/>
                <a:gd name="T68" fmla="*/ 0 w 317"/>
                <a:gd name="T69" fmla="*/ 0 h 137"/>
                <a:gd name="T70" fmla="*/ 0 w 317"/>
                <a:gd name="T71" fmla="*/ 0 h 137"/>
                <a:gd name="T72" fmla="*/ 0 w 317"/>
                <a:gd name="T73" fmla="*/ 0 h 137"/>
                <a:gd name="T74" fmla="*/ 0 w 317"/>
                <a:gd name="T75" fmla="*/ 0 h 137"/>
                <a:gd name="T76" fmla="*/ 0 w 317"/>
                <a:gd name="T77" fmla="*/ 0 h 137"/>
                <a:gd name="T78" fmla="*/ 0 w 317"/>
                <a:gd name="T79" fmla="*/ 0 h 137"/>
                <a:gd name="T80" fmla="*/ 0 w 317"/>
                <a:gd name="T81" fmla="*/ 0 h 137"/>
                <a:gd name="T82" fmla="*/ 0 w 317"/>
                <a:gd name="T83" fmla="*/ 0 h 137"/>
                <a:gd name="T84" fmla="*/ 0 w 317"/>
                <a:gd name="T85" fmla="*/ 0 h 137"/>
                <a:gd name="T86" fmla="*/ 0 w 317"/>
                <a:gd name="T87" fmla="*/ 0 h 137"/>
                <a:gd name="T88" fmla="*/ 0 w 317"/>
                <a:gd name="T89" fmla="*/ 0 h 13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17"/>
                <a:gd name="T136" fmla="*/ 0 h 137"/>
                <a:gd name="T137" fmla="*/ 317 w 317"/>
                <a:gd name="T138" fmla="*/ 137 h 13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17" h="137">
                  <a:moveTo>
                    <a:pt x="264" y="137"/>
                  </a:moveTo>
                  <a:lnTo>
                    <a:pt x="270" y="137"/>
                  </a:lnTo>
                  <a:lnTo>
                    <a:pt x="277" y="137"/>
                  </a:lnTo>
                  <a:lnTo>
                    <a:pt x="281" y="137"/>
                  </a:lnTo>
                  <a:lnTo>
                    <a:pt x="284" y="137"/>
                  </a:lnTo>
                  <a:lnTo>
                    <a:pt x="288" y="137"/>
                  </a:lnTo>
                  <a:lnTo>
                    <a:pt x="291" y="137"/>
                  </a:lnTo>
                  <a:lnTo>
                    <a:pt x="298" y="137"/>
                  </a:lnTo>
                  <a:lnTo>
                    <a:pt x="305" y="137"/>
                  </a:lnTo>
                  <a:lnTo>
                    <a:pt x="312" y="137"/>
                  </a:lnTo>
                  <a:lnTo>
                    <a:pt x="317" y="137"/>
                  </a:lnTo>
                  <a:lnTo>
                    <a:pt x="315" y="134"/>
                  </a:lnTo>
                  <a:lnTo>
                    <a:pt x="314" y="130"/>
                  </a:lnTo>
                  <a:lnTo>
                    <a:pt x="312" y="125"/>
                  </a:lnTo>
                  <a:lnTo>
                    <a:pt x="308" y="122"/>
                  </a:lnTo>
                  <a:lnTo>
                    <a:pt x="307" y="117"/>
                  </a:lnTo>
                  <a:lnTo>
                    <a:pt x="305" y="113"/>
                  </a:lnTo>
                  <a:lnTo>
                    <a:pt x="303" y="108"/>
                  </a:lnTo>
                  <a:lnTo>
                    <a:pt x="301" y="105"/>
                  </a:lnTo>
                  <a:lnTo>
                    <a:pt x="298" y="98"/>
                  </a:lnTo>
                  <a:lnTo>
                    <a:pt x="295" y="94"/>
                  </a:lnTo>
                  <a:lnTo>
                    <a:pt x="293" y="89"/>
                  </a:lnTo>
                  <a:lnTo>
                    <a:pt x="291" y="84"/>
                  </a:lnTo>
                  <a:lnTo>
                    <a:pt x="288" y="81"/>
                  </a:lnTo>
                  <a:lnTo>
                    <a:pt x="286" y="76"/>
                  </a:lnTo>
                  <a:lnTo>
                    <a:pt x="284" y="72"/>
                  </a:lnTo>
                  <a:lnTo>
                    <a:pt x="283" y="67"/>
                  </a:lnTo>
                  <a:lnTo>
                    <a:pt x="279" y="62"/>
                  </a:lnTo>
                  <a:lnTo>
                    <a:pt x="277" y="57"/>
                  </a:lnTo>
                  <a:lnTo>
                    <a:pt x="276" y="53"/>
                  </a:lnTo>
                  <a:lnTo>
                    <a:pt x="274" y="50"/>
                  </a:lnTo>
                  <a:lnTo>
                    <a:pt x="272" y="45"/>
                  </a:lnTo>
                  <a:lnTo>
                    <a:pt x="270" y="41"/>
                  </a:lnTo>
                  <a:lnTo>
                    <a:pt x="267" y="38"/>
                  </a:lnTo>
                  <a:lnTo>
                    <a:pt x="267" y="36"/>
                  </a:lnTo>
                  <a:lnTo>
                    <a:pt x="264" y="31"/>
                  </a:lnTo>
                  <a:lnTo>
                    <a:pt x="262" y="28"/>
                  </a:lnTo>
                  <a:lnTo>
                    <a:pt x="262" y="24"/>
                  </a:lnTo>
                  <a:lnTo>
                    <a:pt x="258" y="19"/>
                  </a:lnTo>
                  <a:lnTo>
                    <a:pt x="255" y="14"/>
                  </a:lnTo>
                  <a:lnTo>
                    <a:pt x="250" y="10"/>
                  </a:lnTo>
                  <a:lnTo>
                    <a:pt x="246" y="9"/>
                  </a:lnTo>
                  <a:lnTo>
                    <a:pt x="241" y="4"/>
                  </a:lnTo>
                  <a:lnTo>
                    <a:pt x="238" y="4"/>
                  </a:lnTo>
                  <a:lnTo>
                    <a:pt x="233" y="2"/>
                  </a:lnTo>
                  <a:lnTo>
                    <a:pt x="229" y="2"/>
                  </a:lnTo>
                  <a:lnTo>
                    <a:pt x="95" y="0"/>
                  </a:lnTo>
                  <a:lnTo>
                    <a:pt x="90" y="0"/>
                  </a:lnTo>
                  <a:lnTo>
                    <a:pt x="85" y="2"/>
                  </a:lnTo>
                  <a:lnTo>
                    <a:pt x="79" y="2"/>
                  </a:lnTo>
                  <a:lnTo>
                    <a:pt x="76" y="7"/>
                  </a:lnTo>
                  <a:lnTo>
                    <a:pt x="69" y="9"/>
                  </a:lnTo>
                  <a:lnTo>
                    <a:pt x="66" y="12"/>
                  </a:lnTo>
                  <a:lnTo>
                    <a:pt x="62" y="16"/>
                  </a:lnTo>
                  <a:lnTo>
                    <a:pt x="60" y="22"/>
                  </a:lnTo>
                  <a:lnTo>
                    <a:pt x="59" y="22"/>
                  </a:lnTo>
                  <a:lnTo>
                    <a:pt x="59" y="26"/>
                  </a:lnTo>
                  <a:lnTo>
                    <a:pt x="57" y="28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1"/>
                  </a:lnTo>
                  <a:lnTo>
                    <a:pt x="47" y="45"/>
                  </a:lnTo>
                  <a:lnTo>
                    <a:pt x="47" y="48"/>
                  </a:lnTo>
                  <a:lnTo>
                    <a:pt x="43" y="53"/>
                  </a:lnTo>
                  <a:lnTo>
                    <a:pt x="42" y="57"/>
                  </a:lnTo>
                  <a:lnTo>
                    <a:pt x="38" y="62"/>
                  </a:lnTo>
                  <a:lnTo>
                    <a:pt x="36" y="67"/>
                  </a:lnTo>
                  <a:lnTo>
                    <a:pt x="35" y="70"/>
                  </a:lnTo>
                  <a:lnTo>
                    <a:pt x="31" y="76"/>
                  </a:lnTo>
                  <a:lnTo>
                    <a:pt x="28" y="81"/>
                  </a:lnTo>
                  <a:lnTo>
                    <a:pt x="26" y="86"/>
                  </a:lnTo>
                  <a:lnTo>
                    <a:pt x="24" y="89"/>
                  </a:lnTo>
                  <a:lnTo>
                    <a:pt x="21" y="94"/>
                  </a:lnTo>
                  <a:lnTo>
                    <a:pt x="17" y="100"/>
                  </a:lnTo>
                  <a:lnTo>
                    <a:pt x="17" y="105"/>
                  </a:lnTo>
                  <a:lnTo>
                    <a:pt x="14" y="108"/>
                  </a:lnTo>
                  <a:lnTo>
                    <a:pt x="11" y="113"/>
                  </a:lnTo>
                  <a:lnTo>
                    <a:pt x="9" y="118"/>
                  </a:lnTo>
                  <a:lnTo>
                    <a:pt x="7" y="122"/>
                  </a:lnTo>
                  <a:lnTo>
                    <a:pt x="5" y="125"/>
                  </a:lnTo>
                  <a:lnTo>
                    <a:pt x="4" y="130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5" y="137"/>
                  </a:lnTo>
                  <a:lnTo>
                    <a:pt x="11" y="137"/>
                  </a:lnTo>
                  <a:lnTo>
                    <a:pt x="17" y="137"/>
                  </a:lnTo>
                  <a:lnTo>
                    <a:pt x="23" y="137"/>
                  </a:lnTo>
                  <a:lnTo>
                    <a:pt x="28" y="137"/>
                  </a:lnTo>
                  <a:lnTo>
                    <a:pt x="35" y="137"/>
                  </a:lnTo>
                  <a:lnTo>
                    <a:pt x="40" y="137"/>
                  </a:lnTo>
                  <a:lnTo>
                    <a:pt x="47" y="137"/>
                  </a:lnTo>
                  <a:lnTo>
                    <a:pt x="48" y="132"/>
                  </a:lnTo>
                  <a:lnTo>
                    <a:pt x="52" y="127"/>
                  </a:lnTo>
                  <a:lnTo>
                    <a:pt x="54" y="120"/>
                  </a:lnTo>
                  <a:lnTo>
                    <a:pt x="57" y="117"/>
                  </a:lnTo>
                  <a:lnTo>
                    <a:pt x="59" y="110"/>
                  </a:lnTo>
                  <a:lnTo>
                    <a:pt x="62" y="106"/>
                  </a:lnTo>
                  <a:lnTo>
                    <a:pt x="66" y="101"/>
                  </a:lnTo>
                  <a:lnTo>
                    <a:pt x="67" y="98"/>
                  </a:lnTo>
                  <a:lnTo>
                    <a:pt x="69" y="93"/>
                  </a:lnTo>
                  <a:lnTo>
                    <a:pt x="71" y="89"/>
                  </a:lnTo>
                  <a:lnTo>
                    <a:pt x="72" y="86"/>
                  </a:lnTo>
                  <a:lnTo>
                    <a:pt x="74" y="84"/>
                  </a:lnTo>
                  <a:lnTo>
                    <a:pt x="76" y="79"/>
                  </a:lnTo>
                  <a:lnTo>
                    <a:pt x="78" y="79"/>
                  </a:lnTo>
                  <a:lnTo>
                    <a:pt x="79" y="76"/>
                  </a:lnTo>
                  <a:lnTo>
                    <a:pt x="81" y="72"/>
                  </a:lnTo>
                  <a:lnTo>
                    <a:pt x="86" y="69"/>
                  </a:lnTo>
                  <a:lnTo>
                    <a:pt x="90" y="67"/>
                  </a:lnTo>
                  <a:lnTo>
                    <a:pt x="93" y="65"/>
                  </a:lnTo>
                  <a:lnTo>
                    <a:pt x="97" y="64"/>
                  </a:lnTo>
                  <a:lnTo>
                    <a:pt x="100" y="62"/>
                  </a:lnTo>
                  <a:lnTo>
                    <a:pt x="105" y="62"/>
                  </a:lnTo>
                  <a:lnTo>
                    <a:pt x="208" y="64"/>
                  </a:lnTo>
                  <a:lnTo>
                    <a:pt x="212" y="64"/>
                  </a:lnTo>
                  <a:lnTo>
                    <a:pt x="217" y="65"/>
                  </a:lnTo>
                  <a:lnTo>
                    <a:pt x="219" y="67"/>
                  </a:lnTo>
                  <a:lnTo>
                    <a:pt x="224" y="69"/>
                  </a:lnTo>
                  <a:lnTo>
                    <a:pt x="231" y="74"/>
                  </a:lnTo>
                  <a:lnTo>
                    <a:pt x="236" y="81"/>
                  </a:lnTo>
                  <a:lnTo>
                    <a:pt x="238" y="86"/>
                  </a:lnTo>
                  <a:lnTo>
                    <a:pt x="238" y="88"/>
                  </a:lnTo>
                  <a:lnTo>
                    <a:pt x="241" y="91"/>
                  </a:lnTo>
                  <a:lnTo>
                    <a:pt x="243" y="94"/>
                  </a:lnTo>
                  <a:lnTo>
                    <a:pt x="245" y="98"/>
                  </a:lnTo>
                  <a:lnTo>
                    <a:pt x="246" y="103"/>
                  </a:lnTo>
                  <a:lnTo>
                    <a:pt x="248" y="106"/>
                  </a:lnTo>
                  <a:lnTo>
                    <a:pt x="250" y="112"/>
                  </a:lnTo>
                  <a:lnTo>
                    <a:pt x="253" y="117"/>
                  </a:lnTo>
                  <a:lnTo>
                    <a:pt x="255" y="122"/>
                  </a:lnTo>
                  <a:lnTo>
                    <a:pt x="258" y="127"/>
                  </a:lnTo>
                  <a:lnTo>
                    <a:pt x="260" y="132"/>
                  </a:lnTo>
                  <a:lnTo>
                    <a:pt x="264" y="137"/>
                  </a:lnTo>
                  <a:close/>
                </a:path>
              </a:pathLst>
            </a:custGeom>
            <a:solidFill>
              <a:srgbClr val="FF0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170"/>
            <p:cNvSpPr>
              <a:spLocks/>
            </p:cNvSpPr>
            <p:nvPr/>
          </p:nvSpPr>
          <p:spPr bwMode="auto">
            <a:xfrm>
              <a:off x="4208" y="1578"/>
              <a:ext cx="126" cy="127"/>
            </a:xfrm>
            <a:custGeom>
              <a:avLst/>
              <a:gdLst>
                <a:gd name="T0" fmla="*/ 0 w 253"/>
                <a:gd name="T1" fmla="*/ 1 h 254"/>
                <a:gd name="T2" fmla="*/ 0 w 253"/>
                <a:gd name="T3" fmla="*/ 1 h 254"/>
                <a:gd name="T4" fmla="*/ 0 w 253"/>
                <a:gd name="T5" fmla="*/ 1 h 254"/>
                <a:gd name="T6" fmla="*/ 0 w 253"/>
                <a:gd name="T7" fmla="*/ 1 h 254"/>
                <a:gd name="T8" fmla="*/ 0 w 253"/>
                <a:gd name="T9" fmla="*/ 1 h 254"/>
                <a:gd name="T10" fmla="*/ 0 w 253"/>
                <a:gd name="T11" fmla="*/ 1 h 254"/>
                <a:gd name="T12" fmla="*/ 0 w 253"/>
                <a:gd name="T13" fmla="*/ 1 h 254"/>
                <a:gd name="T14" fmla="*/ 0 w 253"/>
                <a:gd name="T15" fmla="*/ 1 h 254"/>
                <a:gd name="T16" fmla="*/ 0 w 253"/>
                <a:gd name="T17" fmla="*/ 1 h 254"/>
                <a:gd name="T18" fmla="*/ 0 w 253"/>
                <a:gd name="T19" fmla="*/ 1 h 254"/>
                <a:gd name="T20" fmla="*/ 0 w 253"/>
                <a:gd name="T21" fmla="*/ 1 h 254"/>
                <a:gd name="T22" fmla="*/ 0 w 253"/>
                <a:gd name="T23" fmla="*/ 1 h 254"/>
                <a:gd name="T24" fmla="*/ 0 w 253"/>
                <a:gd name="T25" fmla="*/ 1 h 254"/>
                <a:gd name="T26" fmla="*/ 0 w 253"/>
                <a:gd name="T27" fmla="*/ 1 h 254"/>
                <a:gd name="T28" fmla="*/ 0 w 253"/>
                <a:gd name="T29" fmla="*/ 1 h 254"/>
                <a:gd name="T30" fmla="*/ 0 w 253"/>
                <a:gd name="T31" fmla="*/ 1 h 254"/>
                <a:gd name="T32" fmla="*/ 0 w 253"/>
                <a:gd name="T33" fmla="*/ 1 h 254"/>
                <a:gd name="T34" fmla="*/ 0 w 253"/>
                <a:gd name="T35" fmla="*/ 1 h 254"/>
                <a:gd name="T36" fmla="*/ 0 w 253"/>
                <a:gd name="T37" fmla="*/ 1 h 254"/>
                <a:gd name="T38" fmla="*/ 0 w 253"/>
                <a:gd name="T39" fmla="*/ 1 h 254"/>
                <a:gd name="T40" fmla="*/ 0 w 253"/>
                <a:gd name="T41" fmla="*/ 1 h 254"/>
                <a:gd name="T42" fmla="*/ 0 w 253"/>
                <a:gd name="T43" fmla="*/ 1 h 254"/>
                <a:gd name="T44" fmla="*/ 0 w 253"/>
                <a:gd name="T45" fmla="*/ 1 h 254"/>
                <a:gd name="T46" fmla="*/ 0 w 253"/>
                <a:gd name="T47" fmla="*/ 1 h 254"/>
                <a:gd name="T48" fmla="*/ 0 w 253"/>
                <a:gd name="T49" fmla="*/ 0 h 254"/>
                <a:gd name="T50" fmla="*/ 0 w 253"/>
                <a:gd name="T51" fmla="*/ 0 h 254"/>
                <a:gd name="T52" fmla="*/ 0 w 253"/>
                <a:gd name="T53" fmla="*/ 1 h 254"/>
                <a:gd name="T54" fmla="*/ 0 w 253"/>
                <a:gd name="T55" fmla="*/ 1 h 254"/>
                <a:gd name="T56" fmla="*/ 0 w 253"/>
                <a:gd name="T57" fmla="*/ 1 h 254"/>
                <a:gd name="T58" fmla="*/ 0 w 253"/>
                <a:gd name="T59" fmla="*/ 1 h 254"/>
                <a:gd name="T60" fmla="*/ 0 w 253"/>
                <a:gd name="T61" fmla="*/ 1 h 254"/>
                <a:gd name="T62" fmla="*/ 0 w 253"/>
                <a:gd name="T63" fmla="*/ 1 h 254"/>
                <a:gd name="T64" fmla="*/ 0 w 253"/>
                <a:gd name="T65" fmla="*/ 1 h 254"/>
                <a:gd name="T66" fmla="*/ 0 w 253"/>
                <a:gd name="T67" fmla="*/ 1 h 254"/>
                <a:gd name="T68" fmla="*/ 0 w 253"/>
                <a:gd name="T69" fmla="*/ 1 h 254"/>
                <a:gd name="T70" fmla="*/ 0 w 253"/>
                <a:gd name="T71" fmla="*/ 1 h 254"/>
                <a:gd name="T72" fmla="*/ 0 w 253"/>
                <a:gd name="T73" fmla="*/ 1 h 254"/>
                <a:gd name="T74" fmla="*/ 0 w 253"/>
                <a:gd name="T75" fmla="*/ 1 h 254"/>
                <a:gd name="T76" fmla="*/ 0 w 253"/>
                <a:gd name="T77" fmla="*/ 1 h 254"/>
                <a:gd name="T78" fmla="*/ 0 w 253"/>
                <a:gd name="T79" fmla="*/ 1 h 254"/>
                <a:gd name="T80" fmla="*/ 0 w 253"/>
                <a:gd name="T81" fmla="*/ 1 h 254"/>
                <a:gd name="T82" fmla="*/ 0 w 253"/>
                <a:gd name="T83" fmla="*/ 1 h 254"/>
                <a:gd name="T84" fmla="*/ 0 w 253"/>
                <a:gd name="T85" fmla="*/ 1 h 25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53"/>
                <a:gd name="T130" fmla="*/ 0 h 254"/>
                <a:gd name="T131" fmla="*/ 253 w 253"/>
                <a:gd name="T132" fmla="*/ 254 h 25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53" h="254">
                  <a:moveTo>
                    <a:pt x="64" y="238"/>
                  </a:moveTo>
                  <a:lnTo>
                    <a:pt x="69" y="240"/>
                  </a:lnTo>
                  <a:lnTo>
                    <a:pt x="74" y="243"/>
                  </a:lnTo>
                  <a:lnTo>
                    <a:pt x="81" y="245"/>
                  </a:lnTo>
                  <a:lnTo>
                    <a:pt x="86" y="249"/>
                  </a:lnTo>
                  <a:lnTo>
                    <a:pt x="93" y="249"/>
                  </a:lnTo>
                  <a:lnTo>
                    <a:pt x="98" y="252"/>
                  </a:lnTo>
                  <a:lnTo>
                    <a:pt x="105" y="252"/>
                  </a:lnTo>
                  <a:lnTo>
                    <a:pt x="110" y="254"/>
                  </a:lnTo>
                  <a:lnTo>
                    <a:pt x="117" y="254"/>
                  </a:lnTo>
                  <a:lnTo>
                    <a:pt x="122" y="254"/>
                  </a:lnTo>
                  <a:lnTo>
                    <a:pt x="129" y="254"/>
                  </a:lnTo>
                  <a:lnTo>
                    <a:pt x="134" y="254"/>
                  </a:lnTo>
                  <a:lnTo>
                    <a:pt x="141" y="254"/>
                  </a:lnTo>
                  <a:lnTo>
                    <a:pt x="148" y="254"/>
                  </a:lnTo>
                  <a:lnTo>
                    <a:pt x="153" y="252"/>
                  </a:lnTo>
                  <a:lnTo>
                    <a:pt x="160" y="252"/>
                  </a:lnTo>
                  <a:lnTo>
                    <a:pt x="165" y="249"/>
                  </a:lnTo>
                  <a:lnTo>
                    <a:pt x="172" y="247"/>
                  </a:lnTo>
                  <a:lnTo>
                    <a:pt x="175" y="243"/>
                  </a:lnTo>
                  <a:lnTo>
                    <a:pt x="182" y="242"/>
                  </a:lnTo>
                  <a:lnTo>
                    <a:pt x="188" y="238"/>
                  </a:lnTo>
                  <a:lnTo>
                    <a:pt x="193" y="237"/>
                  </a:lnTo>
                  <a:lnTo>
                    <a:pt x="198" y="231"/>
                  </a:lnTo>
                  <a:lnTo>
                    <a:pt x="203" y="230"/>
                  </a:lnTo>
                  <a:lnTo>
                    <a:pt x="208" y="225"/>
                  </a:lnTo>
                  <a:lnTo>
                    <a:pt x="213" y="221"/>
                  </a:lnTo>
                  <a:lnTo>
                    <a:pt x="217" y="216"/>
                  </a:lnTo>
                  <a:lnTo>
                    <a:pt x="222" y="213"/>
                  </a:lnTo>
                  <a:lnTo>
                    <a:pt x="225" y="207"/>
                  </a:lnTo>
                  <a:lnTo>
                    <a:pt x="229" y="202"/>
                  </a:lnTo>
                  <a:lnTo>
                    <a:pt x="232" y="197"/>
                  </a:lnTo>
                  <a:lnTo>
                    <a:pt x="237" y="192"/>
                  </a:lnTo>
                  <a:lnTo>
                    <a:pt x="239" y="187"/>
                  </a:lnTo>
                  <a:lnTo>
                    <a:pt x="243" y="180"/>
                  </a:lnTo>
                  <a:lnTo>
                    <a:pt x="244" y="173"/>
                  </a:lnTo>
                  <a:lnTo>
                    <a:pt x="246" y="168"/>
                  </a:lnTo>
                  <a:lnTo>
                    <a:pt x="250" y="161"/>
                  </a:lnTo>
                  <a:lnTo>
                    <a:pt x="250" y="156"/>
                  </a:lnTo>
                  <a:lnTo>
                    <a:pt x="251" y="149"/>
                  </a:lnTo>
                  <a:lnTo>
                    <a:pt x="253" y="144"/>
                  </a:lnTo>
                  <a:lnTo>
                    <a:pt x="253" y="137"/>
                  </a:lnTo>
                  <a:lnTo>
                    <a:pt x="253" y="130"/>
                  </a:lnTo>
                  <a:lnTo>
                    <a:pt x="253" y="125"/>
                  </a:lnTo>
                  <a:lnTo>
                    <a:pt x="253" y="118"/>
                  </a:lnTo>
                  <a:lnTo>
                    <a:pt x="253" y="113"/>
                  </a:lnTo>
                  <a:lnTo>
                    <a:pt x="251" y="106"/>
                  </a:lnTo>
                  <a:lnTo>
                    <a:pt x="251" y="101"/>
                  </a:lnTo>
                  <a:lnTo>
                    <a:pt x="250" y="96"/>
                  </a:lnTo>
                  <a:lnTo>
                    <a:pt x="246" y="89"/>
                  </a:lnTo>
                  <a:lnTo>
                    <a:pt x="244" y="84"/>
                  </a:lnTo>
                  <a:lnTo>
                    <a:pt x="243" y="77"/>
                  </a:lnTo>
                  <a:lnTo>
                    <a:pt x="241" y="72"/>
                  </a:lnTo>
                  <a:lnTo>
                    <a:pt x="237" y="67"/>
                  </a:lnTo>
                  <a:lnTo>
                    <a:pt x="234" y="62"/>
                  </a:lnTo>
                  <a:lnTo>
                    <a:pt x="231" y="57"/>
                  </a:lnTo>
                  <a:lnTo>
                    <a:pt x="229" y="51"/>
                  </a:lnTo>
                  <a:lnTo>
                    <a:pt x="224" y="46"/>
                  </a:lnTo>
                  <a:lnTo>
                    <a:pt x="220" y="41"/>
                  </a:lnTo>
                  <a:lnTo>
                    <a:pt x="215" y="38"/>
                  </a:lnTo>
                  <a:lnTo>
                    <a:pt x="212" y="34"/>
                  </a:lnTo>
                  <a:lnTo>
                    <a:pt x="205" y="29"/>
                  </a:lnTo>
                  <a:lnTo>
                    <a:pt x="201" y="26"/>
                  </a:lnTo>
                  <a:lnTo>
                    <a:pt x="196" y="22"/>
                  </a:lnTo>
                  <a:lnTo>
                    <a:pt x="191" y="19"/>
                  </a:lnTo>
                  <a:lnTo>
                    <a:pt x="186" y="14"/>
                  </a:lnTo>
                  <a:lnTo>
                    <a:pt x="179" y="12"/>
                  </a:lnTo>
                  <a:lnTo>
                    <a:pt x="174" y="10"/>
                  </a:lnTo>
                  <a:lnTo>
                    <a:pt x="167" y="7"/>
                  </a:lnTo>
                  <a:lnTo>
                    <a:pt x="160" y="5"/>
                  </a:lnTo>
                  <a:lnTo>
                    <a:pt x="155" y="3"/>
                  </a:lnTo>
                  <a:lnTo>
                    <a:pt x="148" y="2"/>
                  </a:lnTo>
                  <a:lnTo>
                    <a:pt x="143" y="2"/>
                  </a:lnTo>
                  <a:lnTo>
                    <a:pt x="136" y="0"/>
                  </a:lnTo>
                  <a:lnTo>
                    <a:pt x="131" y="0"/>
                  </a:lnTo>
                  <a:lnTo>
                    <a:pt x="124" y="0"/>
                  </a:lnTo>
                  <a:lnTo>
                    <a:pt x="119" y="0"/>
                  </a:lnTo>
                  <a:lnTo>
                    <a:pt x="112" y="0"/>
                  </a:lnTo>
                  <a:lnTo>
                    <a:pt x="107" y="2"/>
                  </a:lnTo>
                  <a:lnTo>
                    <a:pt x="100" y="3"/>
                  </a:lnTo>
                  <a:lnTo>
                    <a:pt x="95" y="5"/>
                  </a:lnTo>
                  <a:lnTo>
                    <a:pt x="89" y="7"/>
                  </a:lnTo>
                  <a:lnTo>
                    <a:pt x="83" y="9"/>
                  </a:lnTo>
                  <a:lnTo>
                    <a:pt x="77" y="10"/>
                  </a:lnTo>
                  <a:lnTo>
                    <a:pt x="72" y="14"/>
                  </a:lnTo>
                  <a:lnTo>
                    <a:pt x="65" y="15"/>
                  </a:lnTo>
                  <a:lnTo>
                    <a:pt x="60" y="19"/>
                  </a:lnTo>
                  <a:lnTo>
                    <a:pt x="55" y="22"/>
                  </a:lnTo>
                  <a:lnTo>
                    <a:pt x="50" y="26"/>
                  </a:lnTo>
                  <a:lnTo>
                    <a:pt x="45" y="29"/>
                  </a:lnTo>
                  <a:lnTo>
                    <a:pt x="41" y="34"/>
                  </a:lnTo>
                  <a:lnTo>
                    <a:pt x="36" y="38"/>
                  </a:lnTo>
                  <a:lnTo>
                    <a:pt x="31" y="43"/>
                  </a:lnTo>
                  <a:lnTo>
                    <a:pt x="27" y="48"/>
                  </a:lnTo>
                  <a:lnTo>
                    <a:pt x="24" y="53"/>
                  </a:lnTo>
                  <a:lnTo>
                    <a:pt x="19" y="58"/>
                  </a:lnTo>
                  <a:lnTo>
                    <a:pt x="17" y="65"/>
                  </a:lnTo>
                  <a:lnTo>
                    <a:pt x="14" y="70"/>
                  </a:lnTo>
                  <a:lnTo>
                    <a:pt x="10" y="75"/>
                  </a:lnTo>
                  <a:lnTo>
                    <a:pt x="7" y="82"/>
                  </a:lnTo>
                  <a:lnTo>
                    <a:pt x="5" y="87"/>
                  </a:lnTo>
                  <a:lnTo>
                    <a:pt x="3" y="94"/>
                  </a:lnTo>
                  <a:lnTo>
                    <a:pt x="2" y="99"/>
                  </a:lnTo>
                  <a:lnTo>
                    <a:pt x="0" y="106"/>
                  </a:lnTo>
                  <a:lnTo>
                    <a:pt x="0" y="113"/>
                  </a:lnTo>
                  <a:lnTo>
                    <a:pt x="0" y="118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135"/>
                  </a:lnTo>
                  <a:lnTo>
                    <a:pt x="0" y="142"/>
                  </a:lnTo>
                  <a:lnTo>
                    <a:pt x="2" y="147"/>
                  </a:lnTo>
                  <a:lnTo>
                    <a:pt x="2" y="154"/>
                  </a:lnTo>
                  <a:lnTo>
                    <a:pt x="3" y="161"/>
                  </a:lnTo>
                  <a:lnTo>
                    <a:pt x="5" y="166"/>
                  </a:lnTo>
                  <a:lnTo>
                    <a:pt x="7" y="171"/>
                  </a:lnTo>
                  <a:lnTo>
                    <a:pt x="9" y="177"/>
                  </a:lnTo>
                  <a:lnTo>
                    <a:pt x="12" y="183"/>
                  </a:lnTo>
                  <a:lnTo>
                    <a:pt x="14" y="189"/>
                  </a:lnTo>
                  <a:lnTo>
                    <a:pt x="17" y="194"/>
                  </a:lnTo>
                  <a:lnTo>
                    <a:pt x="21" y="199"/>
                  </a:lnTo>
                  <a:lnTo>
                    <a:pt x="24" y="204"/>
                  </a:lnTo>
                  <a:lnTo>
                    <a:pt x="29" y="209"/>
                  </a:lnTo>
                  <a:lnTo>
                    <a:pt x="33" y="213"/>
                  </a:lnTo>
                  <a:lnTo>
                    <a:pt x="36" y="218"/>
                  </a:lnTo>
                  <a:lnTo>
                    <a:pt x="43" y="223"/>
                  </a:lnTo>
                  <a:lnTo>
                    <a:pt x="46" y="226"/>
                  </a:lnTo>
                  <a:lnTo>
                    <a:pt x="52" y="230"/>
                  </a:lnTo>
                  <a:lnTo>
                    <a:pt x="57" y="235"/>
                  </a:lnTo>
                  <a:lnTo>
                    <a:pt x="64" y="238"/>
                  </a:lnTo>
                  <a:close/>
                </a:path>
              </a:pathLst>
            </a:custGeom>
            <a:solidFill>
              <a:srgbClr val="0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171"/>
            <p:cNvSpPr>
              <a:spLocks/>
            </p:cNvSpPr>
            <p:nvPr/>
          </p:nvSpPr>
          <p:spPr bwMode="auto">
            <a:xfrm>
              <a:off x="4232" y="1603"/>
              <a:ext cx="78" cy="78"/>
            </a:xfrm>
            <a:custGeom>
              <a:avLst/>
              <a:gdLst>
                <a:gd name="T0" fmla="*/ 0 w 157"/>
                <a:gd name="T1" fmla="*/ 1 h 156"/>
                <a:gd name="T2" fmla="*/ 0 w 157"/>
                <a:gd name="T3" fmla="*/ 1 h 156"/>
                <a:gd name="T4" fmla="*/ 0 w 157"/>
                <a:gd name="T5" fmla="*/ 1 h 156"/>
                <a:gd name="T6" fmla="*/ 0 w 157"/>
                <a:gd name="T7" fmla="*/ 1 h 156"/>
                <a:gd name="T8" fmla="*/ 0 w 157"/>
                <a:gd name="T9" fmla="*/ 1 h 156"/>
                <a:gd name="T10" fmla="*/ 0 w 157"/>
                <a:gd name="T11" fmla="*/ 1 h 156"/>
                <a:gd name="T12" fmla="*/ 0 w 157"/>
                <a:gd name="T13" fmla="*/ 1 h 156"/>
                <a:gd name="T14" fmla="*/ 0 w 157"/>
                <a:gd name="T15" fmla="*/ 1 h 156"/>
                <a:gd name="T16" fmla="*/ 0 w 157"/>
                <a:gd name="T17" fmla="*/ 1 h 156"/>
                <a:gd name="T18" fmla="*/ 0 w 157"/>
                <a:gd name="T19" fmla="*/ 1 h 156"/>
                <a:gd name="T20" fmla="*/ 0 w 157"/>
                <a:gd name="T21" fmla="*/ 1 h 156"/>
                <a:gd name="T22" fmla="*/ 0 w 157"/>
                <a:gd name="T23" fmla="*/ 1 h 156"/>
                <a:gd name="T24" fmla="*/ 0 w 157"/>
                <a:gd name="T25" fmla="*/ 1 h 156"/>
                <a:gd name="T26" fmla="*/ 0 w 157"/>
                <a:gd name="T27" fmla="*/ 1 h 156"/>
                <a:gd name="T28" fmla="*/ 0 w 157"/>
                <a:gd name="T29" fmla="*/ 1 h 156"/>
                <a:gd name="T30" fmla="*/ 0 w 157"/>
                <a:gd name="T31" fmla="*/ 1 h 156"/>
                <a:gd name="T32" fmla="*/ 0 w 157"/>
                <a:gd name="T33" fmla="*/ 1 h 156"/>
                <a:gd name="T34" fmla="*/ 0 w 157"/>
                <a:gd name="T35" fmla="*/ 1 h 156"/>
                <a:gd name="T36" fmla="*/ 0 w 157"/>
                <a:gd name="T37" fmla="*/ 1 h 156"/>
                <a:gd name="T38" fmla="*/ 0 w 157"/>
                <a:gd name="T39" fmla="*/ 1 h 156"/>
                <a:gd name="T40" fmla="*/ 0 w 157"/>
                <a:gd name="T41" fmla="*/ 1 h 156"/>
                <a:gd name="T42" fmla="*/ 0 w 157"/>
                <a:gd name="T43" fmla="*/ 1 h 156"/>
                <a:gd name="T44" fmla="*/ 0 w 157"/>
                <a:gd name="T45" fmla="*/ 1 h 156"/>
                <a:gd name="T46" fmla="*/ 0 w 157"/>
                <a:gd name="T47" fmla="*/ 1 h 156"/>
                <a:gd name="T48" fmla="*/ 0 w 157"/>
                <a:gd name="T49" fmla="*/ 1 h 156"/>
                <a:gd name="T50" fmla="*/ 0 w 157"/>
                <a:gd name="T51" fmla="*/ 1 h 156"/>
                <a:gd name="T52" fmla="*/ 0 w 157"/>
                <a:gd name="T53" fmla="*/ 1 h 156"/>
                <a:gd name="T54" fmla="*/ 0 w 157"/>
                <a:gd name="T55" fmla="*/ 0 h 156"/>
                <a:gd name="T56" fmla="*/ 0 w 157"/>
                <a:gd name="T57" fmla="*/ 0 h 156"/>
                <a:gd name="T58" fmla="*/ 0 w 157"/>
                <a:gd name="T59" fmla="*/ 0 h 156"/>
                <a:gd name="T60" fmla="*/ 0 w 157"/>
                <a:gd name="T61" fmla="*/ 0 h 156"/>
                <a:gd name="T62" fmla="*/ 0 w 157"/>
                <a:gd name="T63" fmla="*/ 1 h 156"/>
                <a:gd name="T64" fmla="*/ 0 w 157"/>
                <a:gd name="T65" fmla="*/ 1 h 156"/>
                <a:gd name="T66" fmla="*/ 0 w 157"/>
                <a:gd name="T67" fmla="*/ 1 h 156"/>
                <a:gd name="T68" fmla="*/ 0 w 157"/>
                <a:gd name="T69" fmla="*/ 1 h 156"/>
                <a:gd name="T70" fmla="*/ 0 w 157"/>
                <a:gd name="T71" fmla="*/ 1 h 156"/>
                <a:gd name="T72" fmla="*/ 0 w 157"/>
                <a:gd name="T73" fmla="*/ 1 h 156"/>
                <a:gd name="T74" fmla="*/ 0 w 157"/>
                <a:gd name="T75" fmla="*/ 1 h 156"/>
                <a:gd name="T76" fmla="*/ 0 w 157"/>
                <a:gd name="T77" fmla="*/ 1 h 156"/>
                <a:gd name="T78" fmla="*/ 0 w 157"/>
                <a:gd name="T79" fmla="*/ 1 h 156"/>
                <a:gd name="T80" fmla="*/ 0 w 157"/>
                <a:gd name="T81" fmla="*/ 1 h 156"/>
                <a:gd name="T82" fmla="*/ 0 w 157"/>
                <a:gd name="T83" fmla="*/ 1 h 156"/>
                <a:gd name="T84" fmla="*/ 0 w 157"/>
                <a:gd name="T85" fmla="*/ 1 h 156"/>
                <a:gd name="T86" fmla="*/ 0 w 157"/>
                <a:gd name="T87" fmla="*/ 1 h 156"/>
                <a:gd name="T88" fmla="*/ 0 w 157"/>
                <a:gd name="T89" fmla="*/ 1 h 156"/>
                <a:gd name="T90" fmla="*/ 0 w 157"/>
                <a:gd name="T91" fmla="*/ 1 h 156"/>
                <a:gd name="T92" fmla="*/ 0 w 157"/>
                <a:gd name="T93" fmla="*/ 1 h 156"/>
                <a:gd name="T94" fmla="*/ 0 w 157"/>
                <a:gd name="T95" fmla="*/ 1 h 156"/>
                <a:gd name="T96" fmla="*/ 0 w 157"/>
                <a:gd name="T97" fmla="*/ 1 h 156"/>
                <a:gd name="T98" fmla="*/ 0 w 157"/>
                <a:gd name="T99" fmla="*/ 1 h 1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7"/>
                <a:gd name="T151" fmla="*/ 0 h 156"/>
                <a:gd name="T152" fmla="*/ 157 w 157"/>
                <a:gd name="T153" fmla="*/ 156 h 1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7" h="156">
                  <a:moveTo>
                    <a:pt x="40" y="145"/>
                  </a:moveTo>
                  <a:lnTo>
                    <a:pt x="47" y="149"/>
                  </a:lnTo>
                  <a:lnTo>
                    <a:pt x="53" y="152"/>
                  </a:lnTo>
                  <a:lnTo>
                    <a:pt x="57" y="152"/>
                  </a:lnTo>
                  <a:lnTo>
                    <a:pt x="60" y="154"/>
                  </a:lnTo>
                  <a:lnTo>
                    <a:pt x="66" y="156"/>
                  </a:lnTo>
                  <a:lnTo>
                    <a:pt x="69" y="156"/>
                  </a:lnTo>
                  <a:lnTo>
                    <a:pt x="72" y="156"/>
                  </a:lnTo>
                  <a:lnTo>
                    <a:pt x="76" y="156"/>
                  </a:lnTo>
                  <a:lnTo>
                    <a:pt x="79" y="156"/>
                  </a:lnTo>
                  <a:lnTo>
                    <a:pt x="84" y="156"/>
                  </a:lnTo>
                  <a:lnTo>
                    <a:pt x="86" y="156"/>
                  </a:lnTo>
                  <a:lnTo>
                    <a:pt x="91" y="156"/>
                  </a:lnTo>
                  <a:lnTo>
                    <a:pt x="95" y="156"/>
                  </a:lnTo>
                  <a:lnTo>
                    <a:pt x="100" y="154"/>
                  </a:lnTo>
                  <a:lnTo>
                    <a:pt x="107" y="151"/>
                  </a:lnTo>
                  <a:lnTo>
                    <a:pt x="112" y="149"/>
                  </a:lnTo>
                  <a:lnTo>
                    <a:pt x="119" y="144"/>
                  </a:lnTo>
                  <a:lnTo>
                    <a:pt x="126" y="140"/>
                  </a:lnTo>
                  <a:lnTo>
                    <a:pt x="131" y="135"/>
                  </a:lnTo>
                  <a:lnTo>
                    <a:pt x="138" y="130"/>
                  </a:lnTo>
                  <a:lnTo>
                    <a:pt x="141" y="123"/>
                  </a:lnTo>
                  <a:lnTo>
                    <a:pt x="148" y="118"/>
                  </a:lnTo>
                  <a:lnTo>
                    <a:pt x="148" y="115"/>
                  </a:lnTo>
                  <a:lnTo>
                    <a:pt x="150" y="109"/>
                  </a:lnTo>
                  <a:lnTo>
                    <a:pt x="152" y="106"/>
                  </a:lnTo>
                  <a:lnTo>
                    <a:pt x="153" y="103"/>
                  </a:lnTo>
                  <a:lnTo>
                    <a:pt x="153" y="99"/>
                  </a:lnTo>
                  <a:lnTo>
                    <a:pt x="155" y="96"/>
                  </a:lnTo>
                  <a:lnTo>
                    <a:pt x="155" y="91"/>
                  </a:lnTo>
                  <a:lnTo>
                    <a:pt x="157" y="87"/>
                  </a:lnTo>
                  <a:lnTo>
                    <a:pt x="157" y="84"/>
                  </a:lnTo>
                  <a:lnTo>
                    <a:pt x="157" y="80"/>
                  </a:lnTo>
                  <a:lnTo>
                    <a:pt x="157" y="75"/>
                  </a:lnTo>
                  <a:lnTo>
                    <a:pt x="157" y="73"/>
                  </a:lnTo>
                  <a:lnTo>
                    <a:pt x="157" y="68"/>
                  </a:lnTo>
                  <a:lnTo>
                    <a:pt x="157" y="65"/>
                  </a:lnTo>
                  <a:lnTo>
                    <a:pt x="155" y="61"/>
                  </a:lnTo>
                  <a:lnTo>
                    <a:pt x="155" y="58"/>
                  </a:lnTo>
                  <a:lnTo>
                    <a:pt x="153" y="55"/>
                  </a:lnTo>
                  <a:lnTo>
                    <a:pt x="152" y="49"/>
                  </a:lnTo>
                  <a:lnTo>
                    <a:pt x="150" y="46"/>
                  </a:lnTo>
                  <a:lnTo>
                    <a:pt x="150" y="43"/>
                  </a:lnTo>
                  <a:lnTo>
                    <a:pt x="145" y="37"/>
                  </a:lnTo>
                  <a:lnTo>
                    <a:pt x="141" y="31"/>
                  </a:lnTo>
                  <a:lnTo>
                    <a:pt x="136" y="25"/>
                  </a:lnTo>
                  <a:lnTo>
                    <a:pt x="131" y="20"/>
                  </a:lnTo>
                  <a:lnTo>
                    <a:pt x="124" y="15"/>
                  </a:lnTo>
                  <a:lnTo>
                    <a:pt x="119" y="10"/>
                  </a:lnTo>
                  <a:lnTo>
                    <a:pt x="114" y="8"/>
                  </a:lnTo>
                  <a:lnTo>
                    <a:pt x="110" y="5"/>
                  </a:lnTo>
                  <a:lnTo>
                    <a:pt x="107" y="5"/>
                  </a:lnTo>
                  <a:lnTo>
                    <a:pt x="103" y="3"/>
                  </a:lnTo>
                  <a:lnTo>
                    <a:pt x="100" y="1"/>
                  </a:lnTo>
                  <a:lnTo>
                    <a:pt x="97" y="1"/>
                  </a:lnTo>
                  <a:lnTo>
                    <a:pt x="91" y="0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2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2" y="1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0" y="3"/>
                  </a:lnTo>
                  <a:lnTo>
                    <a:pt x="48" y="5"/>
                  </a:lnTo>
                  <a:lnTo>
                    <a:pt x="43" y="8"/>
                  </a:lnTo>
                  <a:lnTo>
                    <a:pt x="38" y="10"/>
                  </a:lnTo>
                  <a:lnTo>
                    <a:pt x="31" y="15"/>
                  </a:lnTo>
                  <a:lnTo>
                    <a:pt x="24" y="20"/>
                  </a:lnTo>
                  <a:lnTo>
                    <a:pt x="19" y="25"/>
                  </a:lnTo>
                  <a:lnTo>
                    <a:pt x="14" y="32"/>
                  </a:lnTo>
                  <a:lnTo>
                    <a:pt x="10" y="39"/>
                  </a:lnTo>
                  <a:lnTo>
                    <a:pt x="7" y="44"/>
                  </a:lnTo>
                  <a:lnTo>
                    <a:pt x="5" y="53"/>
                  </a:lnTo>
                  <a:lnTo>
                    <a:pt x="2" y="56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0" y="85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7"/>
                  </a:lnTo>
                  <a:lnTo>
                    <a:pt x="5" y="104"/>
                  </a:lnTo>
                  <a:lnTo>
                    <a:pt x="7" y="111"/>
                  </a:lnTo>
                  <a:lnTo>
                    <a:pt x="10" y="118"/>
                  </a:lnTo>
                  <a:lnTo>
                    <a:pt x="16" y="125"/>
                  </a:lnTo>
                  <a:lnTo>
                    <a:pt x="19" y="130"/>
                  </a:lnTo>
                  <a:lnTo>
                    <a:pt x="26" y="137"/>
                  </a:lnTo>
                  <a:lnTo>
                    <a:pt x="28" y="139"/>
                  </a:lnTo>
                  <a:lnTo>
                    <a:pt x="31" y="140"/>
                  </a:lnTo>
                  <a:lnTo>
                    <a:pt x="36" y="144"/>
                  </a:lnTo>
                  <a:lnTo>
                    <a:pt x="40" y="145"/>
                  </a:lnTo>
                  <a:close/>
                </a:path>
              </a:pathLst>
            </a:custGeom>
            <a:solidFill>
              <a:srgbClr val="3D7D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172"/>
            <p:cNvSpPr>
              <a:spLocks/>
            </p:cNvSpPr>
            <p:nvPr/>
          </p:nvSpPr>
          <p:spPr bwMode="auto">
            <a:xfrm>
              <a:off x="4236" y="1608"/>
              <a:ext cx="69" cy="68"/>
            </a:xfrm>
            <a:custGeom>
              <a:avLst/>
              <a:gdLst>
                <a:gd name="T0" fmla="*/ 1 w 137"/>
                <a:gd name="T1" fmla="*/ 1 h 135"/>
                <a:gd name="T2" fmla="*/ 1 w 137"/>
                <a:gd name="T3" fmla="*/ 1 h 135"/>
                <a:gd name="T4" fmla="*/ 1 w 137"/>
                <a:gd name="T5" fmla="*/ 1 h 135"/>
                <a:gd name="T6" fmla="*/ 1 w 137"/>
                <a:gd name="T7" fmla="*/ 1 h 135"/>
                <a:gd name="T8" fmla="*/ 1 w 137"/>
                <a:gd name="T9" fmla="*/ 1 h 135"/>
                <a:gd name="T10" fmla="*/ 1 w 137"/>
                <a:gd name="T11" fmla="*/ 1 h 135"/>
                <a:gd name="T12" fmla="*/ 1 w 137"/>
                <a:gd name="T13" fmla="*/ 1 h 135"/>
                <a:gd name="T14" fmla="*/ 1 w 137"/>
                <a:gd name="T15" fmla="*/ 1 h 135"/>
                <a:gd name="T16" fmla="*/ 1 w 137"/>
                <a:gd name="T17" fmla="*/ 1 h 135"/>
                <a:gd name="T18" fmla="*/ 1 w 137"/>
                <a:gd name="T19" fmla="*/ 1 h 135"/>
                <a:gd name="T20" fmla="*/ 1 w 137"/>
                <a:gd name="T21" fmla="*/ 1 h 135"/>
                <a:gd name="T22" fmla="*/ 1 w 137"/>
                <a:gd name="T23" fmla="*/ 1 h 135"/>
                <a:gd name="T24" fmla="*/ 1 w 137"/>
                <a:gd name="T25" fmla="*/ 1 h 135"/>
                <a:gd name="T26" fmla="*/ 1 w 137"/>
                <a:gd name="T27" fmla="*/ 1 h 135"/>
                <a:gd name="T28" fmla="*/ 1 w 137"/>
                <a:gd name="T29" fmla="*/ 1 h 135"/>
                <a:gd name="T30" fmla="*/ 1 w 137"/>
                <a:gd name="T31" fmla="*/ 1 h 135"/>
                <a:gd name="T32" fmla="*/ 1 w 137"/>
                <a:gd name="T33" fmla="*/ 1 h 135"/>
                <a:gd name="T34" fmla="*/ 1 w 137"/>
                <a:gd name="T35" fmla="*/ 1 h 135"/>
                <a:gd name="T36" fmla="*/ 1 w 137"/>
                <a:gd name="T37" fmla="*/ 0 h 135"/>
                <a:gd name="T38" fmla="*/ 1 w 137"/>
                <a:gd name="T39" fmla="*/ 0 h 135"/>
                <a:gd name="T40" fmla="*/ 1 w 137"/>
                <a:gd name="T41" fmla="*/ 1 h 135"/>
                <a:gd name="T42" fmla="*/ 1 w 137"/>
                <a:gd name="T43" fmla="*/ 1 h 135"/>
                <a:gd name="T44" fmla="*/ 1 w 137"/>
                <a:gd name="T45" fmla="*/ 1 h 135"/>
                <a:gd name="T46" fmla="*/ 1 w 137"/>
                <a:gd name="T47" fmla="*/ 1 h 135"/>
                <a:gd name="T48" fmla="*/ 1 w 137"/>
                <a:gd name="T49" fmla="*/ 1 h 135"/>
                <a:gd name="T50" fmla="*/ 1 w 137"/>
                <a:gd name="T51" fmla="*/ 1 h 135"/>
                <a:gd name="T52" fmla="*/ 0 w 137"/>
                <a:gd name="T53" fmla="*/ 1 h 135"/>
                <a:gd name="T54" fmla="*/ 1 w 137"/>
                <a:gd name="T55" fmla="*/ 1 h 135"/>
                <a:gd name="T56" fmla="*/ 1 w 137"/>
                <a:gd name="T57" fmla="*/ 1 h 135"/>
                <a:gd name="T58" fmla="*/ 1 w 137"/>
                <a:gd name="T59" fmla="*/ 1 h 135"/>
                <a:gd name="T60" fmla="*/ 1 w 137"/>
                <a:gd name="T61" fmla="*/ 1 h 135"/>
                <a:gd name="T62" fmla="*/ 1 w 137"/>
                <a:gd name="T63" fmla="*/ 1 h 135"/>
                <a:gd name="T64" fmla="*/ 1 w 137"/>
                <a:gd name="T65" fmla="*/ 1 h 1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5"/>
                <a:gd name="T101" fmla="*/ 137 w 137"/>
                <a:gd name="T102" fmla="*/ 135 h 13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5">
                  <a:moveTo>
                    <a:pt x="36" y="127"/>
                  </a:moveTo>
                  <a:lnTo>
                    <a:pt x="41" y="130"/>
                  </a:lnTo>
                  <a:lnTo>
                    <a:pt x="48" y="134"/>
                  </a:lnTo>
                  <a:lnTo>
                    <a:pt x="53" y="134"/>
                  </a:lnTo>
                  <a:lnTo>
                    <a:pt x="62" y="135"/>
                  </a:lnTo>
                  <a:lnTo>
                    <a:pt x="67" y="135"/>
                  </a:lnTo>
                  <a:lnTo>
                    <a:pt x="74" y="135"/>
                  </a:lnTo>
                  <a:lnTo>
                    <a:pt x="81" y="135"/>
                  </a:lnTo>
                  <a:lnTo>
                    <a:pt x="88" y="134"/>
                  </a:lnTo>
                  <a:lnTo>
                    <a:pt x="93" y="130"/>
                  </a:lnTo>
                  <a:lnTo>
                    <a:pt x="100" y="129"/>
                  </a:lnTo>
                  <a:lnTo>
                    <a:pt x="105" y="125"/>
                  </a:lnTo>
                  <a:lnTo>
                    <a:pt x="112" y="122"/>
                  </a:lnTo>
                  <a:lnTo>
                    <a:pt x="115" y="117"/>
                  </a:lnTo>
                  <a:lnTo>
                    <a:pt x="122" y="113"/>
                  </a:lnTo>
                  <a:lnTo>
                    <a:pt x="125" y="108"/>
                  </a:lnTo>
                  <a:lnTo>
                    <a:pt x="129" y="101"/>
                  </a:lnTo>
                  <a:lnTo>
                    <a:pt x="132" y="96"/>
                  </a:lnTo>
                  <a:lnTo>
                    <a:pt x="134" y="89"/>
                  </a:lnTo>
                  <a:lnTo>
                    <a:pt x="136" y="82"/>
                  </a:lnTo>
                  <a:lnTo>
                    <a:pt x="137" y="75"/>
                  </a:lnTo>
                  <a:lnTo>
                    <a:pt x="137" y="70"/>
                  </a:lnTo>
                  <a:lnTo>
                    <a:pt x="137" y="63"/>
                  </a:lnTo>
                  <a:lnTo>
                    <a:pt x="136" y="57"/>
                  </a:lnTo>
                  <a:lnTo>
                    <a:pt x="136" y="51"/>
                  </a:lnTo>
                  <a:lnTo>
                    <a:pt x="134" y="45"/>
                  </a:lnTo>
                  <a:lnTo>
                    <a:pt x="131" y="39"/>
                  </a:lnTo>
                  <a:lnTo>
                    <a:pt x="127" y="33"/>
                  </a:lnTo>
                  <a:lnTo>
                    <a:pt x="124" y="27"/>
                  </a:lnTo>
                  <a:lnTo>
                    <a:pt x="118" y="22"/>
                  </a:lnTo>
                  <a:lnTo>
                    <a:pt x="115" y="17"/>
                  </a:lnTo>
                  <a:lnTo>
                    <a:pt x="110" y="14"/>
                  </a:lnTo>
                  <a:lnTo>
                    <a:pt x="105" y="10"/>
                  </a:lnTo>
                  <a:lnTo>
                    <a:pt x="98" y="5"/>
                  </a:lnTo>
                  <a:lnTo>
                    <a:pt x="91" y="3"/>
                  </a:lnTo>
                  <a:lnTo>
                    <a:pt x="84" y="2"/>
                  </a:lnTo>
                  <a:lnTo>
                    <a:pt x="77" y="0"/>
                  </a:lnTo>
                  <a:lnTo>
                    <a:pt x="70" y="0"/>
                  </a:lnTo>
                  <a:lnTo>
                    <a:pt x="63" y="0"/>
                  </a:lnTo>
                  <a:lnTo>
                    <a:pt x="58" y="0"/>
                  </a:lnTo>
                  <a:lnTo>
                    <a:pt x="51" y="3"/>
                  </a:lnTo>
                  <a:lnTo>
                    <a:pt x="46" y="3"/>
                  </a:lnTo>
                  <a:lnTo>
                    <a:pt x="39" y="7"/>
                  </a:lnTo>
                  <a:lnTo>
                    <a:pt x="32" y="10"/>
                  </a:lnTo>
                  <a:lnTo>
                    <a:pt x="29" y="14"/>
                  </a:lnTo>
                  <a:lnTo>
                    <a:pt x="22" y="17"/>
                  </a:lnTo>
                  <a:lnTo>
                    <a:pt x="19" y="22"/>
                  </a:lnTo>
                  <a:lnTo>
                    <a:pt x="13" y="27"/>
                  </a:lnTo>
                  <a:lnTo>
                    <a:pt x="10" y="34"/>
                  </a:lnTo>
                  <a:lnTo>
                    <a:pt x="7" y="41"/>
                  </a:lnTo>
                  <a:lnTo>
                    <a:pt x="5" y="46"/>
                  </a:lnTo>
                  <a:lnTo>
                    <a:pt x="3" y="53"/>
                  </a:lnTo>
                  <a:lnTo>
                    <a:pt x="1" y="58"/>
                  </a:lnTo>
                  <a:lnTo>
                    <a:pt x="0" y="65"/>
                  </a:lnTo>
                  <a:lnTo>
                    <a:pt x="1" y="72"/>
                  </a:lnTo>
                  <a:lnTo>
                    <a:pt x="1" y="77"/>
                  </a:lnTo>
                  <a:lnTo>
                    <a:pt x="3" y="86"/>
                  </a:lnTo>
                  <a:lnTo>
                    <a:pt x="5" y="91"/>
                  </a:lnTo>
                  <a:lnTo>
                    <a:pt x="8" y="98"/>
                  </a:lnTo>
                  <a:lnTo>
                    <a:pt x="10" y="103"/>
                  </a:lnTo>
                  <a:lnTo>
                    <a:pt x="15" y="110"/>
                  </a:lnTo>
                  <a:lnTo>
                    <a:pt x="19" y="113"/>
                  </a:lnTo>
                  <a:lnTo>
                    <a:pt x="26" y="118"/>
                  </a:lnTo>
                  <a:lnTo>
                    <a:pt x="29" y="123"/>
                  </a:lnTo>
                  <a:lnTo>
                    <a:pt x="36" y="127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173"/>
            <p:cNvSpPr>
              <a:spLocks/>
            </p:cNvSpPr>
            <p:nvPr/>
          </p:nvSpPr>
          <p:spPr bwMode="auto">
            <a:xfrm>
              <a:off x="4242" y="1611"/>
              <a:ext cx="59" cy="60"/>
            </a:xfrm>
            <a:custGeom>
              <a:avLst/>
              <a:gdLst>
                <a:gd name="T0" fmla="*/ 0 w 119"/>
                <a:gd name="T1" fmla="*/ 1 h 120"/>
                <a:gd name="T2" fmla="*/ 0 w 119"/>
                <a:gd name="T3" fmla="*/ 1 h 120"/>
                <a:gd name="T4" fmla="*/ 0 w 119"/>
                <a:gd name="T5" fmla="*/ 1 h 120"/>
                <a:gd name="T6" fmla="*/ 0 w 119"/>
                <a:gd name="T7" fmla="*/ 1 h 120"/>
                <a:gd name="T8" fmla="*/ 0 w 119"/>
                <a:gd name="T9" fmla="*/ 1 h 120"/>
                <a:gd name="T10" fmla="*/ 0 w 119"/>
                <a:gd name="T11" fmla="*/ 1 h 120"/>
                <a:gd name="T12" fmla="*/ 0 w 119"/>
                <a:gd name="T13" fmla="*/ 1 h 120"/>
                <a:gd name="T14" fmla="*/ 0 w 119"/>
                <a:gd name="T15" fmla="*/ 1 h 120"/>
                <a:gd name="T16" fmla="*/ 0 w 119"/>
                <a:gd name="T17" fmla="*/ 1 h 120"/>
                <a:gd name="T18" fmla="*/ 0 w 119"/>
                <a:gd name="T19" fmla="*/ 1 h 120"/>
                <a:gd name="T20" fmla="*/ 0 w 119"/>
                <a:gd name="T21" fmla="*/ 1 h 120"/>
                <a:gd name="T22" fmla="*/ 0 w 119"/>
                <a:gd name="T23" fmla="*/ 1 h 120"/>
                <a:gd name="T24" fmla="*/ 0 w 119"/>
                <a:gd name="T25" fmla="*/ 1 h 120"/>
                <a:gd name="T26" fmla="*/ 0 w 119"/>
                <a:gd name="T27" fmla="*/ 1 h 120"/>
                <a:gd name="T28" fmla="*/ 0 w 119"/>
                <a:gd name="T29" fmla="*/ 1 h 120"/>
                <a:gd name="T30" fmla="*/ 0 w 119"/>
                <a:gd name="T31" fmla="*/ 1 h 120"/>
                <a:gd name="T32" fmla="*/ 0 w 119"/>
                <a:gd name="T33" fmla="*/ 1 h 120"/>
                <a:gd name="T34" fmla="*/ 0 w 119"/>
                <a:gd name="T35" fmla="*/ 1 h 120"/>
                <a:gd name="T36" fmla="*/ 0 w 119"/>
                <a:gd name="T37" fmla="*/ 0 h 120"/>
                <a:gd name="T38" fmla="*/ 0 w 119"/>
                <a:gd name="T39" fmla="*/ 1 h 120"/>
                <a:gd name="T40" fmla="*/ 0 w 119"/>
                <a:gd name="T41" fmla="*/ 1 h 120"/>
                <a:gd name="T42" fmla="*/ 0 w 119"/>
                <a:gd name="T43" fmla="*/ 1 h 120"/>
                <a:gd name="T44" fmla="*/ 0 w 119"/>
                <a:gd name="T45" fmla="*/ 1 h 120"/>
                <a:gd name="T46" fmla="*/ 0 w 119"/>
                <a:gd name="T47" fmla="*/ 1 h 120"/>
                <a:gd name="T48" fmla="*/ 0 w 119"/>
                <a:gd name="T49" fmla="*/ 1 h 120"/>
                <a:gd name="T50" fmla="*/ 0 w 119"/>
                <a:gd name="T51" fmla="*/ 1 h 120"/>
                <a:gd name="T52" fmla="*/ 0 w 119"/>
                <a:gd name="T53" fmla="*/ 1 h 120"/>
                <a:gd name="T54" fmla="*/ 0 w 119"/>
                <a:gd name="T55" fmla="*/ 1 h 120"/>
                <a:gd name="T56" fmla="*/ 0 w 119"/>
                <a:gd name="T57" fmla="*/ 1 h 120"/>
                <a:gd name="T58" fmla="*/ 0 w 119"/>
                <a:gd name="T59" fmla="*/ 1 h 120"/>
                <a:gd name="T60" fmla="*/ 0 w 119"/>
                <a:gd name="T61" fmla="*/ 1 h 120"/>
                <a:gd name="T62" fmla="*/ 0 w 119"/>
                <a:gd name="T63" fmla="*/ 1 h 120"/>
                <a:gd name="T64" fmla="*/ 0 w 119"/>
                <a:gd name="T65" fmla="*/ 1 h 1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9"/>
                <a:gd name="T100" fmla="*/ 0 h 120"/>
                <a:gd name="T101" fmla="*/ 119 w 119"/>
                <a:gd name="T102" fmla="*/ 120 h 1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9" h="120">
                  <a:moveTo>
                    <a:pt x="31" y="113"/>
                  </a:moveTo>
                  <a:lnTo>
                    <a:pt x="34" y="115"/>
                  </a:lnTo>
                  <a:lnTo>
                    <a:pt x="40" y="116"/>
                  </a:lnTo>
                  <a:lnTo>
                    <a:pt x="47" y="118"/>
                  </a:lnTo>
                  <a:lnTo>
                    <a:pt x="52" y="120"/>
                  </a:lnTo>
                  <a:lnTo>
                    <a:pt x="59" y="120"/>
                  </a:lnTo>
                  <a:lnTo>
                    <a:pt x="64" y="120"/>
                  </a:lnTo>
                  <a:lnTo>
                    <a:pt x="69" y="120"/>
                  </a:lnTo>
                  <a:lnTo>
                    <a:pt x="76" y="120"/>
                  </a:lnTo>
                  <a:lnTo>
                    <a:pt x="81" y="116"/>
                  </a:lnTo>
                  <a:lnTo>
                    <a:pt x="84" y="115"/>
                  </a:lnTo>
                  <a:lnTo>
                    <a:pt x="90" y="111"/>
                  </a:lnTo>
                  <a:lnTo>
                    <a:pt x="95" y="110"/>
                  </a:lnTo>
                  <a:lnTo>
                    <a:pt x="100" y="104"/>
                  </a:lnTo>
                  <a:lnTo>
                    <a:pt x="105" y="101"/>
                  </a:lnTo>
                  <a:lnTo>
                    <a:pt x="107" y="96"/>
                  </a:lnTo>
                  <a:lnTo>
                    <a:pt x="112" y="91"/>
                  </a:lnTo>
                  <a:lnTo>
                    <a:pt x="114" y="86"/>
                  </a:lnTo>
                  <a:lnTo>
                    <a:pt x="117" y="80"/>
                  </a:lnTo>
                  <a:lnTo>
                    <a:pt x="117" y="74"/>
                  </a:lnTo>
                  <a:lnTo>
                    <a:pt x="119" y="68"/>
                  </a:lnTo>
                  <a:lnTo>
                    <a:pt x="119" y="63"/>
                  </a:lnTo>
                  <a:lnTo>
                    <a:pt x="119" y="56"/>
                  </a:lnTo>
                  <a:lnTo>
                    <a:pt x="119" y="51"/>
                  </a:lnTo>
                  <a:lnTo>
                    <a:pt x="117" y="46"/>
                  </a:lnTo>
                  <a:lnTo>
                    <a:pt x="115" y="39"/>
                  </a:lnTo>
                  <a:lnTo>
                    <a:pt x="114" y="34"/>
                  </a:lnTo>
                  <a:lnTo>
                    <a:pt x="110" y="29"/>
                  </a:lnTo>
                  <a:lnTo>
                    <a:pt x="107" y="26"/>
                  </a:lnTo>
                  <a:lnTo>
                    <a:pt x="103" y="20"/>
                  </a:lnTo>
                  <a:lnTo>
                    <a:pt x="100" y="17"/>
                  </a:lnTo>
                  <a:lnTo>
                    <a:pt x="95" y="12"/>
                  </a:lnTo>
                  <a:lnTo>
                    <a:pt x="90" y="10"/>
                  </a:lnTo>
                  <a:lnTo>
                    <a:pt x="84" y="7"/>
                  </a:lnTo>
                  <a:lnTo>
                    <a:pt x="78" y="5"/>
                  </a:lnTo>
                  <a:lnTo>
                    <a:pt x="72" y="3"/>
                  </a:lnTo>
                  <a:lnTo>
                    <a:pt x="67" y="2"/>
                  </a:lnTo>
                  <a:lnTo>
                    <a:pt x="60" y="0"/>
                  </a:lnTo>
                  <a:lnTo>
                    <a:pt x="55" y="2"/>
                  </a:lnTo>
                  <a:lnTo>
                    <a:pt x="50" y="2"/>
                  </a:lnTo>
                  <a:lnTo>
                    <a:pt x="43" y="3"/>
                  </a:lnTo>
                  <a:lnTo>
                    <a:pt x="38" y="5"/>
                  </a:lnTo>
                  <a:lnTo>
                    <a:pt x="33" y="8"/>
                  </a:lnTo>
                  <a:lnTo>
                    <a:pt x="28" y="10"/>
                  </a:lnTo>
                  <a:lnTo>
                    <a:pt x="24" y="14"/>
                  </a:lnTo>
                  <a:lnTo>
                    <a:pt x="19" y="17"/>
                  </a:lnTo>
                  <a:lnTo>
                    <a:pt x="16" y="22"/>
                  </a:lnTo>
                  <a:lnTo>
                    <a:pt x="10" y="26"/>
                  </a:lnTo>
                  <a:lnTo>
                    <a:pt x="9" y="32"/>
                  </a:lnTo>
                  <a:lnTo>
                    <a:pt x="5" y="38"/>
                  </a:lnTo>
                  <a:lnTo>
                    <a:pt x="2" y="41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5"/>
                  </a:lnTo>
                  <a:lnTo>
                    <a:pt x="0" y="70"/>
                  </a:lnTo>
                  <a:lnTo>
                    <a:pt x="2" y="77"/>
                  </a:lnTo>
                  <a:lnTo>
                    <a:pt x="3" y="80"/>
                  </a:lnTo>
                  <a:lnTo>
                    <a:pt x="7" y="87"/>
                  </a:lnTo>
                  <a:lnTo>
                    <a:pt x="9" y="91"/>
                  </a:lnTo>
                  <a:lnTo>
                    <a:pt x="12" y="98"/>
                  </a:lnTo>
                  <a:lnTo>
                    <a:pt x="16" y="101"/>
                  </a:lnTo>
                  <a:lnTo>
                    <a:pt x="21" y="104"/>
                  </a:lnTo>
                  <a:lnTo>
                    <a:pt x="24" y="110"/>
                  </a:lnTo>
                  <a:lnTo>
                    <a:pt x="31" y="113"/>
                  </a:lnTo>
                  <a:close/>
                </a:path>
              </a:pathLst>
            </a:custGeom>
            <a:solidFill>
              <a:srgbClr val="FF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Freeform 174"/>
            <p:cNvSpPr>
              <a:spLocks/>
            </p:cNvSpPr>
            <p:nvPr/>
          </p:nvSpPr>
          <p:spPr bwMode="auto">
            <a:xfrm>
              <a:off x="4254" y="1624"/>
              <a:ext cx="36" cy="36"/>
            </a:xfrm>
            <a:custGeom>
              <a:avLst/>
              <a:gdLst>
                <a:gd name="T0" fmla="*/ 1 w 72"/>
                <a:gd name="T1" fmla="*/ 1 h 72"/>
                <a:gd name="T2" fmla="*/ 1 w 72"/>
                <a:gd name="T3" fmla="*/ 1 h 72"/>
                <a:gd name="T4" fmla="*/ 1 w 72"/>
                <a:gd name="T5" fmla="*/ 1 h 72"/>
                <a:gd name="T6" fmla="*/ 1 w 72"/>
                <a:gd name="T7" fmla="*/ 1 h 72"/>
                <a:gd name="T8" fmla="*/ 1 w 72"/>
                <a:gd name="T9" fmla="*/ 1 h 72"/>
                <a:gd name="T10" fmla="*/ 1 w 72"/>
                <a:gd name="T11" fmla="*/ 1 h 72"/>
                <a:gd name="T12" fmla="*/ 0 w 72"/>
                <a:gd name="T13" fmla="*/ 1 h 72"/>
                <a:gd name="T14" fmla="*/ 0 w 72"/>
                <a:gd name="T15" fmla="*/ 1 h 72"/>
                <a:gd name="T16" fmla="*/ 1 w 72"/>
                <a:gd name="T17" fmla="*/ 1 h 72"/>
                <a:gd name="T18" fmla="*/ 1 w 72"/>
                <a:gd name="T19" fmla="*/ 1 h 72"/>
                <a:gd name="T20" fmla="*/ 1 w 72"/>
                <a:gd name="T21" fmla="*/ 1 h 72"/>
                <a:gd name="T22" fmla="*/ 1 w 72"/>
                <a:gd name="T23" fmla="*/ 1 h 72"/>
                <a:gd name="T24" fmla="*/ 1 w 72"/>
                <a:gd name="T25" fmla="*/ 1 h 72"/>
                <a:gd name="T26" fmla="*/ 1 w 72"/>
                <a:gd name="T27" fmla="*/ 1 h 72"/>
                <a:gd name="T28" fmla="*/ 1 w 72"/>
                <a:gd name="T29" fmla="*/ 1 h 72"/>
                <a:gd name="T30" fmla="*/ 1 w 72"/>
                <a:gd name="T31" fmla="*/ 1 h 72"/>
                <a:gd name="T32" fmla="*/ 1 w 72"/>
                <a:gd name="T33" fmla="*/ 0 h 72"/>
                <a:gd name="T34" fmla="*/ 1 w 72"/>
                <a:gd name="T35" fmla="*/ 0 h 72"/>
                <a:gd name="T36" fmla="*/ 1 w 72"/>
                <a:gd name="T37" fmla="*/ 1 h 72"/>
                <a:gd name="T38" fmla="*/ 1 w 72"/>
                <a:gd name="T39" fmla="*/ 1 h 72"/>
                <a:gd name="T40" fmla="*/ 1 w 72"/>
                <a:gd name="T41" fmla="*/ 1 h 72"/>
                <a:gd name="T42" fmla="*/ 1 w 72"/>
                <a:gd name="T43" fmla="*/ 1 h 72"/>
                <a:gd name="T44" fmla="*/ 1 w 72"/>
                <a:gd name="T45" fmla="*/ 1 h 72"/>
                <a:gd name="T46" fmla="*/ 1 w 72"/>
                <a:gd name="T47" fmla="*/ 1 h 72"/>
                <a:gd name="T48" fmla="*/ 1 w 72"/>
                <a:gd name="T49" fmla="*/ 1 h 72"/>
                <a:gd name="T50" fmla="*/ 1 w 72"/>
                <a:gd name="T51" fmla="*/ 1 h 72"/>
                <a:gd name="T52" fmla="*/ 1 w 72"/>
                <a:gd name="T53" fmla="*/ 1 h 72"/>
                <a:gd name="T54" fmla="*/ 1 w 72"/>
                <a:gd name="T55" fmla="*/ 1 h 72"/>
                <a:gd name="T56" fmla="*/ 1 w 72"/>
                <a:gd name="T57" fmla="*/ 1 h 72"/>
                <a:gd name="T58" fmla="*/ 1 w 72"/>
                <a:gd name="T59" fmla="*/ 1 h 72"/>
                <a:gd name="T60" fmla="*/ 1 w 72"/>
                <a:gd name="T61" fmla="*/ 1 h 72"/>
                <a:gd name="T62" fmla="*/ 1 w 72"/>
                <a:gd name="T63" fmla="*/ 1 h 72"/>
                <a:gd name="T64" fmla="*/ 1 w 72"/>
                <a:gd name="T65" fmla="*/ 1 h 72"/>
                <a:gd name="T66" fmla="*/ 1 w 72"/>
                <a:gd name="T67" fmla="*/ 1 h 72"/>
                <a:gd name="T68" fmla="*/ 1 w 72"/>
                <a:gd name="T69" fmla="*/ 1 h 7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2"/>
                <a:gd name="T106" fmla="*/ 0 h 72"/>
                <a:gd name="T107" fmla="*/ 72 w 72"/>
                <a:gd name="T108" fmla="*/ 72 h 7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2" h="72">
                  <a:moveTo>
                    <a:pt x="31" y="72"/>
                  </a:moveTo>
                  <a:lnTo>
                    <a:pt x="26" y="66"/>
                  </a:lnTo>
                  <a:lnTo>
                    <a:pt x="24" y="66"/>
                  </a:lnTo>
                  <a:lnTo>
                    <a:pt x="17" y="66"/>
                  </a:lnTo>
                  <a:lnTo>
                    <a:pt x="16" y="66"/>
                  </a:lnTo>
                  <a:lnTo>
                    <a:pt x="12" y="60"/>
                  </a:lnTo>
                  <a:lnTo>
                    <a:pt x="5" y="54"/>
                  </a:lnTo>
                  <a:lnTo>
                    <a:pt x="5" y="48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2" y="25"/>
                  </a:lnTo>
                  <a:lnTo>
                    <a:pt x="2" y="24"/>
                  </a:lnTo>
                  <a:lnTo>
                    <a:pt x="7" y="18"/>
                  </a:lnTo>
                  <a:lnTo>
                    <a:pt x="10" y="12"/>
                  </a:lnTo>
                  <a:lnTo>
                    <a:pt x="10" y="10"/>
                  </a:lnTo>
                  <a:lnTo>
                    <a:pt x="17" y="6"/>
                  </a:lnTo>
                  <a:lnTo>
                    <a:pt x="24" y="1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47" y="3"/>
                  </a:lnTo>
                  <a:lnTo>
                    <a:pt x="48" y="3"/>
                  </a:lnTo>
                  <a:lnTo>
                    <a:pt x="54" y="3"/>
                  </a:lnTo>
                  <a:lnTo>
                    <a:pt x="55" y="3"/>
                  </a:lnTo>
                  <a:lnTo>
                    <a:pt x="57" y="5"/>
                  </a:lnTo>
                  <a:lnTo>
                    <a:pt x="59" y="12"/>
                  </a:lnTo>
                  <a:lnTo>
                    <a:pt x="60" y="12"/>
                  </a:lnTo>
                  <a:lnTo>
                    <a:pt x="66" y="15"/>
                  </a:lnTo>
                  <a:lnTo>
                    <a:pt x="67" y="15"/>
                  </a:lnTo>
                  <a:lnTo>
                    <a:pt x="67" y="17"/>
                  </a:lnTo>
                  <a:lnTo>
                    <a:pt x="69" y="24"/>
                  </a:lnTo>
                  <a:lnTo>
                    <a:pt x="69" y="25"/>
                  </a:lnTo>
                  <a:lnTo>
                    <a:pt x="72" y="30"/>
                  </a:lnTo>
                  <a:lnTo>
                    <a:pt x="71" y="39"/>
                  </a:lnTo>
                  <a:lnTo>
                    <a:pt x="71" y="48"/>
                  </a:lnTo>
                  <a:lnTo>
                    <a:pt x="66" y="53"/>
                  </a:lnTo>
                  <a:lnTo>
                    <a:pt x="62" y="61"/>
                  </a:lnTo>
                  <a:lnTo>
                    <a:pt x="60" y="61"/>
                  </a:lnTo>
                  <a:lnTo>
                    <a:pt x="54" y="65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40" y="68"/>
                  </a:lnTo>
                  <a:lnTo>
                    <a:pt x="35" y="72"/>
                  </a:lnTo>
                  <a:lnTo>
                    <a:pt x="31" y="72"/>
                  </a:lnTo>
                  <a:close/>
                </a:path>
              </a:pathLst>
            </a:custGeom>
            <a:solidFill>
              <a:srgbClr val="F0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Freeform 175"/>
            <p:cNvSpPr>
              <a:spLocks/>
            </p:cNvSpPr>
            <p:nvPr/>
          </p:nvSpPr>
          <p:spPr bwMode="auto">
            <a:xfrm>
              <a:off x="4267" y="1615"/>
              <a:ext cx="8" cy="4"/>
            </a:xfrm>
            <a:custGeom>
              <a:avLst/>
              <a:gdLst>
                <a:gd name="T0" fmla="*/ 1 w 15"/>
                <a:gd name="T1" fmla="*/ 1 h 8"/>
                <a:gd name="T2" fmla="*/ 1 w 15"/>
                <a:gd name="T3" fmla="*/ 1 h 8"/>
                <a:gd name="T4" fmla="*/ 1 w 15"/>
                <a:gd name="T5" fmla="*/ 1 h 8"/>
                <a:gd name="T6" fmla="*/ 1 w 15"/>
                <a:gd name="T7" fmla="*/ 1 h 8"/>
                <a:gd name="T8" fmla="*/ 1 w 15"/>
                <a:gd name="T9" fmla="*/ 1 h 8"/>
                <a:gd name="T10" fmla="*/ 1 w 15"/>
                <a:gd name="T11" fmla="*/ 0 h 8"/>
                <a:gd name="T12" fmla="*/ 1 w 15"/>
                <a:gd name="T13" fmla="*/ 0 h 8"/>
                <a:gd name="T14" fmla="*/ 1 w 15"/>
                <a:gd name="T15" fmla="*/ 1 h 8"/>
                <a:gd name="T16" fmla="*/ 0 w 15"/>
                <a:gd name="T17" fmla="*/ 1 h 8"/>
                <a:gd name="T18" fmla="*/ 1 w 15"/>
                <a:gd name="T19" fmla="*/ 1 h 8"/>
                <a:gd name="T20" fmla="*/ 1 w 15"/>
                <a:gd name="T21" fmla="*/ 1 h 8"/>
                <a:gd name="T22" fmla="*/ 1 w 15"/>
                <a:gd name="T23" fmla="*/ 1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"/>
                <a:gd name="T37" fmla="*/ 0 h 8"/>
                <a:gd name="T38" fmla="*/ 15 w 15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" h="8">
                  <a:moveTo>
                    <a:pt x="3" y="8"/>
                  </a:moveTo>
                  <a:lnTo>
                    <a:pt x="12" y="8"/>
                  </a:lnTo>
                  <a:lnTo>
                    <a:pt x="13" y="8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5"/>
                  </a:lnTo>
                  <a:lnTo>
                    <a:pt x="1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176"/>
            <p:cNvSpPr>
              <a:spLocks/>
            </p:cNvSpPr>
            <p:nvPr/>
          </p:nvSpPr>
          <p:spPr bwMode="auto">
            <a:xfrm>
              <a:off x="4267" y="1664"/>
              <a:ext cx="8" cy="4"/>
            </a:xfrm>
            <a:custGeom>
              <a:avLst/>
              <a:gdLst>
                <a:gd name="T0" fmla="*/ 1 w 15"/>
                <a:gd name="T1" fmla="*/ 0 h 9"/>
                <a:gd name="T2" fmla="*/ 1 w 15"/>
                <a:gd name="T3" fmla="*/ 0 h 9"/>
                <a:gd name="T4" fmla="*/ 1 w 15"/>
                <a:gd name="T5" fmla="*/ 0 h 9"/>
                <a:gd name="T6" fmla="*/ 1 w 15"/>
                <a:gd name="T7" fmla="*/ 0 h 9"/>
                <a:gd name="T8" fmla="*/ 1 w 15"/>
                <a:gd name="T9" fmla="*/ 0 h 9"/>
                <a:gd name="T10" fmla="*/ 1 w 15"/>
                <a:gd name="T11" fmla="*/ 0 h 9"/>
                <a:gd name="T12" fmla="*/ 1 w 15"/>
                <a:gd name="T13" fmla="*/ 0 h 9"/>
                <a:gd name="T14" fmla="*/ 0 w 15"/>
                <a:gd name="T15" fmla="*/ 0 h 9"/>
                <a:gd name="T16" fmla="*/ 0 w 15"/>
                <a:gd name="T17" fmla="*/ 0 h 9"/>
                <a:gd name="T18" fmla="*/ 0 w 15"/>
                <a:gd name="T19" fmla="*/ 0 h 9"/>
                <a:gd name="T20" fmla="*/ 1 w 15"/>
                <a:gd name="T21" fmla="*/ 0 h 9"/>
                <a:gd name="T22" fmla="*/ 1 w 15"/>
                <a:gd name="T23" fmla="*/ 0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"/>
                <a:gd name="T37" fmla="*/ 0 h 9"/>
                <a:gd name="T38" fmla="*/ 15 w 15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" h="9">
                  <a:moveTo>
                    <a:pt x="3" y="9"/>
                  </a:moveTo>
                  <a:lnTo>
                    <a:pt x="12" y="9"/>
                  </a:lnTo>
                  <a:lnTo>
                    <a:pt x="13" y="7"/>
                  </a:lnTo>
                  <a:lnTo>
                    <a:pt x="15" y="6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7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177"/>
            <p:cNvSpPr>
              <a:spLocks/>
            </p:cNvSpPr>
            <p:nvPr/>
          </p:nvSpPr>
          <p:spPr bwMode="auto">
            <a:xfrm>
              <a:off x="4294" y="1638"/>
              <a:ext cx="4" cy="8"/>
            </a:xfrm>
            <a:custGeom>
              <a:avLst/>
              <a:gdLst>
                <a:gd name="T0" fmla="*/ 0 w 9"/>
                <a:gd name="T1" fmla="*/ 1 h 15"/>
                <a:gd name="T2" fmla="*/ 0 w 9"/>
                <a:gd name="T3" fmla="*/ 1 h 15"/>
                <a:gd name="T4" fmla="*/ 0 w 9"/>
                <a:gd name="T5" fmla="*/ 0 h 15"/>
                <a:gd name="T6" fmla="*/ 0 w 9"/>
                <a:gd name="T7" fmla="*/ 0 h 15"/>
                <a:gd name="T8" fmla="*/ 0 w 9"/>
                <a:gd name="T9" fmla="*/ 0 h 15"/>
                <a:gd name="T10" fmla="*/ 0 w 9"/>
                <a:gd name="T11" fmla="*/ 1 h 15"/>
                <a:gd name="T12" fmla="*/ 0 w 9"/>
                <a:gd name="T13" fmla="*/ 1 h 15"/>
                <a:gd name="T14" fmla="*/ 0 w 9"/>
                <a:gd name="T15" fmla="*/ 1 h 15"/>
                <a:gd name="T16" fmla="*/ 0 w 9"/>
                <a:gd name="T17" fmla="*/ 1 h 15"/>
                <a:gd name="T18" fmla="*/ 0 w 9"/>
                <a:gd name="T19" fmla="*/ 1 h 15"/>
                <a:gd name="T20" fmla="*/ 0 w 9"/>
                <a:gd name="T21" fmla="*/ 1 h 15"/>
                <a:gd name="T22" fmla="*/ 0 w 9"/>
                <a:gd name="T23" fmla="*/ 1 h 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15"/>
                <a:gd name="T38" fmla="*/ 9 w 9"/>
                <a:gd name="T39" fmla="*/ 15 h 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15">
                  <a:moveTo>
                    <a:pt x="9" y="12"/>
                  </a:moveTo>
                  <a:lnTo>
                    <a:pt x="9" y="3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12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9" y="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178"/>
            <p:cNvSpPr>
              <a:spLocks/>
            </p:cNvSpPr>
            <p:nvPr/>
          </p:nvSpPr>
          <p:spPr bwMode="auto">
            <a:xfrm>
              <a:off x="4245" y="1638"/>
              <a:ext cx="4" cy="9"/>
            </a:xfrm>
            <a:custGeom>
              <a:avLst/>
              <a:gdLst>
                <a:gd name="T0" fmla="*/ 0 w 9"/>
                <a:gd name="T1" fmla="*/ 1 h 17"/>
                <a:gd name="T2" fmla="*/ 0 w 9"/>
                <a:gd name="T3" fmla="*/ 1 h 17"/>
                <a:gd name="T4" fmla="*/ 0 w 9"/>
                <a:gd name="T5" fmla="*/ 1 h 17"/>
                <a:gd name="T6" fmla="*/ 0 w 9"/>
                <a:gd name="T7" fmla="*/ 0 h 17"/>
                <a:gd name="T8" fmla="*/ 0 w 9"/>
                <a:gd name="T9" fmla="*/ 1 h 17"/>
                <a:gd name="T10" fmla="*/ 0 w 9"/>
                <a:gd name="T11" fmla="*/ 1 h 17"/>
                <a:gd name="T12" fmla="*/ 0 w 9"/>
                <a:gd name="T13" fmla="*/ 1 h 17"/>
                <a:gd name="T14" fmla="*/ 0 w 9"/>
                <a:gd name="T15" fmla="*/ 1 h 17"/>
                <a:gd name="T16" fmla="*/ 0 w 9"/>
                <a:gd name="T17" fmla="*/ 1 h 17"/>
                <a:gd name="T18" fmla="*/ 0 w 9"/>
                <a:gd name="T19" fmla="*/ 1 h 17"/>
                <a:gd name="T20" fmla="*/ 0 w 9"/>
                <a:gd name="T21" fmla="*/ 1 h 17"/>
                <a:gd name="T22" fmla="*/ 0 w 9"/>
                <a:gd name="T23" fmla="*/ 1 h 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17"/>
                <a:gd name="T38" fmla="*/ 9 w 9"/>
                <a:gd name="T39" fmla="*/ 17 h 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17">
                  <a:moveTo>
                    <a:pt x="9" y="12"/>
                  </a:moveTo>
                  <a:lnTo>
                    <a:pt x="9" y="5"/>
                  </a:lnTo>
                  <a:lnTo>
                    <a:pt x="7" y="2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3" y="17"/>
                  </a:lnTo>
                  <a:lnTo>
                    <a:pt x="7" y="15"/>
                  </a:lnTo>
                  <a:lnTo>
                    <a:pt x="9" y="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179"/>
            <p:cNvSpPr>
              <a:spLocks/>
            </p:cNvSpPr>
            <p:nvPr/>
          </p:nvSpPr>
          <p:spPr bwMode="auto">
            <a:xfrm>
              <a:off x="3850" y="1589"/>
              <a:ext cx="244" cy="24"/>
            </a:xfrm>
            <a:custGeom>
              <a:avLst/>
              <a:gdLst>
                <a:gd name="T0" fmla="*/ 0 w 487"/>
                <a:gd name="T1" fmla="*/ 1 h 48"/>
                <a:gd name="T2" fmla="*/ 1 w 487"/>
                <a:gd name="T3" fmla="*/ 1 h 48"/>
                <a:gd name="T4" fmla="*/ 1 w 487"/>
                <a:gd name="T5" fmla="*/ 0 h 48"/>
                <a:gd name="T6" fmla="*/ 0 w 487"/>
                <a:gd name="T7" fmla="*/ 0 h 48"/>
                <a:gd name="T8" fmla="*/ 0 w 487"/>
                <a:gd name="T9" fmla="*/ 1 h 48"/>
                <a:gd name="T10" fmla="*/ 0 w 487"/>
                <a:gd name="T11" fmla="*/ 1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7"/>
                <a:gd name="T19" fmla="*/ 0 h 48"/>
                <a:gd name="T20" fmla="*/ 487 w 487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7" h="48">
                  <a:moveTo>
                    <a:pt x="0" y="48"/>
                  </a:moveTo>
                  <a:lnTo>
                    <a:pt x="487" y="48"/>
                  </a:lnTo>
                  <a:lnTo>
                    <a:pt x="487" y="0"/>
                  </a:lnTo>
                  <a:lnTo>
                    <a:pt x="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8A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180"/>
            <p:cNvSpPr>
              <a:spLocks/>
            </p:cNvSpPr>
            <p:nvPr/>
          </p:nvSpPr>
          <p:spPr bwMode="auto">
            <a:xfrm>
              <a:off x="3971" y="1618"/>
              <a:ext cx="137" cy="53"/>
            </a:xfrm>
            <a:custGeom>
              <a:avLst/>
              <a:gdLst>
                <a:gd name="T0" fmla="*/ 0 w 274"/>
                <a:gd name="T1" fmla="*/ 1 h 106"/>
                <a:gd name="T2" fmla="*/ 1 w 274"/>
                <a:gd name="T3" fmla="*/ 1 h 106"/>
                <a:gd name="T4" fmla="*/ 1 w 274"/>
                <a:gd name="T5" fmla="*/ 0 h 106"/>
                <a:gd name="T6" fmla="*/ 0 w 274"/>
                <a:gd name="T7" fmla="*/ 0 h 106"/>
                <a:gd name="T8" fmla="*/ 0 w 274"/>
                <a:gd name="T9" fmla="*/ 1 h 106"/>
                <a:gd name="T10" fmla="*/ 0 w 274"/>
                <a:gd name="T11" fmla="*/ 1 h 1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4"/>
                <a:gd name="T19" fmla="*/ 0 h 106"/>
                <a:gd name="T20" fmla="*/ 274 w 274"/>
                <a:gd name="T21" fmla="*/ 106 h 1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4" h="106">
                  <a:moveTo>
                    <a:pt x="0" y="106"/>
                  </a:moveTo>
                  <a:lnTo>
                    <a:pt x="274" y="106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703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181"/>
            <p:cNvSpPr>
              <a:spLocks/>
            </p:cNvSpPr>
            <p:nvPr/>
          </p:nvSpPr>
          <p:spPr bwMode="auto">
            <a:xfrm>
              <a:off x="3978" y="1599"/>
              <a:ext cx="33" cy="27"/>
            </a:xfrm>
            <a:custGeom>
              <a:avLst/>
              <a:gdLst>
                <a:gd name="T0" fmla="*/ 0 w 67"/>
                <a:gd name="T1" fmla="*/ 1 h 53"/>
                <a:gd name="T2" fmla="*/ 0 w 67"/>
                <a:gd name="T3" fmla="*/ 1 h 53"/>
                <a:gd name="T4" fmla="*/ 0 w 67"/>
                <a:gd name="T5" fmla="*/ 0 h 53"/>
                <a:gd name="T6" fmla="*/ 0 w 67"/>
                <a:gd name="T7" fmla="*/ 0 h 53"/>
                <a:gd name="T8" fmla="*/ 0 w 67"/>
                <a:gd name="T9" fmla="*/ 1 h 53"/>
                <a:gd name="T10" fmla="*/ 0 w 67"/>
                <a:gd name="T11" fmla="*/ 1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"/>
                <a:gd name="T19" fmla="*/ 0 h 53"/>
                <a:gd name="T20" fmla="*/ 67 w 67"/>
                <a:gd name="T21" fmla="*/ 53 h 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" h="53">
                  <a:moveTo>
                    <a:pt x="0" y="53"/>
                  </a:moveTo>
                  <a:lnTo>
                    <a:pt x="67" y="53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CC3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1099" name="Group 182"/>
            <p:cNvGrpSpPr>
              <a:grpSpLocks/>
            </p:cNvGrpSpPr>
            <p:nvPr/>
          </p:nvGrpSpPr>
          <p:grpSpPr bwMode="auto">
            <a:xfrm>
              <a:off x="4113" y="1591"/>
              <a:ext cx="145" cy="21"/>
              <a:chOff x="4123" y="1589"/>
              <a:chExt cx="145" cy="21"/>
            </a:xfrm>
          </p:grpSpPr>
          <p:sp>
            <p:nvSpPr>
              <p:cNvPr id="1162" name="Freeform 183"/>
              <p:cNvSpPr>
                <a:spLocks/>
              </p:cNvSpPr>
              <p:nvPr/>
            </p:nvSpPr>
            <p:spPr bwMode="auto">
              <a:xfrm>
                <a:off x="4123" y="1589"/>
                <a:ext cx="145" cy="21"/>
              </a:xfrm>
              <a:custGeom>
                <a:avLst/>
                <a:gdLst>
                  <a:gd name="T0" fmla="*/ 0 w 289"/>
                  <a:gd name="T1" fmla="*/ 1 h 41"/>
                  <a:gd name="T2" fmla="*/ 1 w 289"/>
                  <a:gd name="T3" fmla="*/ 1 h 41"/>
                  <a:gd name="T4" fmla="*/ 1 w 289"/>
                  <a:gd name="T5" fmla="*/ 0 h 41"/>
                  <a:gd name="T6" fmla="*/ 0 w 289"/>
                  <a:gd name="T7" fmla="*/ 0 h 41"/>
                  <a:gd name="T8" fmla="*/ 0 w 289"/>
                  <a:gd name="T9" fmla="*/ 1 h 41"/>
                  <a:gd name="T10" fmla="*/ 0 w 289"/>
                  <a:gd name="T11" fmla="*/ 1 h 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41"/>
                  <a:gd name="T20" fmla="*/ 289 w 289"/>
                  <a:gd name="T21" fmla="*/ 41 h 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41">
                    <a:moveTo>
                      <a:pt x="0" y="41"/>
                    </a:moveTo>
                    <a:lnTo>
                      <a:pt x="289" y="41"/>
                    </a:lnTo>
                    <a:lnTo>
                      <a:pt x="289" y="0"/>
                    </a:lnTo>
                    <a:lnTo>
                      <a:pt x="0" y="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3" name="Freeform 184"/>
              <p:cNvSpPr>
                <a:spLocks/>
              </p:cNvSpPr>
              <p:nvPr/>
            </p:nvSpPr>
            <p:spPr bwMode="auto">
              <a:xfrm>
                <a:off x="4123" y="1591"/>
                <a:ext cx="145" cy="16"/>
              </a:xfrm>
              <a:custGeom>
                <a:avLst/>
                <a:gdLst>
                  <a:gd name="T0" fmla="*/ 0 w 289"/>
                  <a:gd name="T1" fmla="*/ 1 h 32"/>
                  <a:gd name="T2" fmla="*/ 1 w 289"/>
                  <a:gd name="T3" fmla="*/ 1 h 32"/>
                  <a:gd name="T4" fmla="*/ 1 w 289"/>
                  <a:gd name="T5" fmla="*/ 0 h 32"/>
                  <a:gd name="T6" fmla="*/ 0 w 289"/>
                  <a:gd name="T7" fmla="*/ 0 h 32"/>
                  <a:gd name="T8" fmla="*/ 0 w 289"/>
                  <a:gd name="T9" fmla="*/ 1 h 32"/>
                  <a:gd name="T10" fmla="*/ 0 w 289"/>
                  <a:gd name="T11" fmla="*/ 1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32"/>
                  <a:gd name="T20" fmla="*/ 289 w 289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32">
                    <a:moveTo>
                      <a:pt x="0" y="32"/>
                    </a:moveTo>
                    <a:lnTo>
                      <a:pt x="289" y="32"/>
                    </a:lnTo>
                    <a:lnTo>
                      <a:pt x="289" y="0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A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4" name="Freeform 185"/>
              <p:cNvSpPr>
                <a:spLocks/>
              </p:cNvSpPr>
              <p:nvPr/>
            </p:nvSpPr>
            <p:spPr bwMode="auto">
              <a:xfrm>
                <a:off x="4123" y="1593"/>
                <a:ext cx="145" cy="12"/>
              </a:xfrm>
              <a:custGeom>
                <a:avLst/>
                <a:gdLst>
                  <a:gd name="T0" fmla="*/ 0 w 289"/>
                  <a:gd name="T1" fmla="*/ 1 h 24"/>
                  <a:gd name="T2" fmla="*/ 1 w 289"/>
                  <a:gd name="T3" fmla="*/ 1 h 24"/>
                  <a:gd name="T4" fmla="*/ 1 w 289"/>
                  <a:gd name="T5" fmla="*/ 0 h 24"/>
                  <a:gd name="T6" fmla="*/ 0 w 289"/>
                  <a:gd name="T7" fmla="*/ 0 h 24"/>
                  <a:gd name="T8" fmla="*/ 0 w 289"/>
                  <a:gd name="T9" fmla="*/ 1 h 24"/>
                  <a:gd name="T10" fmla="*/ 0 w 289"/>
                  <a:gd name="T11" fmla="*/ 1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24"/>
                  <a:gd name="T20" fmla="*/ 289 w 289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24">
                    <a:moveTo>
                      <a:pt x="0" y="24"/>
                    </a:moveTo>
                    <a:lnTo>
                      <a:pt x="289" y="24"/>
                    </a:lnTo>
                    <a:lnTo>
                      <a:pt x="289" y="0"/>
                    </a:lnTo>
                    <a:lnTo>
                      <a:pt x="0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5" name="Freeform 186"/>
              <p:cNvSpPr>
                <a:spLocks/>
              </p:cNvSpPr>
              <p:nvPr/>
            </p:nvSpPr>
            <p:spPr bwMode="auto">
              <a:xfrm>
                <a:off x="4123" y="1595"/>
                <a:ext cx="145" cy="8"/>
              </a:xfrm>
              <a:custGeom>
                <a:avLst/>
                <a:gdLst>
                  <a:gd name="T0" fmla="*/ 0 w 289"/>
                  <a:gd name="T1" fmla="*/ 1 h 16"/>
                  <a:gd name="T2" fmla="*/ 1 w 289"/>
                  <a:gd name="T3" fmla="*/ 1 h 16"/>
                  <a:gd name="T4" fmla="*/ 1 w 289"/>
                  <a:gd name="T5" fmla="*/ 0 h 16"/>
                  <a:gd name="T6" fmla="*/ 0 w 289"/>
                  <a:gd name="T7" fmla="*/ 0 h 16"/>
                  <a:gd name="T8" fmla="*/ 0 w 289"/>
                  <a:gd name="T9" fmla="*/ 1 h 16"/>
                  <a:gd name="T10" fmla="*/ 0 w 289"/>
                  <a:gd name="T11" fmla="*/ 1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16"/>
                  <a:gd name="T20" fmla="*/ 289 w 289"/>
                  <a:gd name="T21" fmla="*/ 16 h 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16">
                    <a:moveTo>
                      <a:pt x="0" y="16"/>
                    </a:moveTo>
                    <a:lnTo>
                      <a:pt x="289" y="16"/>
                    </a:lnTo>
                    <a:lnTo>
                      <a:pt x="289" y="0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6" name="Freeform 187"/>
              <p:cNvSpPr>
                <a:spLocks/>
              </p:cNvSpPr>
              <p:nvPr/>
            </p:nvSpPr>
            <p:spPr bwMode="auto">
              <a:xfrm>
                <a:off x="4123" y="1597"/>
                <a:ext cx="145" cy="4"/>
              </a:xfrm>
              <a:custGeom>
                <a:avLst/>
                <a:gdLst>
                  <a:gd name="T0" fmla="*/ 0 w 289"/>
                  <a:gd name="T1" fmla="*/ 1 h 8"/>
                  <a:gd name="T2" fmla="*/ 1 w 289"/>
                  <a:gd name="T3" fmla="*/ 1 h 8"/>
                  <a:gd name="T4" fmla="*/ 1 w 289"/>
                  <a:gd name="T5" fmla="*/ 0 h 8"/>
                  <a:gd name="T6" fmla="*/ 0 w 289"/>
                  <a:gd name="T7" fmla="*/ 0 h 8"/>
                  <a:gd name="T8" fmla="*/ 0 w 289"/>
                  <a:gd name="T9" fmla="*/ 1 h 8"/>
                  <a:gd name="T10" fmla="*/ 0 w 289"/>
                  <a:gd name="T11" fmla="*/ 1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8"/>
                  <a:gd name="T20" fmla="*/ 289 w 289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8">
                    <a:moveTo>
                      <a:pt x="0" y="8"/>
                    </a:moveTo>
                    <a:lnTo>
                      <a:pt x="289" y="8"/>
                    </a:lnTo>
                    <a:lnTo>
                      <a:pt x="289" y="0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E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00" name="Freeform 188"/>
            <p:cNvSpPr>
              <a:spLocks/>
            </p:cNvSpPr>
            <p:nvPr/>
          </p:nvSpPr>
          <p:spPr bwMode="auto">
            <a:xfrm>
              <a:off x="4048" y="1617"/>
              <a:ext cx="136" cy="38"/>
            </a:xfrm>
            <a:custGeom>
              <a:avLst/>
              <a:gdLst>
                <a:gd name="T0" fmla="*/ 1 w 272"/>
                <a:gd name="T1" fmla="*/ 1 h 75"/>
                <a:gd name="T2" fmla="*/ 1 w 272"/>
                <a:gd name="T3" fmla="*/ 1 h 75"/>
                <a:gd name="T4" fmla="*/ 1 w 272"/>
                <a:gd name="T5" fmla="*/ 1 h 75"/>
                <a:gd name="T6" fmla="*/ 1 w 272"/>
                <a:gd name="T7" fmla="*/ 1 h 75"/>
                <a:gd name="T8" fmla="*/ 1 w 272"/>
                <a:gd name="T9" fmla="*/ 1 h 75"/>
                <a:gd name="T10" fmla="*/ 1 w 272"/>
                <a:gd name="T11" fmla="*/ 1 h 75"/>
                <a:gd name="T12" fmla="*/ 1 w 272"/>
                <a:gd name="T13" fmla="*/ 1 h 75"/>
                <a:gd name="T14" fmla="*/ 1 w 272"/>
                <a:gd name="T15" fmla="*/ 1 h 75"/>
                <a:gd name="T16" fmla="*/ 1 w 272"/>
                <a:gd name="T17" fmla="*/ 1 h 75"/>
                <a:gd name="T18" fmla="*/ 1 w 272"/>
                <a:gd name="T19" fmla="*/ 0 h 75"/>
                <a:gd name="T20" fmla="*/ 1 w 272"/>
                <a:gd name="T21" fmla="*/ 0 h 75"/>
                <a:gd name="T22" fmla="*/ 1 w 272"/>
                <a:gd name="T23" fmla="*/ 0 h 75"/>
                <a:gd name="T24" fmla="*/ 1 w 272"/>
                <a:gd name="T25" fmla="*/ 0 h 75"/>
                <a:gd name="T26" fmla="*/ 1 w 272"/>
                <a:gd name="T27" fmla="*/ 1 h 75"/>
                <a:gd name="T28" fmla="*/ 0 w 272"/>
                <a:gd name="T29" fmla="*/ 1 h 75"/>
                <a:gd name="T30" fmla="*/ 0 w 272"/>
                <a:gd name="T31" fmla="*/ 1 h 75"/>
                <a:gd name="T32" fmla="*/ 0 w 272"/>
                <a:gd name="T33" fmla="*/ 1 h 75"/>
                <a:gd name="T34" fmla="*/ 0 w 272"/>
                <a:gd name="T35" fmla="*/ 1 h 75"/>
                <a:gd name="T36" fmla="*/ 1 w 272"/>
                <a:gd name="T37" fmla="*/ 1 h 75"/>
                <a:gd name="T38" fmla="*/ 1 w 272"/>
                <a:gd name="T39" fmla="*/ 1 h 75"/>
                <a:gd name="T40" fmla="*/ 1 w 272"/>
                <a:gd name="T41" fmla="*/ 1 h 75"/>
                <a:gd name="T42" fmla="*/ 1 w 272"/>
                <a:gd name="T43" fmla="*/ 1 h 7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72"/>
                <a:gd name="T67" fmla="*/ 0 h 75"/>
                <a:gd name="T68" fmla="*/ 272 w 272"/>
                <a:gd name="T69" fmla="*/ 75 h 7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72" h="75">
                  <a:moveTo>
                    <a:pt x="10" y="75"/>
                  </a:moveTo>
                  <a:lnTo>
                    <a:pt x="260" y="75"/>
                  </a:lnTo>
                  <a:lnTo>
                    <a:pt x="265" y="74"/>
                  </a:lnTo>
                  <a:lnTo>
                    <a:pt x="270" y="72"/>
                  </a:lnTo>
                  <a:lnTo>
                    <a:pt x="272" y="68"/>
                  </a:lnTo>
                  <a:lnTo>
                    <a:pt x="272" y="65"/>
                  </a:lnTo>
                  <a:lnTo>
                    <a:pt x="272" y="10"/>
                  </a:lnTo>
                  <a:lnTo>
                    <a:pt x="272" y="5"/>
                  </a:lnTo>
                  <a:lnTo>
                    <a:pt x="270" y="3"/>
                  </a:lnTo>
                  <a:lnTo>
                    <a:pt x="265" y="0"/>
                  </a:lnTo>
                  <a:lnTo>
                    <a:pt x="260" y="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65"/>
                  </a:lnTo>
                  <a:lnTo>
                    <a:pt x="0" y="68"/>
                  </a:lnTo>
                  <a:lnTo>
                    <a:pt x="3" y="72"/>
                  </a:lnTo>
                  <a:lnTo>
                    <a:pt x="5" y="74"/>
                  </a:lnTo>
                  <a:lnTo>
                    <a:pt x="10" y="75"/>
                  </a:lnTo>
                  <a:close/>
                </a:path>
              </a:pathLst>
            </a:custGeom>
            <a:solidFill>
              <a:srgbClr val="8C4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189"/>
            <p:cNvSpPr>
              <a:spLocks/>
            </p:cNvSpPr>
            <p:nvPr/>
          </p:nvSpPr>
          <p:spPr bwMode="auto">
            <a:xfrm>
              <a:off x="3857" y="1610"/>
              <a:ext cx="50" cy="21"/>
            </a:xfrm>
            <a:custGeom>
              <a:avLst/>
              <a:gdLst>
                <a:gd name="T0" fmla="*/ 0 w 100"/>
                <a:gd name="T1" fmla="*/ 0 h 43"/>
                <a:gd name="T2" fmla="*/ 1 w 100"/>
                <a:gd name="T3" fmla="*/ 0 h 43"/>
                <a:gd name="T4" fmla="*/ 1 w 100"/>
                <a:gd name="T5" fmla="*/ 0 h 43"/>
                <a:gd name="T6" fmla="*/ 0 w 100"/>
                <a:gd name="T7" fmla="*/ 0 h 43"/>
                <a:gd name="T8" fmla="*/ 0 w 100"/>
                <a:gd name="T9" fmla="*/ 0 h 43"/>
                <a:gd name="T10" fmla="*/ 0 w 100"/>
                <a:gd name="T11" fmla="*/ 0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"/>
                <a:gd name="T19" fmla="*/ 0 h 43"/>
                <a:gd name="T20" fmla="*/ 100 w 100"/>
                <a:gd name="T21" fmla="*/ 43 h 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" h="43">
                  <a:moveTo>
                    <a:pt x="0" y="43"/>
                  </a:moveTo>
                  <a:lnTo>
                    <a:pt x="100" y="43"/>
                  </a:lnTo>
                  <a:lnTo>
                    <a:pt x="100" y="0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B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190"/>
            <p:cNvSpPr>
              <a:spLocks/>
            </p:cNvSpPr>
            <p:nvPr/>
          </p:nvSpPr>
          <p:spPr bwMode="auto">
            <a:xfrm>
              <a:off x="3931" y="1620"/>
              <a:ext cx="25" cy="20"/>
            </a:xfrm>
            <a:custGeom>
              <a:avLst/>
              <a:gdLst>
                <a:gd name="T0" fmla="*/ 0 w 48"/>
                <a:gd name="T1" fmla="*/ 1 h 39"/>
                <a:gd name="T2" fmla="*/ 1 w 48"/>
                <a:gd name="T3" fmla="*/ 1 h 39"/>
                <a:gd name="T4" fmla="*/ 1 w 48"/>
                <a:gd name="T5" fmla="*/ 0 h 39"/>
                <a:gd name="T6" fmla="*/ 0 w 48"/>
                <a:gd name="T7" fmla="*/ 0 h 39"/>
                <a:gd name="T8" fmla="*/ 0 w 48"/>
                <a:gd name="T9" fmla="*/ 1 h 39"/>
                <a:gd name="T10" fmla="*/ 0 w 48"/>
                <a:gd name="T11" fmla="*/ 1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39"/>
                <a:gd name="T20" fmla="*/ 48 w 48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39">
                  <a:moveTo>
                    <a:pt x="0" y="39"/>
                  </a:moveTo>
                  <a:lnTo>
                    <a:pt x="48" y="39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3B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Freeform 191"/>
            <p:cNvSpPr>
              <a:spLocks/>
            </p:cNvSpPr>
            <p:nvPr/>
          </p:nvSpPr>
          <p:spPr bwMode="auto">
            <a:xfrm>
              <a:off x="3666" y="1576"/>
              <a:ext cx="30" cy="13"/>
            </a:xfrm>
            <a:custGeom>
              <a:avLst/>
              <a:gdLst>
                <a:gd name="T0" fmla="*/ 0 w 60"/>
                <a:gd name="T1" fmla="*/ 1 h 25"/>
                <a:gd name="T2" fmla="*/ 1 w 60"/>
                <a:gd name="T3" fmla="*/ 1 h 25"/>
                <a:gd name="T4" fmla="*/ 1 w 60"/>
                <a:gd name="T5" fmla="*/ 0 h 25"/>
                <a:gd name="T6" fmla="*/ 0 w 60"/>
                <a:gd name="T7" fmla="*/ 0 h 25"/>
                <a:gd name="T8" fmla="*/ 0 w 60"/>
                <a:gd name="T9" fmla="*/ 1 h 25"/>
                <a:gd name="T10" fmla="*/ 0 w 60"/>
                <a:gd name="T11" fmla="*/ 1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0"/>
                <a:gd name="T19" fmla="*/ 0 h 25"/>
                <a:gd name="T20" fmla="*/ 60 w 60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0" h="25">
                  <a:moveTo>
                    <a:pt x="0" y="25"/>
                  </a:moveTo>
                  <a:lnTo>
                    <a:pt x="60" y="25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405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Freeform 192"/>
            <p:cNvSpPr>
              <a:spLocks/>
            </p:cNvSpPr>
            <p:nvPr/>
          </p:nvSpPr>
          <p:spPr bwMode="auto">
            <a:xfrm>
              <a:off x="3712" y="1557"/>
              <a:ext cx="158" cy="72"/>
            </a:xfrm>
            <a:custGeom>
              <a:avLst/>
              <a:gdLst>
                <a:gd name="T0" fmla="*/ 0 w 317"/>
                <a:gd name="T1" fmla="*/ 1 h 142"/>
                <a:gd name="T2" fmla="*/ 0 w 317"/>
                <a:gd name="T3" fmla="*/ 1 h 142"/>
                <a:gd name="T4" fmla="*/ 0 w 317"/>
                <a:gd name="T5" fmla="*/ 1 h 142"/>
                <a:gd name="T6" fmla="*/ 0 w 317"/>
                <a:gd name="T7" fmla="*/ 1 h 142"/>
                <a:gd name="T8" fmla="*/ 0 w 317"/>
                <a:gd name="T9" fmla="*/ 1 h 142"/>
                <a:gd name="T10" fmla="*/ 0 w 317"/>
                <a:gd name="T11" fmla="*/ 1 h 142"/>
                <a:gd name="T12" fmla="*/ 0 w 317"/>
                <a:gd name="T13" fmla="*/ 1 h 142"/>
                <a:gd name="T14" fmla="*/ 0 w 317"/>
                <a:gd name="T15" fmla="*/ 1 h 142"/>
                <a:gd name="T16" fmla="*/ 0 w 317"/>
                <a:gd name="T17" fmla="*/ 1 h 142"/>
                <a:gd name="T18" fmla="*/ 0 w 317"/>
                <a:gd name="T19" fmla="*/ 1 h 142"/>
                <a:gd name="T20" fmla="*/ 0 w 317"/>
                <a:gd name="T21" fmla="*/ 1 h 142"/>
                <a:gd name="T22" fmla="*/ 0 w 317"/>
                <a:gd name="T23" fmla="*/ 1 h 142"/>
                <a:gd name="T24" fmla="*/ 0 w 317"/>
                <a:gd name="T25" fmla="*/ 1 h 142"/>
                <a:gd name="T26" fmla="*/ 0 w 317"/>
                <a:gd name="T27" fmla="*/ 1 h 142"/>
                <a:gd name="T28" fmla="*/ 0 w 317"/>
                <a:gd name="T29" fmla="*/ 1 h 142"/>
                <a:gd name="T30" fmla="*/ 0 w 317"/>
                <a:gd name="T31" fmla="*/ 0 h 142"/>
                <a:gd name="T32" fmla="*/ 0 w 317"/>
                <a:gd name="T33" fmla="*/ 1 h 142"/>
                <a:gd name="T34" fmla="*/ 0 w 317"/>
                <a:gd name="T35" fmla="*/ 1 h 142"/>
                <a:gd name="T36" fmla="*/ 0 w 317"/>
                <a:gd name="T37" fmla="*/ 1 h 142"/>
                <a:gd name="T38" fmla="*/ 0 w 317"/>
                <a:gd name="T39" fmla="*/ 1 h 142"/>
                <a:gd name="T40" fmla="*/ 0 w 317"/>
                <a:gd name="T41" fmla="*/ 1 h 142"/>
                <a:gd name="T42" fmla="*/ 0 w 317"/>
                <a:gd name="T43" fmla="*/ 1 h 142"/>
                <a:gd name="T44" fmla="*/ 0 w 317"/>
                <a:gd name="T45" fmla="*/ 1 h 142"/>
                <a:gd name="T46" fmla="*/ 0 w 317"/>
                <a:gd name="T47" fmla="*/ 1 h 142"/>
                <a:gd name="T48" fmla="*/ 0 w 317"/>
                <a:gd name="T49" fmla="*/ 1 h 142"/>
                <a:gd name="T50" fmla="*/ 0 w 317"/>
                <a:gd name="T51" fmla="*/ 1 h 142"/>
                <a:gd name="T52" fmla="*/ 0 w 317"/>
                <a:gd name="T53" fmla="*/ 1 h 142"/>
                <a:gd name="T54" fmla="*/ 0 w 317"/>
                <a:gd name="T55" fmla="*/ 1 h 142"/>
                <a:gd name="T56" fmla="*/ 0 w 317"/>
                <a:gd name="T57" fmla="*/ 1 h 142"/>
                <a:gd name="T58" fmla="*/ 0 w 317"/>
                <a:gd name="T59" fmla="*/ 1 h 142"/>
                <a:gd name="T60" fmla="*/ 0 w 317"/>
                <a:gd name="T61" fmla="*/ 1 h 142"/>
                <a:gd name="T62" fmla="*/ 0 w 317"/>
                <a:gd name="T63" fmla="*/ 1 h 142"/>
                <a:gd name="T64" fmla="*/ 0 w 317"/>
                <a:gd name="T65" fmla="*/ 1 h 142"/>
                <a:gd name="T66" fmla="*/ 0 w 317"/>
                <a:gd name="T67" fmla="*/ 1 h 142"/>
                <a:gd name="T68" fmla="*/ 0 w 317"/>
                <a:gd name="T69" fmla="*/ 1 h 142"/>
                <a:gd name="T70" fmla="*/ 0 w 317"/>
                <a:gd name="T71" fmla="*/ 1 h 142"/>
                <a:gd name="T72" fmla="*/ 0 w 317"/>
                <a:gd name="T73" fmla="*/ 1 h 142"/>
                <a:gd name="T74" fmla="*/ 0 w 317"/>
                <a:gd name="T75" fmla="*/ 1 h 142"/>
                <a:gd name="T76" fmla="*/ 0 w 317"/>
                <a:gd name="T77" fmla="*/ 1 h 142"/>
                <a:gd name="T78" fmla="*/ 0 w 317"/>
                <a:gd name="T79" fmla="*/ 1 h 142"/>
                <a:gd name="T80" fmla="*/ 0 w 317"/>
                <a:gd name="T81" fmla="*/ 1 h 142"/>
                <a:gd name="T82" fmla="*/ 0 w 317"/>
                <a:gd name="T83" fmla="*/ 1 h 142"/>
                <a:gd name="T84" fmla="*/ 0 w 317"/>
                <a:gd name="T85" fmla="*/ 1 h 142"/>
                <a:gd name="T86" fmla="*/ 0 w 317"/>
                <a:gd name="T87" fmla="*/ 1 h 142"/>
                <a:gd name="T88" fmla="*/ 0 w 317"/>
                <a:gd name="T89" fmla="*/ 1 h 142"/>
                <a:gd name="T90" fmla="*/ 0 w 317"/>
                <a:gd name="T91" fmla="*/ 1 h 14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17"/>
                <a:gd name="T139" fmla="*/ 0 h 142"/>
                <a:gd name="T140" fmla="*/ 317 w 317"/>
                <a:gd name="T141" fmla="*/ 142 h 14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17" h="142">
                  <a:moveTo>
                    <a:pt x="261" y="142"/>
                  </a:moveTo>
                  <a:lnTo>
                    <a:pt x="270" y="142"/>
                  </a:lnTo>
                  <a:lnTo>
                    <a:pt x="277" y="142"/>
                  </a:lnTo>
                  <a:lnTo>
                    <a:pt x="280" y="142"/>
                  </a:lnTo>
                  <a:lnTo>
                    <a:pt x="284" y="142"/>
                  </a:lnTo>
                  <a:lnTo>
                    <a:pt x="287" y="142"/>
                  </a:lnTo>
                  <a:lnTo>
                    <a:pt x="291" y="142"/>
                  </a:lnTo>
                  <a:lnTo>
                    <a:pt x="298" y="142"/>
                  </a:lnTo>
                  <a:lnTo>
                    <a:pt x="303" y="142"/>
                  </a:lnTo>
                  <a:lnTo>
                    <a:pt x="310" y="142"/>
                  </a:lnTo>
                  <a:lnTo>
                    <a:pt x="317" y="142"/>
                  </a:lnTo>
                  <a:lnTo>
                    <a:pt x="315" y="137"/>
                  </a:lnTo>
                  <a:lnTo>
                    <a:pt x="313" y="134"/>
                  </a:lnTo>
                  <a:lnTo>
                    <a:pt x="310" y="128"/>
                  </a:lnTo>
                  <a:lnTo>
                    <a:pt x="308" y="125"/>
                  </a:lnTo>
                  <a:lnTo>
                    <a:pt x="306" y="120"/>
                  </a:lnTo>
                  <a:lnTo>
                    <a:pt x="303" y="116"/>
                  </a:lnTo>
                  <a:lnTo>
                    <a:pt x="301" y="111"/>
                  </a:lnTo>
                  <a:lnTo>
                    <a:pt x="299" y="106"/>
                  </a:lnTo>
                  <a:lnTo>
                    <a:pt x="298" y="101"/>
                  </a:lnTo>
                  <a:lnTo>
                    <a:pt x="294" y="96"/>
                  </a:lnTo>
                  <a:lnTo>
                    <a:pt x="291" y="92"/>
                  </a:lnTo>
                  <a:lnTo>
                    <a:pt x="289" y="87"/>
                  </a:lnTo>
                  <a:lnTo>
                    <a:pt x="287" y="82"/>
                  </a:lnTo>
                  <a:lnTo>
                    <a:pt x="286" y="77"/>
                  </a:lnTo>
                  <a:lnTo>
                    <a:pt x="284" y="72"/>
                  </a:lnTo>
                  <a:lnTo>
                    <a:pt x="282" y="68"/>
                  </a:lnTo>
                  <a:lnTo>
                    <a:pt x="279" y="63"/>
                  </a:lnTo>
                  <a:lnTo>
                    <a:pt x="277" y="58"/>
                  </a:lnTo>
                  <a:lnTo>
                    <a:pt x="274" y="55"/>
                  </a:lnTo>
                  <a:lnTo>
                    <a:pt x="272" y="51"/>
                  </a:lnTo>
                  <a:lnTo>
                    <a:pt x="270" y="46"/>
                  </a:lnTo>
                  <a:lnTo>
                    <a:pt x="268" y="43"/>
                  </a:lnTo>
                  <a:lnTo>
                    <a:pt x="267" y="39"/>
                  </a:lnTo>
                  <a:lnTo>
                    <a:pt x="267" y="36"/>
                  </a:lnTo>
                  <a:lnTo>
                    <a:pt x="263" y="31"/>
                  </a:lnTo>
                  <a:lnTo>
                    <a:pt x="261" y="27"/>
                  </a:lnTo>
                  <a:lnTo>
                    <a:pt x="260" y="24"/>
                  </a:lnTo>
                  <a:lnTo>
                    <a:pt x="256" y="19"/>
                  </a:lnTo>
                  <a:lnTo>
                    <a:pt x="255" y="14"/>
                  </a:lnTo>
                  <a:lnTo>
                    <a:pt x="249" y="10"/>
                  </a:lnTo>
                  <a:lnTo>
                    <a:pt x="246" y="8"/>
                  </a:lnTo>
                  <a:lnTo>
                    <a:pt x="241" y="5"/>
                  </a:lnTo>
                  <a:lnTo>
                    <a:pt x="237" y="2"/>
                  </a:lnTo>
                  <a:lnTo>
                    <a:pt x="231" y="2"/>
                  </a:lnTo>
                  <a:lnTo>
                    <a:pt x="227" y="2"/>
                  </a:lnTo>
                  <a:lnTo>
                    <a:pt x="93" y="0"/>
                  </a:lnTo>
                  <a:lnTo>
                    <a:pt x="88" y="0"/>
                  </a:lnTo>
                  <a:lnTo>
                    <a:pt x="84" y="0"/>
                  </a:lnTo>
                  <a:lnTo>
                    <a:pt x="77" y="2"/>
                  </a:lnTo>
                  <a:lnTo>
                    <a:pt x="74" y="5"/>
                  </a:lnTo>
                  <a:lnTo>
                    <a:pt x="69" y="8"/>
                  </a:lnTo>
                  <a:lnTo>
                    <a:pt x="65" y="12"/>
                  </a:lnTo>
                  <a:lnTo>
                    <a:pt x="62" y="17"/>
                  </a:lnTo>
                  <a:lnTo>
                    <a:pt x="60" y="22"/>
                  </a:lnTo>
                  <a:lnTo>
                    <a:pt x="58" y="22"/>
                  </a:lnTo>
                  <a:lnTo>
                    <a:pt x="58" y="24"/>
                  </a:lnTo>
                  <a:lnTo>
                    <a:pt x="55" y="29"/>
                  </a:lnTo>
                  <a:lnTo>
                    <a:pt x="51" y="34"/>
                  </a:lnTo>
                  <a:lnTo>
                    <a:pt x="50" y="38"/>
                  </a:lnTo>
                  <a:lnTo>
                    <a:pt x="48" y="41"/>
                  </a:lnTo>
                  <a:lnTo>
                    <a:pt x="46" y="46"/>
                  </a:lnTo>
                  <a:lnTo>
                    <a:pt x="45" y="50"/>
                  </a:lnTo>
                  <a:lnTo>
                    <a:pt x="41" y="53"/>
                  </a:lnTo>
                  <a:lnTo>
                    <a:pt x="41" y="58"/>
                  </a:lnTo>
                  <a:lnTo>
                    <a:pt x="38" y="63"/>
                  </a:lnTo>
                  <a:lnTo>
                    <a:pt x="36" y="68"/>
                  </a:lnTo>
                  <a:lnTo>
                    <a:pt x="33" y="72"/>
                  </a:lnTo>
                  <a:lnTo>
                    <a:pt x="31" y="77"/>
                  </a:lnTo>
                  <a:lnTo>
                    <a:pt x="27" y="82"/>
                  </a:lnTo>
                  <a:lnTo>
                    <a:pt x="26" y="87"/>
                  </a:lnTo>
                  <a:lnTo>
                    <a:pt x="22" y="92"/>
                  </a:lnTo>
                  <a:lnTo>
                    <a:pt x="20" y="98"/>
                  </a:lnTo>
                  <a:lnTo>
                    <a:pt x="17" y="103"/>
                  </a:lnTo>
                  <a:lnTo>
                    <a:pt x="15" y="108"/>
                  </a:lnTo>
                  <a:lnTo>
                    <a:pt x="12" y="113"/>
                  </a:lnTo>
                  <a:lnTo>
                    <a:pt x="10" y="116"/>
                  </a:lnTo>
                  <a:lnTo>
                    <a:pt x="8" y="122"/>
                  </a:lnTo>
                  <a:lnTo>
                    <a:pt x="7" y="125"/>
                  </a:lnTo>
                  <a:lnTo>
                    <a:pt x="3" y="130"/>
                  </a:lnTo>
                  <a:lnTo>
                    <a:pt x="2" y="134"/>
                  </a:lnTo>
                  <a:lnTo>
                    <a:pt x="0" y="137"/>
                  </a:lnTo>
                  <a:lnTo>
                    <a:pt x="0" y="142"/>
                  </a:lnTo>
                  <a:lnTo>
                    <a:pt x="5" y="142"/>
                  </a:lnTo>
                  <a:lnTo>
                    <a:pt x="10" y="142"/>
                  </a:lnTo>
                  <a:lnTo>
                    <a:pt x="17" y="142"/>
                  </a:lnTo>
                  <a:lnTo>
                    <a:pt x="22" y="142"/>
                  </a:lnTo>
                  <a:lnTo>
                    <a:pt x="27" y="142"/>
                  </a:lnTo>
                  <a:lnTo>
                    <a:pt x="34" y="142"/>
                  </a:lnTo>
                  <a:lnTo>
                    <a:pt x="39" y="142"/>
                  </a:lnTo>
                  <a:lnTo>
                    <a:pt x="46" y="142"/>
                  </a:lnTo>
                  <a:lnTo>
                    <a:pt x="48" y="135"/>
                  </a:lnTo>
                  <a:lnTo>
                    <a:pt x="51" y="130"/>
                  </a:lnTo>
                  <a:lnTo>
                    <a:pt x="53" y="125"/>
                  </a:lnTo>
                  <a:lnTo>
                    <a:pt x="57" y="120"/>
                  </a:lnTo>
                  <a:lnTo>
                    <a:pt x="58" y="113"/>
                  </a:lnTo>
                  <a:lnTo>
                    <a:pt x="62" y="108"/>
                  </a:lnTo>
                  <a:lnTo>
                    <a:pt x="64" y="104"/>
                  </a:lnTo>
                  <a:lnTo>
                    <a:pt x="67" y="101"/>
                  </a:lnTo>
                  <a:lnTo>
                    <a:pt x="69" y="96"/>
                  </a:lnTo>
                  <a:lnTo>
                    <a:pt x="70" y="92"/>
                  </a:lnTo>
                  <a:lnTo>
                    <a:pt x="72" y="89"/>
                  </a:lnTo>
                  <a:lnTo>
                    <a:pt x="74" y="87"/>
                  </a:lnTo>
                  <a:lnTo>
                    <a:pt x="76" y="82"/>
                  </a:lnTo>
                  <a:lnTo>
                    <a:pt x="77" y="80"/>
                  </a:lnTo>
                  <a:lnTo>
                    <a:pt x="77" y="77"/>
                  </a:lnTo>
                  <a:lnTo>
                    <a:pt x="81" y="74"/>
                  </a:lnTo>
                  <a:lnTo>
                    <a:pt x="84" y="70"/>
                  </a:lnTo>
                  <a:lnTo>
                    <a:pt x="88" y="67"/>
                  </a:lnTo>
                  <a:lnTo>
                    <a:pt x="91" y="65"/>
                  </a:lnTo>
                  <a:lnTo>
                    <a:pt x="94" y="65"/>
                  </a:lnTo>
                  <a:lnTo>
                    <a:pt x="100" y="63"/>
                  </a:lnTo>
                  <a:lnTo>
                    <a:pt x="103" y="63"/>
                  </a:lnTo>
                  <a:lnTo>
                    <a:pt x="208" y="65"/>
                  </a:lnTo>
                  <a:lnTo>
                    <a:pt x="212" y="65"/>
                  </a:lnTo>
                  <a:lnTo>
                    <a:pt x="215" y="67"/>
                  </a:lnTo>
                  <a:lnTo>
                    <a:pt x="218" y="67"/>
                  </a:lnTo>
                  <a:lnTo>
                    <a:pt x="224" y="70"/>
                  </a:lnTo>
                  <a:lnTo>
                    <a:pt x="225" y="72"/>
                  </a:lnTo>
                  <a:lnTo>
                    <a:pt x="229" y="75"/>
                  </a:lnTo>
                  <a:lnTo>
                    <a:pt x="232" y="79"/>
                  </a:lnTo>
                  <a:lnTo>
                    <a:pt x="236" y="82"/>
                  </a:lnTo>
                  <a:lnTo>
                    <a:pt x="236" y="84"/>
                  </a:lnTo>
                  <a:lnTo>
                    <a:pt x="237" y="87"/>
                  </a:lnTo>
                  <a:lnTo>
                    <a:pt x="237" y="89"/>
                  </a:lnTo>
                  <a:lnTo>
                    <a:pt x="239" y="94"/>
                  </a:lnTo>
                  <a:lnTo>
                    <a:pt x="241" y="96"/>
                  </a:lnTo>
                  <a:lnTo>
                    <a:pt x="243" y="101"/>
                  </a:lnTo>
                  <a:lnTo>
                    <a:pt x="244" y="106"/>
                  </a:lnTo>
                  <a:lnTo>
                    <a:pt x="248" y="111"/>
                  </a:lnTo>
                  <a:lnTo>
                    <a:pt x="249" y="115"/>
                  </a:lnTo>
                  <a:lnTo>
                    <a:pt x="253" y="120"/>
                  </a:lnTo>
                  <a:lnTo>
                    <a:pt x="255" y="125"/>
                  </a:lnTo>
                  <a:lnTo>
                    <a:pt x="256" y="130"/>
                  </a:lnTo>
                  <a:lnTo>
                    <a:pt x="260" y="135"/>
                  </a:lnTo>
                  <a:lnTo>
                    <a:pt x="261" y="142"/>
                  </a:lnTo>
                  <a:close/>
                </a:path>
              </a:pathLst>
            </a:custGeom>
            <a:solidFill>
              <a:srgbClr val="AB3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193"/>
            <p:cNvSpPr>
              <a:spLocks/>
            </p:cNvSpPr>
            <p:nvPr/>
          </p:nvSpPr>
          <p:spPr bwMode="auto">
            <a:xfrm>
              <a:off x="3729" y="1575"/>
              <a:ext cx="130" cy="129"/>
            </a:xfrm>
            <a:custGeom>
              <a:avLst/>
              <a:gdLst>
                <a:gd name="T0" fmla="*/ 1 w 260"/>
                <a:gd name="T1" fmla="*/ 1 h 257"/>
                <a:gd name="T2" fmla="*/ 1 w 260"/>
                <a:gd name="T3" fmla="*/ 1 h 257"/>
                <a:gd name="T4" fmla="*/ 1 w 260"/>
                <a:gd name="T5" fmla="*/ 1 h 257"/>
                <a:gd name="T6" fmla="*/ 1 w 260"/>
                <a:gd name="T7" fmla="*/ 1 h 257"/>
                <a:gd name="T8" fmla="*/ 1 w 260"/>
                <a:gd name="T9" fmla="*/ 1 h 257"/>
                <a:gd name="T10" fmla="*/ 1 w 260"/>
                <a:gd name="T11" fmla="*/ 1 h 257"/>
                <a:gd name="T12" fmla="*/ 1 w 260"/>
                <a:gd name="T13" fmla="*/ 1 h 257"/>
                <a:gd name="T14" fmla="*/ 1 w 260"/>
                <a:gd name="T15" fmla="*/ 1 h 257"/>
                <a:gd name="T16" fmla="*/ 1 w 260"/>
                <a:gd name="T17" fmla="*/ 1 h 257"/>
                <a:gd name="T18" fmla="*/ 1 w 260"/>
                <a:gd name="T19" fmla="*/ 1 h 257"/>
                <a:gd name="T20" fmla="*/ 1 w 260"/>
                <a:gd name="T21" fmla="*/ 1 h 257"/>
                <a:gd name="T22" fmla="*/ 1 w 260"/>
                <a:gd name="T23" fmla="*/ 1 h 257"/>
                <a:gd name="T24" fmla="*/ 1 w 260"/>
                <a:gd name="T25" fmla="*/ 1 h 257"/>
                <a:gd name="T26" fmla="*/ 1 w 260"/>
                <a:gd name="T27" fmla="*/ 1 h 257"/>
                <a:gd name="T28" fmla="*/ 1 w 260"/>
                <a:gd name="T29" fmla="*/ 1 h 257"/>
                <a:gd name="T30" fmla="*/ 1 w 260"/>
                <a:gd name="T31" fmla="*/ 1 h 257"/>
                <a:gd name="T32" fmla="*/ 1 w 260"/>
                <a:gd name="T33" fmla="*/ 1 h 257"/>
                <a:gd name="T34" fmla="*/ 1 w 260"/>
                <a:gd name="T35" fmla="*/ 1 h 257"/>
                <a:gd name="T36" fmla="*/ 1 w 260"/>
                <a:gd name="T37" fmla="*/ 1 h 257"/>
                <a:gd name="T38" fmla="*/ 1 w 260"/>
                <a:gd name="T39" fmla="*/ 1 h 257"/>
                <a:gd name="T40" fmla="*/ 1 w 260"/>
                <a:gd name="T41" fmla="*/ 1 h 257"/>
                <a:gd name="T42" fmla="*/ 1 w 260"/>
                <a:gd name="T43" fmla="*/ 1 h 257"/>
                <a:gd name="T44" fmla="*/ 1 w 260"/>
                <a:gd name="T45" fmla="*/ 1 h 257"/>
                <a:gd name="T46" fmla="*/ 1 w 260"/>
                <a:gd name="T47" fmla="*/ 1 h 257"/>
                <a:gd name="T48" fmla="*/ 1 w 260"/>
                <a:gd name="T49" fmla="*/ 0 h 257"/>
                <a:gd name="T50" fmla="*/ 1 w 260"/>
                <a:gd name="T51" fmla="*/ 0 h 257"/>
                <a:gd name="T52" fmla="*/ 1 w 260"/>
                <a:gd name="T53" fmla="*/ 1 h 257"/>
                <a:gd name="T54" fmla="*/ 1 w 260"/>
                <a:gd name="T55" fmla="*/ 1 h 257"/>
                <a:gd name="T56" fmla="*/ 1 w 260"/>
                <a:gd name="T57" fmla="*/ 1 h 257"/>
                <a:gd name="T58" fmla="*/ 1 w 260"/>
                <a:gd name="T59" fmla="*/ 1 h 257"/>
                <a:gd name="T60" fmla="*/ 1 w 260"/>
                <a:gd name="T61" fmla="*/ 1 h 257"/>
                <a:gd name="T62" fmla="*/ 1 w 260"/>
                <a:gd name="T63" fmla="*/ 1 h 257"/>
                <a:gd name="T64" fmla="*/ 1 w 260"/>
                <a:gd name="T65" fmla="*/ 1 h 257"/>
                <a:gd name="T66" fmla="*/ 1 w 260"/>
                <a:gd name="T67" fmla="*/ 1 h 257"/>
                <a:gd name="T68" fmla="*/ 1 w 260"/>
                <a:gd name="T69" fmla="*/ 1 h 257"/>
                <a:gd name="T70" fmla="*/ 0 w 260"/>
                <a:gd name="T71" fmla="*/ 1 h 257"/>
                <a:gd name="T72" fmla="*/ 1 w 260"/>
                <a:gd name="T73" fmla="*/ 1 h 257"/>
                <a:gd name="T74" fmla="*/ 1 w 260"/>
                <a:gd name="T75" fmla="*/ 1 h 257"/>
                <a:gd name="T76" fmla="*/ 1 w 260"/>
                <a:gd name="T77" fmla="*/ 1 h 257"/>
                <a:gd name="T78" fmla="*/ 1 w 260"/>
                <a:gd name="T79" fmla="*/ 1 h 257"/>
                <a:gd name="T80" fmla="*/ 1 w 260"/>
                <a:gd name="T81" fmla="*/ 1 h 257"/>
                <a:gd name="T82" fmla="*/ 1 w 260"/>
                <a:gd name="T83" fmla="*/ 1 h 257"/>
                <a:gd name="T84" fmla="*/ 1 w 260"/>
                <a:gd name="T85" fmla="*/ 1 h 2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0"/>
                <a:gd name="T130" fmla="*/ 0 h 257"/>
                <a:gd name="T131" fmla="*/ 260 w 260"/>
                <a:gd name="T132" fmla="*/ 257 h 25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0" h="257">
                  <a:moveTo>
                    <a:pt x="67" y="242"/>
                  </a:moveTo>
                  <a:lnTo>
                    <a:pt x="73" y="243"/>
                  </a:lnTo>
                  <a:lnTo>
                    <a:pt x="78" y="247"/>
                  </a:lnTo>
                  <a:lnTo>
                    <a:pt x="85" y="248"/>
                  </a:lnTo>
                  <a:lnTo>
                    <a:pt x="90" y="252"/>
                  </a:lnTo>
                  <a:lnTo>
                    <a:pt x="97" y="252"/>
                  </a:lnTo>
                  <a:lnTo>
                    <a:pt x="102" y="254"/>
                  </a:lnTo>
                  <a:lnTo>
                    <a:pt x="109" y="255"/>
                  </a:lnTo>
                  <a:lnTo>
                    <a:pt x="114" y="257"/>
                  </a:lnTo>
                  <a:lnTo>
                    <a:pt x="121" y="257"/>
                  </a:lnTo>
                  <a:lnTo>
                    <a:pt x="126" y="257"/>
                  </a:lnTo>
                  <a:lnTo>
                    <a:pt x="133" y="257"/>
                  </a:lnTo>
                  <a:lnTo>
                    <a:pt x="140" y="257"/>
                  </a:lnTo>
                  <a:lnTo>
                    <a:pt x="145" y="257"/>
                  </a:lnTo>
                  <a:lnTo>
                    <a:pt x="152" y="257"/>
                  </a:lnTo>
                  <a:lnTo>
                    <a:pt x="157" y="255"/>
                  </a:lnTo>
                  <a:lnTo>
                    <a:pt x="166" y="254"/>
                  </a:lnTo>
                  <a:lnTo>
                    <a:pt x="171" y="252"/>
                  </a:lnTo>
                  <a:lnTo>
                    <a:pt x="176" y="248"/>
                  </a:lnTo>
                  <a:lnTo>
                    <a:pt x="183" y="247"/>
                  </a:lnTo>
                  <a:lnTo>
                    <a:pt x="188" y="245"/>
                  </a:lnTo>
                  <a:lnTo>
                    <a:pt x="193" y="242"/>
                  </a:lnTo>
                  <a:lnTo>
                    <a:pt x="198" y="240"/>
                  </a:lnTo>
                  <a:lnTo>
                    <a:pt x="203" y="235"/>
                  </a:lnTo>
                  <a:lnTo>
                    <a:pt x="209" y="231"/>
                  </a:lnTo>
                  <a:lnTo>
                    <a:pt x="214" y="228"/>
                  </a:lnTo>
                  <a:lnTo>
                    <a:pt x="219" y="224"/>
                  </a:lnTo>
                  <a:lnTo>
                    <a:pt x="222" y="219"/>
                  </a:lnTo>
                  <a:lnTo>
                    <a:pt x="227" y="216"/>
                  </a:lnTo>
                  <a:lnTo>
                    <a:pt x="231" y="211"/>
                  </a:lnTo>
                  <a:lnTo>
                    <a:pt x="236" y="206"/>
                  </a:lnTo>
                  <a:lnTo>
                    <a:pt x="240" y="200"/>
                  </a:lnTo>
                  <a:lnTo>
                    <a:pt x="243" y="194"/>
                  </a:lnTo>
                  <a:lnTo>
                    <a:pt x="246" y="188"/>
                  </a:lnTo>
                  <a:lnTo>
                    <a:pt x="248" y="182"/>
                  </a:lnTo>
                  <a:lnTo>
                    <a:pt x="250" y="176"/>
                  </a:lnTo>
                  <a:lnTo>
                    <a:pt x="253" y="170"/>
                  </a:lnTo>
                  <a:lnTo>
                    <a:pt x="255" y="163"/>
                  </a:lnTo>
                  <a:lnTo>
                    <a:pt x="257" y="158"/>
                  </a:lnTo>
                  <a:lnTo>
                    <a:pt x="257" y="151"/>
                  </a:lnTo>
                  <a:lnTo>
                    <a:pt x="260" y="146"/>
                  </a:lnTo>
                  <a:lnTo>
                    <a:pt x="260" y="139"/>
                  </a:lnTo>
                  <a:lnTo>
                    <a:pt x="260" y="134"/>
                  </a:lnTo>
                  <a:lnTo>
                    <a:pt x="260" y="125"/>
                  </a:lnTo>
                  <a:lnTo>
                    <a:pt x="260" y="120"/>
                  </a:lnTo>
                  <a:lnTo>
                    <a:pt x="260" y="113"/>
                  </a:lnTo>
                  <a:lnTo>
                    <a:pt x="258" y="108"/>
                  </a:lnTo>
                  <a:lnTo>
                    <a:pt x="257" y="101"/>
                  </a:lnTo>
                  <a:lnTo>
                    <a:pt x="257" y="96"/>
                  </a:lnTo>
                  <a:lnTo>
                    <a:pt x="253" y="89"/>
                  </a:lnTo>
                  <a:lnTo>
                    <a:pt x="252" y="84"/>
                  </a:lnTo>
                  <a:lnTo>
                    <a:pt x="250" y="77"/>
                  </a:lnTo>
                  <a:lnTo>
                    <a:pt x="248" y="72"/>
                  </a:lnTo>
                  <a:lnTo>
                    <a:pt x="245" y="67"/>
                  </a:lnTo>
                  <a:lnTo>
                    <a:pt x="241" y="60"/>
                  </a:lnTo>
                  <a:lnTo>
                    <a:pt x="238" y="56"/>
                  </a:lnTo>
                  <a:lnTo>
                    <a:pt x="234" y="51"/>
                  </a:lnTo>
                  <a:lnTo>
                    <a:pt x="231" y="46"/>
                  </a:lnTo>
                  <a:lnTo>
                    <a:pt x="226" y="41"/>
                  </a:lnTo>
                  <a:lnTo>
                    <a:pt x="221" y="36"/>
                  </a:lnTo>
                  <a:lnTo>
                    <a:pt x="217" y="32"/>
                  </a:lnTo>
                  <a:lnTo>
                    <a:pt x="212" y="29"/>
                  </a:lnTo>
                  <a:lnTo>
                    <a:pt x="207" y="24"/>
                  </a:lnTo>
                  <a:lnTo>
                    <a:pt x="202" y="20"/>
                  </a:lnTo>
                  <a:lnTo>
                    <a:pt x="197" y="17"/>
                  </a:lnTo>
                  <a:lnTo>
                    <a:pt x="190" y="14"/>
                  </a:lnTo>
                  <a:lnTo>
                    <a:pt x="184" y="12"/>
                  </a:lnTo>
                  <a:lnTo>
                    <a:pt x="178" y="8"/>
                  </a:lnTo>
                  <a:lnTo>
                    <a:pt x="172" y="7"/>
                  </a:lnTo>
                  <a:lnTo>
                    <a:pt x="166" y="5"/>
                  </a:lnTo>
                  <a:lnTo>
                    <a:pt x="160" y="3"/>
                  </a:lnTo>
                  <a:lnTo>
                    <a:pt x="153" y="2"/>
                  </a:lnTo>
                  <a:lnTo>
                    <a:pt x="148" y="2"/>
                  </a:lnTo>
                  <a:lnTo>
                    <a:pt x="141" y="0"/>
                  </a:lnTo>
                  <a:lnTo>
                    <a:pt x="135" y="0"/>
                  </a:lnTo>
                  <a:lnTo>
                    <a:pt x="129" y="0"/>
                  </a:lnTo>
                  <a:lnTo>
                    <a:pt x="122" y="0"/>
                  </a:lnTo>
                  <a:lnTo>
                    <a:pt x="117" y="0"/>
                  </a:lnTo>
                  <a:lnTo>
                    <a:pt x="110" y="2"/>
                  </a:lnTo>
                  <a:lnTo>
                    <a:pt x="104" y="3"/>
                  </a:lnTo>
                  <a:lnTo>
                    <a:pt x="98" y="5"/>
                  </a:lnTo>
                  <a:lnTo>
                    <a:pt x="91" y="5"/>
                  </a:lnTo>
                  <a:lnTo>
                    <a:pt x="86" y="7"/>
                  </a:lnTo>
                  <a:lnTo>
                    <a:pt x="79" y="10"/>
                  </a:lnTo>
                  <a:lnTo>
                    <a:pt x="76" y="12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59" y="22"/>
                  </a:lnTo>
                  <a:lnTo>
                    <a:pt x="54" y="26"/>
                  </a:lnTo>
                  <a:lnTo>
                    <a:pt x="48" y="29"/>
                  </a:lnTo>
                  <a:lnTo>
                    <a:pt x="43" y="34"/>
                  </a:lnTo>
                  <a:lnTo>
                    <a:pt x="38" y="38"/>
                  </a:lnTo>
                  <a:lnTo>
                    <a:pt x="35" y="43"/>
                  </a:lnTo>
                  <a:lnTo>
                    <a:pt x="30" y="48"/>
                  </a:lnTo>
                  <a:lnTo>
                    <a:pt x="26" y="53"/>
                  </a:lnTo>
                  <a:lnTo>
                    <a:pt x="23" y="58"/>
                  </a:lnTo>
                  <a:lnTo>
                    <a:pt x="19" y="65"/>
                  </a:lnTo>
                  <a:lnTo>
                    <a:pt x="16" y="70"/>
                  </a:lnTo>
                  <a:lnTo>
                    <a:pt x="12" y="77"/>
                  </a:lnTo>
                  <a:lnTo>
                    <a:pt x="11" y="82"/>
                  </a:lnTo>
                  <a:lnTo>
                    <a:pt x="7" y="89"/>
                  </a:lnTo>
                  <a:lnTo>
                    <a:pt x="7" y="94"/>
                  </a:lnTo>
                  <a:lnTo>
                    <a:pt x="5" y="99"/>
                  </a:lnTo>
                  <a:lnTo>
                    <a:pt x="2" y="106"/>
                  </a:lnTo>
                  <a:lnTo>
                    <a:pt x="2" y="113"/>
                  </a:lnTo>
                  <a:lnTo>
                    <a:pt x="2" y="118"/>
                  </a:lnTo>
                  <a:lnTo>
                    <a:pt x="0" y="125"/>
                  </a:lnTo>
                  <a:lnTo>
                    <a:pt x="0" y="130"/>
                  </a:lnTo>
                  <a:lnTo>
                    <a:pt x="2" y="137"/>
                  </a:lnTo>
                  <a:lnTo>
                    <a:pt x="2" y="142"/>
                  </a:lnTo>
                  <a:lnTo>
                    <a:pt x="2" y="151"/>
                  </a:lnTo>
                  <a:lnTo>
                    <a:pt x="5" y="156"/>
                  </a:lnTo>
                  <a:lnTo>
                    <a:pt x="7" y="163"/>
                  </a:lnTo>
                  <a:lnTo>
                    <a:pt x="7" y="168"/>
                  </a:lnTo>
                  <a:lnTo>
                    <a:pt x="11" y="175"/>
                  </a:lnTo>
                  <a:lnTo>
                    <a:pt x="12" y="178"/>
                  </a:lnTo>
                  <a:lnTo>
                    <a:pt x="14" y="185"/>
                  </a:lnTo>
                  <a:lnTo>
                    <a:pt x="17" y="190"/>
                  </a:lnTo>
                  <a:lnTo>
                    <a:pt x="19" y="195"/>
                  </a:lnTo>
                  <a:lnTo>
                    <a:pt x="24" y="200"/>
                  </a:lnTo>
                  <a:lnTo>
                    <a:pt x="28" y="206"/>
                  </a:lnTo>
                  <a:lnTo>
                    <a:pt x="31" y="211"/>
                  </a:lnTo>
                  <a:lnTo>
                    <a:pt x="36" y="216"/>
                  </a:lnTo>
                  <a:lnTo>
                    <a:pt x="40" y="219"/>
                  </a:lnTo>
                  <a:lnTo>
                    <a:pt x="45" y="224"/>
                  </a:lnTo>
                  <a:lnTo>
                    <a:pt x="50" y="230"/>
                  </a:lnTo>
                  <a:lnTo>
                    <a:pt x="55" y="233"/>
                  </a:lnTo>
                  <a:lnTo>
                    <a:pt x="60" y="236"/>
                  </a:lnTo>
                  <a:lnTo>
                    <a:pt x="67" y="242"/>
                  </a:lnTo>
                  <a:close/>
                </a:path>
              </a:pathLst>
            </a:custGeom>
            <a:solidFill>
              <a:srgbClr val="0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194"/>
            <p:cNvSpPr>
              <a:spLocks/>
            </p:cNvSpPr>
            <p:nvPr/>
          </p:nvSpPr>
          <p:spPr bwMode="auto">
            <a:xfrm>
              <a:off x="3755" y="1599"/>
              <a:ext cx="79" cy="80"/>
            </a:xfrm>
            <a:custGeom>
              <a:avLst/>
              <a:gdLst>
                <a:gd name="T0" fmla="*/ 1 w 158"/>
                <a:gd name="T1" fmla="*/ 1 h 159"/>
                <a:gd name="T2" fmla="*/ 1 w 158"/>
                <a:gd name="T3" fmla="*/ 1 h 159"/>
                <a:gd name="T4" fmla="*/ 1 w 158"/>
                <a:gd name="T5" fmla="*/ 1 h 159"/>
                <a:gd name="T6" fmla="*/ 1 w 158"/>
                <a:gd name="T7" fmla="*/ 1 h 159"/>
                <a:gd name="T8" fmla="*/ 1 w 158"/>
                <a:gd name="T9" fmla="*/ 1 h 159"/>
                <a:gd name="T10" fmla="*/ 1 w 158"/>
                <a:gd name="T11" fmla="*/ 1 h 159"/>
                <a:gd name="T12" fmla="*/ 1 w 158"/>
                <a:gd name="T13" fmla="*/ 1 h 159"/>
                <a:gd name="T14" fmla="*/ 1 w 158"/>
                <a:gd name="T15" fmla="*/ 1 h 159"/>
                <a:gd name="T16" fmla="*/ 1 w 158"/>
                <a:gd name="T17" fmla="*/ 1 h 159"/>
                <a:gd name="T18" fmla="*/ 1 w 158"/>
                <a:gd name="T19" fmla="*/ 1 h 159"/>
                <a:gd name="T20" fmla="*/ 1 w 158"/>
                <a:gd name="T21" fmla="*/ 1 h 159"/>
                <a:gd name="T22" fmla="*/ 1 w 158"/>
                <a:gd name="T23" fmla="*/ 1 h 159"/>
                <a:gd name="T24" fmla="*/ 1 w 158"/>
                <a:gd name="T25" fmla="*/ 1 h 159"/>
                <a:gd name="T26" fmla="*/ 1 w 158"/>
                <a:gd name="T27" fmla="*/ 1 h 159"/>
                <a:gd name="T28" fmla="*/ 1 w 158"/>
                <a:gd name="T29" fmla="*/ 1 h 159"/>
                <a:gd name="T30" fmla="*/ 1 w 158"/>
                <a:gd name="T31" fmla="*/ 1 h 159"/>
                <a:gd name="T32" fmla="*/ 1 w 158"/>
                <a:gd name="T33" fmla="*/ 1 h 159"/>
                <a:gd name="T34" fmla="*/ 1 w 158"/>
                <a:gd name="T35" fmla="*/ 1 h 159"/>
                <a:gd name="T36" fmla="*/ 1 w 158"/>
                <a:gd name="T37" fmla="*/ 1 h 159"/>
                <a:gd name="T38" fmla="*/ 1 w 158"/>
                <a:gd name="T39" fmla="*/ 1 h 159"/>
                <a:gd name="T40" fmla="*/ 1 w 158"/>
                <a:gd name="T41" fmla="*/ 1 h 159"/>
                <a:gd name="T42" fmla="*/ 1 w 158"/>
                <a:gd name="T43" fmla="*/ 1 h 159"/>
                <a:gd name="T44" fmla="*/ 1 w 158"/>
                <a:gd name="T45" fmla="*/ 1 h 159"/>
                <a:gd name="T46" fmla="*/ 1 w 158"/>
                <a:gd name="T47" fmla="*/ 1 h 159"/>
                <a:gd name="T48" fmla="*/ 1 w 158"/>
                <a:gd name="T49" fmla="*/ 1 h 159"/>
                <a:gd name="T50" fmla="*/ 1 w 158"/>
                <a:gd name="T51" fmla="*/ 1 h 159"/>
                <a:gd name="T52" fmla="*/ 1 w 158"/>
                <a:gd name="T53" fmla="*/ 1 h 159"/>
                <a:gd name="T54" fmla="*/ 1 w 158"/>
                <a:gd name="T55" fmla="*/ 0 h 159"/>
                <a:gd name="T56" fmla="*/ 1 w 158"/>
                <a:gd name="T57" fmla="*/ 0 h 159"/>
                <a:gd name="T58" fmla="*/ 1 w 158"/>
                <a:gd name="T59" fmla="*/ 0 h 159"/>
                <a:gd name="T60" fmla="*/ 1 w 158"/>
                <a:gd name="T61" fmla="*/ 0 h 159"/>
                <a:gd name="T62" fmla="*/ 1 w 158"/>
                <a:gd name="T63" fmla="*/ 1 h 159"/>
                <a:gd name="T64" fmla="*/ 1 w 158"/>
                <a:gd name="T65" fmla="*/ 1 h 159"/>
                <a:gd name="T66" fmla="*/ 1 w 158"/>
                <a:gd name="T67" fmla="*/ 1 h 159"/>
                <a:gd name="T68" fmla="*/ 1 w 158"/>
                <a:gd name="T69" fmla="*/ 1 h 159"/>
                <a:gd name="T70" fmla="*/ 1 w 158"/>
                <a:gd name="T71" fmla="*/ 1 h 159"/>
                <a:gd name="T72" fmla="*/ 1 w 158"/>
                <a:gd name="T73" fmla="*/ 1 h 159"/>
                <a:gd name="T74" fmla="*/ 1 w 158"/>
                <a:gd name="T75" fmla="*/ 1 h 159"/>
                <a:gd name="T76" fmla="*/ 1 w 158"/>
                <a:gd name="T77" fmla="*/ 1 h 159"/>
                <a:gd name="T78" fmla="*/ 1 w 158"/>
                <a:gd name="T79" fmla="*/ 1 h 159"/>
                <a:gd name="T80" fmla="*/ 0 w 158"/>
                <a:gd name="T81" fmla="*/ 1 h 159"/>
                <a:gd name="T82" fmla="*/ 0 w 158"/>
                <a:gd name="T83" fmla="*/ 1 h 159"/>
                <a:gd name="T84" fmla="*/ 0 w 158"/>
                <a:gd name="T85" fmla="*/ 1 h 159"/>
                <a:gd name="T86" fmla="*/ 0 w 158"/>
                <a:gd name="T87" fmla="*/ 1 h 159"/>
                <a:gd name="T88" fmla="*/ 1 w 158"/>
                <a:gd name="T89" fmla="*/ 1 h 159"/>
                <a:gd name="T90" fmla="*/ 1 w 158"/>
                <a:gd name="T91" fmla="*/ 1 h 159"/>
                <a:gd name="T92" fmla="*/ 1 w 158"/>
                <a:gd name="T93" fmla="*/ 1 h 159"/>
                <a:gd name="T94" fmla="*/ 1 w 158"/>
                <a:gd name="T95" fmla="*/ 1 h 159"/>
                <a:gd name="T96" fmla="*/ 1 w 158"/>
                <a:gd name="T97" fmla="*/ 1 h 159"/>
                <a:gd name="T98" fmla="*/ 1 w 158"/>
                <a:gd name="T99" fmla="*/ 1 h 159"/>
                <a:gd name="T100" fmla="*/ 1 w 158"/>
                <a:gd name="T101" fmla="*/ 1 h 1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58"/>
                <a:gd name="T154" fmla="*/ 0 h 159"/>
                <a:gd name="T155" fmla="*/ 158 w 158"/>
                <a:gd name="T156" fmla="*/ 159 h 15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58" h="159">
                  <a:moveTo>
                    <a:pt x="39" y="151"/>
                  </a:moveTo>
                  <a:lnTo>
                    <a:pt x="46" y="154"/>
                  </a:lnTo>
                  <a:lnTo>
                    <a:pt x="53" y="156"/>
                  </a:lnTo>
                  <a:lnTo>
                    <a:pt x="57" y="158"/>
                  </a:lnTo>
                  <a:lnTo>
                    <a:pt x="60" y="158"/>
                  </a:lnTo>
                  <a:lnTo>
                    <a:pt x="65" y="158"/>
                  </a:lnTo>
                  <a:lnTo>
                    <a:pt x="69" y="159"/>
                  </a:lnTo>
                  <a:lnTo>
                    <a:pt x="72" y="159"/>
                  </a:lnTo>
                  <a:lnTo>
                    <a:pt x="77" y="159"/>
                  </a:lnTo>
                  <a:lnTo>
                    <a:pt x="81" y="159"/>
                  </a:lnTo>
                  <a:lnTo>
                    <a:pt x="84" y="159"/>
                  </a:lnTo>
                  <a:lnTo>
                    <a:pt x="88" y="159"/>
                  </a:lnTo>
                  <a:lnTo>
                    <a:pt x="91" y="159"/>
                  </a:lnTo>
                  <a:lnTo>
                    <a:pt x="96" y="158"/>
                  </a:lnTo>
                  <a:lnTo>
                    <a:pt x="100" y="158"/>
                  </a:lnTo>
                  <a:lnTo>
                    <a:pt x="107" y="156"/>
                  </a:lnTo>
                  <a:lnTo>
                    <a:pt x="114" y="152"/>
                  </a:lnTo>
                  <a:lnTo>
                    <a:pt x="120" y="147"/>
                  </a:lnTo>
                  <a:lnTo>
                    <a:pt x="127" y="144"/>
                  </a:lnTo>
                  <a:lnTo>
                    <a:pt x="132" y="139"/>
                  </a:lnTo>
                  <a:lnTo>
                    <a:pt x="139" y="134"/>
                  </a:lnTo>
                  <a:lnTo>
                    <a:pt x="145" y="127"/>
                  </a:lnTo>
                  <a:lnTo>
                    <a:pt x="150" y="122"/>
                  </a:lnTo>
                  <a:lnTo>
                    <a:pt x="151" y="116"/>
                  </a:lnTo>
                  <a:lnTo>
                    <a:pt x="153" y="113"/>
                  </a:lnTo>
                  <a:lnTo>
                    <a:pt x="155" y="110"/>
                  </a:lnTo>
                  <a:lnTo>
                    <a:pt x="155" y="106"/>
                  </a:lnTo>
                  <a:lnTo>
                    <a:pt x="157" y="103"/>
                  </a:lnTo>
                  <a:lnTo>
                    <a:pt x="157" y="98"/>
                  </a:lnTo>
                  <a:lnTo>
                    <a:pt x="158" y="94"/>
                  </a:lnTo>
                  <a:lnTo>
                    <a:pt x="158" y="91"/>
                  </a:lnTo>
                  <a:lnTo>
                    <a:pt x="158" y="87"/>
                  </a:lnTo>
                  <a:lnTo>
                    <a:pt x="158" y="82"/>
                  </a:lnTo>
                  <a:lnTo>
                    <a:pt x="158" y="79"/>
                  </a:lnTo>
                  <a:lnTo>
                    <a:pt x="158" y="75"/>
                  </a:lnTo>
                  <a:lnTo>
                    <a:pt x="158" y="72"/>
                  </a:lnTo>
                  <a:lnTo>
                    <a:pt x="158" y="68"/>
                  </a:lnTo>
                  <a:lnTo>
                    <a:pt x="158" y="63"/>
                  </a:lnTo>
                  <a:lnTo>
                    <a:pt x="157" y="62"/>
                  </a:lnTo>
                  <a:lnTo>
                    <a:pt x="157" y="56"/>
                  </a:lnTo>
                  <a:lnTo>
                    <a:pt x="155" y="53"/>
                  </a:lnTo>
                  <a:lnTo>
                    <a:pt x="153" y="50"/>
                  </a:lnTo>
                  <a:lnTo>
                    <a:pt x="151" y="46"/>
                  </a:lnTo>
                  <a:lnTo>
                    <a:pt x="146" y="39"/>
                  </a:lnTo>
                  <a:lnTo>
                    <a:pt x="143" y="32"/>
                  </a:lnTo>
                  <a:lnTo>
                    <a:pt x="138" y="27"/>
                  </a:lnTo>
                  <a:lnTo>
                    <a:pt x="132" y="20"/>
                  </a:lnTo>
                  <a:lnTo>
                    <a:pt x="126" y="15"/>
                  </a:lnTo>
                  <a:lnTo>
                    <a:pt x="119" y="12"/>
                  </a:lnTo>
                  <a:lnTo>
                    <a:pt x="115" y="8"/>
                  </a:lnTo>
                  <a:lnTo>
                    <a:pt x="112" y="7"/>
                  </a:lnTo>
                  <a:lnTo>
                    <a:pt x="108" y="5"/>
                  </a:lnTo>
                  <a:lnTo>
                    <a:pt x="103" y="5"/>
                  </a:lnTo>
                  <a:lnTo>
                    <a:pt x="100" y="3"/>
                  </a:lnTo>
                  <a:lnTo>
                    <a:pt x="96" y="2"/>
                  </a:lnTo>
                  <a:lnTo>
                    <a:pt x="91" y="0"/>
                  </a:lnTo>
                  <a:lnTo>
                    <a:pt x="89" y="0"/>
                  </a:lnTo>
                  <a:lnTo>
                    <a:pt x="84" y="0"/>
                  </a:lnTo>
                  <a:lnTo>
                    <a:pt x="81" y="0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69" y="0"/>
                  </a:lnTo>
                  <a:lnTo>
                    <a:pt x="67" y="2"/>
                  </a:lnTo>
                  <a:lnTo>
                    <a:pt x="62" y="3"/>
                  </a:lnTo>
                  <a:lnTo>
                    <a:pt x="58" y="3"/>
                  </a:lnTo>
                  <a:lnTo>
                    <a:pt x="55" y="5"/>
                  </a:lnTo>
                  <a:lnTo>
                    <a:pt x="50" y="5"/>
                  </a:lnTo>
                  <a:lnTo>
                    <a:pt x="48" y="7"/>
                  </a:lnTo>
                  <a:lnTo>
                    <a:pt x="45" y="8"/>
                  </a:lnTo>
                  <a:lnTo>
                    <a:pt x="38" y="12"/>
                  </a:lnTo>
                  <a:lnTo>
                    <a:pt x="31" y="17"/>
                  </a:lnTo>
                  <a:lnTo>
                    <a:pt x="26" y="22"/>
                  </a:lnTo>
                  <a:lnTo>
                    <a:pt x="19" y="27"/>
                  </a:lnTo>
                  <a:lnTo>
                    <a:pt x="17" y="31"/>
                  </a:lnTo>
                  <a:lnTo>
                    <a:pt x="15" y="34"/>
                  </a:lnTo>
                  <a:lnTo>
                    <a:pt x="14" y="38"/>
                  </a:lnTo>
                  <a:lnTo>
                    <a:pt x="12" y="41"/>
                  </a:lnTo>
                  <a:lnTo>
                    <a:pt x="7" y="48"/>
                  </a:lnTo>
                  <a:lnTo>
                    <a:pt x="3" y="56"/>
                  </a:lnTo>
                  <a:lnTo>
                    <a:pt x="2" y="58"/>
                  </a:lnTo>
                  <a:lnTo>
                    <a:pt x="2" y="63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7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0" y="94"/>
                  </a:lnTo>
                  <a:lnTo>
                    <a:pt x="2" y="98"/>
                  </a:lnTo>
                  <a:lnTo>
                    <a:pt x="2" y="103"/>
                  </a:lnTo>
                  <a:lnTo>
                    <a:pt x="3" y="110"/>
                  </a:lnTo>
                  <a:lnTo>
                    <a:pt x="7" y="115"/>
                  </a:lnTo>
                  <a:lnTo>
                    <a:pt x="12" y="122"/>
                  </a:lnTo>
                  <a:lnTo>
                    <a:pt x="15" y="128"/>
                  </a:lnTo>
                  <a:lnTo>
                    <a:pt x="19" y="134"/>
                  </a:lnTo>
                  <a:lnTo>
                    <a:pt x="26" y="140"/>
                  </a:lnTo>
                  <a:lnTo>
                    <a:pt x="27" y="142"/>
                  </a:lnTo>
                  <a:lnTo>
                    <a:pt x="31" y="146"/>
                  </a:lnTo>
                  <a:lnTo>
                    <a:pt x="36" y="147"/>
                  </a:lnTo>
                  <a:lnTo>
                    <a:pt x="39" y="151"/>
                  </a:lnTo>
                  <a:close/>
                </a:path>
              </a:pathLst>
            </a:custGeom>
            <a:solidFill>
              <a:srgbClr val="3D7D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195"/>
            <p:cNvSpPr>
              <a:spLocks/>
            </p:cNvSpPr>
            <p:nvPr/>
          </p:nvSpPr>
          <p:spPr bwMode="auto">
            <a:xfrm>
              <a:off x="3759" y="1605"/>
              <a:ext cx="71" cy="69"/>
            </a:xfrm>
            <a:custGeom>
              <a:avLst/>
              <a:gdLst>
                <a:gd name="T0" fmla="*/ 1 w 142"/>
                <a:gd name="T1" fmla="*/ 0 h 139"/>
                <a:gd name="T2" fmla="*/ 1 w 142"/>
                <a:gd name="T3" fmla="*/ 0 h 139"/>
                <a:gd name="T4" fmla="*/ 1 w 142"/>
                <a:gd name="T5" fmla="*/ 0 h 139"/>
                <a:gd name="T6" fmla="*/ 1 w 142"/>
                <a:gd name="T7" fmla="*/ 0 h 139"/>
                <a:gd name="T8" fmla="*/ 1 w 142"/>
                <a:gd name="T9" fmla="*/ 0 h 139"/>
                <a:gd name="T10" fmla="*/ 1 w 142"/>
                <a:gd name="T11" fmla="*/ 0 h 139"/>
                <a:gd name="T12" fmla="*/ 1 w 142"/>
                <a:gd name="T13" fmla="*/ 0 h 139"/>
                <a:gd name="T14" fmla="*/ 1 w 142"/>
                <a:gd name="T15" fmla="*/ 0 h 139"/>
                <a:gd name="T16" fmla="*/ 1 w 142"/>
                <a:gd name="T17" fmla="*/ 0 h 139"/>
                <a:gd name="T18" fmla="*/ 1 w 142"/>
                <a:gd name="T19" fmla="*/ 0 h 139"/>
                <a:gd name="T20" fmla="*/ 1 w 142"/>
                <a:gd name="T21" fmla="*/ 0 h 139"/>
                <a:gd name="T22" fmla="*/ 1 w 142"/>
                <a:gd name="T23" fmla="*/ 0 h 139"/>
                <a:gd name="T24" fmla="*/ 1 w 142"/>
                <a:gd name="T25" fmla="*/ 0 h 139"/>
                <a:gd name="T26" fmla="*/ 1 w 142"/>
                <a:gd name="T27" fmla="*/ 0 h 139"/>
                <a:gd name="T28" fmla="*/ 1 w 142"/>
                <a:gd name="T29" fmla="*/ 0 h 139"/>
                <a:gd name="T30" fmla="*/ 1 w 142"/>
                <a:gd name="T31" fmla="*/ 0 h 139"/>
                <a:gd name="T32" fmla="*/ 1 w 142"/>
                <a:gd name="T33" fmla="*/ 0 h 139"/>
                <a:gd name="T34" fmla="*/ 1 w 142"/>
                <a:gd name="T35" fmla="*/ 0 h 139"/>
                <a:gd name="T36" fmla="*/ 1 w 142"/>
                <a:gd name="T37" fmla="*/ 0 h 139"/>
                <a:gd name="T38" fmla="*/ 1 w 142"/>
                <a:gd name="T39" fmla="*/ 0 h 139"/>
                <a:gd name="T40" fmla="*/ 1 w 142"/>
                <a:gd name="T41" fmla="*/ 0 h 139"/>
                <a:gd name="T42" fmla="*/ 1 w 142"/>
                <a:gd name="T43" fmla="*/ 0 h 139"/>
                <a:gd name="T44" fmla="*/ 1 w 142"/>
                <a:gd name="T45" fmla="*/ 0 h 139"/>
                <a:gd name="T46" fmla="*/ 1 w 142"/>
                <a:gd name="T47" fmla="*/ 0 h 139"/>
                <a:gd name="T48" fmla="*/ 1 w 142"/>
                <a:gd name="T49" fmla="*/ 0 h 139"/>
                <a:gd name="T50" fmla="*/ 1 w 142"/>
                <a:gd name="T51" fmla="*/ 0 h 139"/>
                <a:gd name="T52" fmla="*/ 0 w 142"/>
                <a:gd name="T53" fmla="*/ 0 h 139"/>
                <a:gd name="T54" fmla="*/ 1 w 142"/>
                <a:gd name="T55" fmla="*/ 0 h 139"/>
                <a:gd name="T56" fmla="*/ 1 w 142"/>
                <a:gd name="T57" fmla="*/ 0 h 139"/>
                <a:gd name="T58" fmla="*/ 1 w 142"/>
                <a:gd name="T59" fmla="*/ 0 h 139"/>
                <a:gd name="T60" fmla="*/ 1 w 142"/>
                <a:gd name="T61" fmla="*/ 0 h 139"/>
                <a:gd name="T62" fmla="*/ 1 w 142"/>
                <a:gd name="T63" fmla="*/ 0 h 139"/>
                <a:gd name="T64" fmla="*/ 1 w 142"/>
                <a:gd name="T65" fmla="*/ 0 h 13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"/>
                <a:gd name="T100" fmla="*/ 0 h 139"/>
                <a:gd name="T101" fmla="*/ 142 w 142"/>
                <a:gd name="T102" fmla="*/ 139 h 13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" h="139">
                  <a:moveTo>
                    <a:pt x="37" y="130"/>
                  </a:moveTo>
                  <a:lnTo>
                    <a:pt x="42" y="134"/>
                  </a:lnTo>
                  <a:lnTo>
                    <a:pt x="49" y="136"/>
                  </a:lnTo>
                  <a:lnTo>
                    <a:pt x="56" y="137"/>
                  </a:lnTo>
                  <a:lnTo>
                    <a:pt x="62" y="139"/>
                  </a:lnTo>
                  <a:lnTo>
                    <a:pt x="69" y="139"/>
                  </a:lnTo>
                  <a:lnTo>
                    <a:pt x="76" y="139"/>
                  </a:lnTo>
                  <a:lnTo>
                    <a:pt x="83" y="137"/>
                  </a:lnTo>
                  <a:lnTo>
                    <a:pt x="90" y="137"/>
                  </a:lnTo>
                  <a:lnTo>
                    <a:pt x="95" y="136"/>
                  </a:lnTo>
                  <a:lnTo>
                    <a:pt x="102" y="134"/>
                  </a:lnTo>
                  <a:lnTo>
                    <a:pt x="107" y="130"/>
                  </a:lnTo>
                  <a:lnTo>
                    <a:pt x="112" y="125"/>
                  </a:lnTo>
                  <a:lnTo>
                    <a:pt x="118" y="122"/>
                  </a:lnTo>
                  <a:lnTo>
                    <a:pt x="123" y="117"/>
                  </a:lnTo>
                  <a:lnTo>
                    <a:pt x="128" y="112"/>
                  </a:lnTo>
                  <a:lnTo>
                    <a:pt x="133" y="106"/>
                  </a:lnTo>
                  <a:lnTo>
                    <a:pt x="135" y="100"/>
                  </a:lnTo>
                  <a:lnTo>
                    <a:pt x="138" y="93"/>
                  </a:lnTo>
                  <a:lnTo>
                    <a:pt x="138" y="86"/>
                  </a:lnTo>
                  <a:lnTo>
                    <a:pt x="142" y="79"/>
                  </a:lnTo>
                  <a:lnTo>
                    <a:pt x="142" y="72"/>
                  </a:lnTo>
                  <a:lnTo>
                    <a:pt x="142" y="65"/>
                  </a:lnTo>
                  <a:lnTo>
                    <a:pt x="138" y="60"/>
                  </a:lnTo>
                  <a:lnTo>
                    <a:pt x="138" y="53"/>
                  </a:lnTo>
                  <a:lnTo>
                    <a:pt x="137" y="46"/>
                  </a:lnTo>
                  <a:lnTo>
                    <a:pt x="133" y="40"/>
                  </a:lnTo>
                  <a:lnTo>
                    <a:pt x="130" y="34"/>
                  </a:lnTo>
                  <a:lnTo>
                    <a:pt x="126" y="29"/>
                  </a:lnTo>
                  <a:lnTo>
                    <a:pt x="123" y="24"/>
                  </a:lnTo>
                  <a:lnTo>
                    <a:pt x="118" y="19"/>
                  </a:lnTo>
                  <a:lnTo>
                    <a:pt x="112" y="14"/>
                  </a:lnTo>
                  <a:lnTo>
                    <a:pt x="107" y="12"/>
                  </a:lnTo>
                  <a:lnTo>
                    <a:pt x="100" y="7"/>
                  </a:lnTo>
                  <a:lnTo>
                    <a:pt x="93" y="5"/>
                  </a:lnTo>
                  <a:lnTo>
                    <a:pt x="87" y="2"/>
                  </a:lnTo>
                  <a:lnTo>
                    <a:pt x="80" y="2"/>
                  </a:lnTo>
                  <a:lnTo>
                    <a:pt x="73" y="0"/>
                  </a:lnTo>
                  <a:lnTo>
                    <a:pt x="66" y="2"/>
                  </a:lnTo>
                  <a:lnTo>
                    <a:pt x="59" y="2"/>
                  </a:lnTo>
                  <a:lnTo>
                    <a:pt x="54" y="5"/>
                  </a:lnTo>
                  <a:lnTo>
                    <a:pt x="47" y="5"/>
                  </a:lnTo>
                  <a:lnTo>
                    <a:pt x="40" y="9"/>
                  </a:lnTo>
                  <a:lnTo>
                    <a:pt x="35" y="12"/>
                  </a:lnTo>
                  <a:lnTo>
                    <a:pt x="30" y="16"/>
                  </a:lnTo>
                  <a:lnTo>
                    <a:pt x="23" y="19"/>
                  </a:lnTo>
                  <a:lnTo>
                    <a:pt x="19" y="24"/>
                  </a:lnTo>
                  <a:lnTo>
                    <a:pt x="16" y="31"/>
                  </a:lnTo>
                  <a:lnTo>
                    <a:pt x="11" y="36"/>
                  </a:lnTo>
                  <a:lnTo>
                    <a:pt x="7" y="43"/>
                  </a:lnTo>
                  <a:lnTo>
                    <a:pt x="6" y="48"/>
                  </a:lnTo>
                  <a:lnTo>
                    <a:pt x="4" y="55"/>
                  </a:lnTo>
                  <a:lnTo>
                    <a:pt x="4" y="62"/>
                  </a:lnTo>
                  <a:lnTo>
                    <a:pt x="0" y="69"/>
                  </a:lnTo>
                  <a:lnTo>
                    <a:pt x="2" y="76"/>
                  </a:lnTo>
                  <a:lnTo>
                    <a:pt x="2" y="82"/>
                  </a:lnTo>
                  <a:lnTo>
                    <a:pt x="4" y="89"/>
                  </a:lnTo>
                  <a:lnTo>
                    <a:pt x="6" y="94"/>
                  </a:lnTo>
                  <a:lnTo>
                    <a:pt x="7" y="101"/>
                  </a:lnTo>
                  <a:lnTo>
                    <a:pt x="11" y="106"/>
                  </a:lnTo>
                  <a:lnTo>
                    <a:pt x="16" y="113"/>
                  </a:lnTo>
                  <a:lnTo>
                    <a:pt x="19" y="117"/>
                  </a:lnTo>
                  <a:lnTo>
                    <a:pt x="25" y="124"/>
                  </a:lnTo>
                  <a:lnTo>
                    <a:pt x="30" y="125"/>
                  </a:lnTo>
                  <a:lnTo>
                    <a:pt x="37" y="130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196"/>
            <p:cNvSpPr>
              <a:spLocks/>
            </p:cNvSpPr>
            <p:nvPr/>
          </p:nvSpPr>
          <p:spPr bwMode="auto">
            <a:xfrm>
              <a:off x="3764" y="1610"/>
              <a:ext cx="61" cy="60"/>
            </a:xfrm>
            <a:custGeom>
              <a:avLst/>
              <a:gdLst>
                <a:gd name="T0" fmla="*/ 1 w 120"/>
                <a:gd name="T1" fmla="*/ 1 h 120"/>
                <a:gd name="T2" fmla="*/ 1 w 120"/>
                <a:gd name="T3" fmla="*/ 1 h 120"/>
                <a:gd name="T4" fmla="*/ 1 w 120"/>
                <a:gd name="T5" fmla="*/ 1 h 120"/>
                <a:gd name="T6" fmla="*/ 1 w 120"/>
                <a:gd name="T7" fmla="*/ 1 h 120"/>
                <a:gd name="T8" fmla="*/ 1 w 120"/>
                <a:gd name="T9" fmla="*/ 1 h 120"/>
                <a:gd name="T10" fmla="*/ 1 w 120"/>
                <a:gd name="T11" fmla="*/ 1 h 120"/>
                <a:gd name="T12" fmla="*/ 1 w 120"/>
                <a:gd name="T13" fmla="*/ 1 h 120"/>
                <a:gd name="T14" fmla="*/ 1 w 120"/>
                <a:gd name="T15" fmla="*/ 1 h 120"/>
                <a:gd name="T16" fmla="*/ 1 w 120"/>
                <a:gd name="T17" fmla="*/ 1 h 120"/>
                <a:gd name="T18" fmla="*/ 1 w 120"/>
                <a:gd name="T19" fmla="*/ 1 h 120"/>
                <a:gd name="T20" fmla="*/ 1 w 120"/>
                <a:gd name="T21" fmla="*/ 1 h 120"/>
                <a:gd name="T22" fmla="*/ 1 w 120"/>
                <a:gd name="T23" fmla="*/ 1 h 120"/>
                <a:gd name="T24" fmla="*/ 1 w 120"/>
                <a:gd name="T25" fmla="*/ 1 h 120"/>
                <a:gd name="T26" fmla="*/ 1 w 120"/>
                <a:gd name="T27" fmla="*/ 1 h 120"/>
                <a:gd name="T28" fmla="*/ 1 w 120"/>
                <a:gd name="T29" fmla="*/ 1 h 120"/>
                <a:gd name="T30" fmla="*/ 1 w 120"/>
                <a:gd name="T31" fmla="*/ 1 h 120"/>
                <a:gd name="T32" fmla="*/ 1 w 120"/>
                <a:gd name="T33" fmla="*/ 1 h 120"/>
                <a:gd name="T34" fmla="*/ 1 w 120"/>
                <a:gd name="T35" fmla="*/ 0 h 120"/>
                <a:gd name="T36" fmla="*/ 1 w 120"/>
                <a:gd name="T37" fmla="*/ 0 h 120"/>
                <a:gd name="T38" fmla="*/ 1 w 120"/>
                <a:gd name="T39" fmla="*/ 0 h 120"/>
                <a:gd name="T40" fmla="*/ 1 w 120"/>
                <a:gd name="T41" fmla="*/ 1 h 120"/>
                <a:gd name="T42" fmla="*/ 1 w 120"/>
                <a:gd name="T43" fmla="*/ 1 h 120"/>
                <a:gd name="T44" fmla="*/ 1 w 120"/>
                <a:gd name="T45" fmla="*/ 1 h 120"/>
                <a:gd name="T46" fmla="*/ 1 w 120"/>
                <a:gd name="T47" fmla="*/ 1 h 120"/>
                <a:gd name="T48" fmla="*/ 1 w 120"/>
                <a:gd name="T49" fmla="*/ 1 h 120"/>
                <a:gd name="T50" fmla="*/ 0 w 120"/>
                <a:gd name="T51" fmla="*/ 1 h 120"/>
                <a:gd name="T52" fmla="*/ 0 w 120"/>
                <a:gd name="T53" fmla="*/ 1 h 120"/>
                <a:gd name="T54" fmla="*/ 0 w 120"/>
                <a:gd name="T55" fmla="*/ 1 h 120"/>
                <a:gd name="T56" fmla="*/ 1 w 120"/>
                <a:gd name="T57" fmla="*/ 1 h 120"/>
                <a:gd name="T58" fmla="*/ 1 w 120"/>
                <a:gd name="T59" fmla="*/ 1 h 120"/>
                <a:gd name="T60" fmla="*/ 1 w 120"/>
                <a:gd name="T61" fmla="*/ 1 h 120"/>
                <a:gd name="T62" fmla="*/ 1 w 120"/>
                <a:gd name="T63" fmla="*/ 1 h 120"/>
                <a:gd name="T64" fmla="*/ 1 w 120"/>
                <a:gd name="T65" fmla="*/ 1 h 1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0"/>
                <a:gd name="T100" fmla="*/ 0 h 120"/>
                <a:gd name="T101" fmla="*/ 120 w 120"/>
                <a:gd name="T102" fmla="*/ 120 h 1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0" h="120">
                  <a:moveTo>
                    <a:pt x="31" y="114"/>
                  </a:moveTo>
                  <a:lnTo>
                    <a:pt x="36" y="115"/>
                  </a:lnTo>
                  <a:lnTo>
                    <a:pt x="41" y="119"/>
                  </a:lnTo>
                  <a:lnTo>
                    <a:pt x="48" y="119"/>
                  </a:lnTo>
                  <a:lnTo>
                    <a:pt x="53" y="120"/>
                  </a:lnTo>
                  <a:lnTo>
                    <a:pt x="58" y="120"/>
                  </a:lnTo>
                  <a:lnTo>
                    <a:pt x="65" y="120"/>
                  </a:lnTo>
                  <a:lnTo>
                    <a:pt x="70" y="120"/>
                  </a:lnTo>
                  <a:lnTo>
                    <a:pt x="77" y="119"/>
                  </a:lnTo>
                  <a:lnTo>
                    <a:pt x="81" y="117"/>
                  </a:lnTo>
                  <a:lnTo>
                    <a:pt x="86" y="115"/>
                  </a:lnTo>
                  <a:lnTo>
                    <a:pt x="91" y="112"/>
                  </a:lnTo>
                  <a:lnTo>
                    <a:pt x="96" y="108"/>
                  </a:lnTo>
                  <a:lnTo>
                    <a:pt x="101" y="105"/>
                  </a:lnTo>
                  <a:lnTo>
                    <a:pt x="107" y="102"/>
                  </a:lnTo>
                  <a:lnTo>
                    <a:pt x="110" y="96"/>
                  </a:lnTo>
                  <a:lnTo>
                    <a:pt x="113" y="91"/>
                  </a:lnTo>
                  <a:lnTo>
                    <a:pt x="115" y="84"/>
                  </a:lnTo>
                  <a:lnTo>
                    <a:pt x="119" y="79"/>
                  </a:lnTo>
                  <a:lnTo>
                    <a:pt x="120" y="72"/>
                  </a:lnTo>
                  <a:lnTo>
                    <a:pt x="120" y="67"/>
                  </a:lnTo>
                  <a:lnTo>
                    <a:pt x="120" y="62"/>
                  </a:lnTo>
                  <a:lnTo>
                    <a:pt x="120" y="55"/>
                  </a:lnTo>
                  <a:lnTo>
                    <a:pt x="120" y="50"/>
                  </a:lnTo>
                  <a:lnTo>
                    <a:pt x="120" y="45"/>
                  </a:lnTo>
                  <a:lnTo>
                    <a:pt x="117" y="40"/>
                  </a:lnTo>
                  <a:lnTo>
                    <a:pt x="115" y="33"/>
                  </a:lnTo>
                  <a:lnTo>
                    <a:pt x="112" y="28"/>
                  </a:lnTo>
                  <a:lnTo>
                    <a:pt x="108" y="24"/>
                  </a:lnTo>
                  <a:lnTo>
                    <a:pt x="105" y="19"/>
                  </a:lnTo>
                  <a:lnTo>
                    <a:pt x="101" y="16"/>
                  </a:lnTo>
                  <a:lnTo>
                    <a:pt x="96" y="12"/>
                  </a:lnTo>
                  <a:lnTo>
                    <a:pt x="91" y="9"/>
                  </a:lnTo>
                  <a:lnTo>
                    <a:pt x="86" y="4"/>
                  </a:lnTo>
                  <a:lnTo>
                    <a:pt x="79" y="2"/>
                  </a:lnTo>
                  <a:lnTo>
                    <a:pt x="74" y="0"/>
                  </a:lnTo>
                  <a:lnTo>
                    <a:pt x="69" y="0"/>
                  </a:lnTo>
                  <a:lnTo>
                    <a:pt x="62" y="0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6" y="2"/>
                  </a:lnTo>
                  <a:lnTo>
                    <a:pt x="39" y="4"/>
                  </a:lnTo>
                  <a:lnTo>
                    <a:pt x="33" y="7"/>
                  </a:lnTo>
                  <a:lnTo>
                    <a:pt x="27" y="9"/>
                  </a:lnTo>
                  <a:lnTo>
                    <a:pt x="24" y="12"/>
                  </a:lnTo>
                  <a:lnTo>
                    <a:pt x="19" y="16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8" y="31"/>
                  </a:lnTo>
                  <a:lnTo>
                    <a:pt x="5" y="36"/>
                  </a:lnTo>
                  <a:lnTo>
                    <a:pt x="2" y="42"/>
                  </a:lnTo>
                  <a:lnTo>
                    <a:pt x="0" y="47"/>
                  </a:lnTo>
                  <a:lnTo>
                    <a:pt x="0" y="54"/>
                  </a:lnTo>
                  <a:lnTo>
                    <a:pt x="0" y="59"/>
                  </a:lnTo>
                  <a:lnTo>
                    <a:pt x="0" y="66"/>
                  </a:lnTo>
                  <a:lnTo>
                    <a:pt x="0" y="71"/>
                  </a:lnTo>
                  <a:lnTo>
                    <a:pt x="2" y="78"/>
                  </a:lnTo>
                  <a:lnTo>
                    <a:pt x="5" y="81"/>
                  </a:lnTo>
                  <a:lnTo>
                    <a:pt x="7" y="86"/>
                  </a:lnTo>
                  <a:lnTo>
                    <a:pt x="8" y="91"/>
                  </a:lnTo>
                  <a:lnTo>
                    <a:pt x="12" y="96"/>
                  </a:lnTo>
                  <a:lnTo>
                    <a:pt x="15" y="102"/>
                  </a:lnTo>
                  <a:lnTo>
                    <a:pt x="20" y="107"/>
                  </a:lnTo>
                  <a:lnTo>
                    <a:pt x="24" y="108"/>
                  </a:lnTo>
                  <a:lnTo>
                    <a:pt x="31" y="114"/>
                  </a:lnTo>
                  <a:close/>
                </a:path>
              </a:pathLst>
            </a:custGeom>
            <a:solidFill>
              <a:srgbClr val="FF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197"/>
            <p:cNvSpPr>
              <a:spLocks/>
            </p:cNvSpPr>
            <p:nvPr/>
          </p:nvSpPr>
          <p:spPr bwMode="auto">
            <a:xfrm>
              <a:off x="3776" y="1622"/>
              <a:ext cx="37" cy="37"/>
            </a:xfrm>
            <a:custGeom>
              <a:avLst/>
              <a:gdLst>
                <a:gd name="T0" fmla="*/ 1 w 74"/>
                <a:gd name="T1" fmla="*/ 1 h 74"/>
                <a:gd name="T2" fmla="*/ 1 w 74"/>
                <a:gd name="T3" fmla="*/ 1 h 74"/>
                <a:gd name="T4" fmla="*/ 1 w 74"/>
                <a:gd name="T5" fmla="*/ 1 h 74"/>
                <a:gd name="T6" fmla="*/ 1 w 74"/>
                <a:gd name="T7" fmla="*/ 1 h 74"/>
                <a:gd name="T8" fmla="*/ 1 w 74"/>
                <a:gd name="T9" fmla="*/ 1 h 74"/>
                <a:gd name="T10" fmla="*/ 1 w 74"/>
                <a:gd name="T11" fmla="*/ 1 h 74"/>
                <a:gd name="T12" fmla="*/ 0 w 74"/>
                <a:gd name="T13" fmla="*/ 1 h 74"/>
                <a:gd name="T14" fmla="*/ 0 w 74"/>
                <a:gd name="T15" fmla="*/ 1 h 74"/>
                <a:gd name="T16" fmla="*/ 1 w 74"/>
                <a:gd name="T17" fmla="*/ 1 h 74"/>
                <a:gd name="T18" fmla="*/ 1 w 74"/>
                <a:gd name="T19" fmla="*/ 1 h 74"/>
                <a:gd name="T20" fmla="*/ 1 w 74"/>
                <a:gd name="T21" fmla="*/ 1 h 74"/>
                <a:gd name="T22" fmla="*/ 1 w 74"/>
                <a:gd name="T23" fmla="*/ 1 h 74"/>
                <a:gd name="T24" fmla="*/ 1 w 74"/>
                <a:gd name="T25" fmla="*/ 1 h 74"/>
                <a:gd name="T26" fmla="*/ 1 w 74"/>
                <a:gd name="T27" fmla="*/ 1 h 74"/>
                <a:gd name="T28" fmla="*/ 1 w 74"/>
                <a:gd name="T29" fmla="*/ 1 h 74"/>
                <a:gd name="T30" fmla="*/ 1 w 74"/>
                <a:gd name="T31" fmla="*/ 0 h 74"/>
                <a:gd name="T32" fmla="*/ 1 w 74"/>
                <a:gd name="T33" fmla="*/ 1 h 74"/>
                <a:gd name="T34" fmla="*/ 1 w 74"/>
                <a:gd name="T35" fmla="*/ 1 h 74"/>
                <a:gd name="T36" fmla="*/ 1 w 74"/>
                <a:gd name="T37" fmla="*/ 1 h 74"/>
                <a:gd name="T38" fmla="*/ 1 w 74"/>
                <a:gd name="T39" fmla="*/ 1 h 74"/>
                <a:gd name="T40" fmla="*/ 1 w 74"/>
                <a:gd name="T41" fmla="*/ 1 h 74"/>
                <a:gd name="T42" fmla="*/ 1 w 74"/>
                <a:gd name="T43" fmla="*/ 1 h 74"/>
                <a:gd name="T44" fmla="*/ 1 w 74"/>
                <a:gd name="T45" fmla="*/ 1 h 74"/>
                <a:gd name="T46" fmla="*/ 1 w 74"/>
                <a:gd name="T47" fmla="*/ 1 h 74"/>
                <a:gd name="T48" fmla="*/ 1 w 74"/>
                <a:gd name="T49" fmla="*/ 1 h 74"/>
                <a:gd name="T50" fmla="*/ 1 w 74"/>
                <a:gd name="T51" fmla="*/ 1 h 74"/>
                <a:gd name="T52" fmla="*/ 1 w 74"/>
                <a:gd name="T53" fmla="*/ 1 h 74"/>
                <a:gd name="T54" fmla="*/ 1 w 74"/>
                <a:gd name="T55" fmla="*/ 1 h 74"/>
                <a:gd name="T56" fmla="*/ 1 w 74"/>
                <a:gd name="T57" fmla="*/ 1 h 74"/>
                <a:gd name="T58" fmla="*/ 1 w 74"/>
                <a:gd name="T59" fmla="*/ 1 h 74"/>
                <a:gd name="T60" fmla="*/ 1 w 74"/>
                <a:gd name="T61" fmla="*/ 1 h 74"/>
                <a:gd name="T62" fmla="*/ 1 w 74"/>
                <a:gd name="T63" fmla="*/ 1 h 7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4"/>
                <a:gd name="T97" fmla="*/ 0 h 74"/>
                <a:gd name="T98" fmla="*/ 74 w 74"/>
                <a:gd name="T99" fmla="*/ 74 h 7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4" h="74">
                  <a:moveTo>
                    <a:pt x="33" y="74"/>
                  </a:moveTo>
                  <a:lnTo>
                    <a:pt x="26" y="71"/>
                  </a:lnTo>
                  <a:lnTo>
                    <a:pt x="17" y="69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5" y="59"/>
                  </a:lnTo>
                  <a:lnTo>
                    <a:pt x="5" y="57"/>
                  </a:lnTo>
                  <a:lnTo>
                    <a:pt x="5" y="48"/>
                  </a:lnTo>
                  <a:lnTo>
                    <a:pt x="0" y="43"/>
                  </a:lnTo>
                  <a:lnTo>
                    <a:pt x="0" y="42"/>
                  </a:lnTo>
                  <a:lnTo>
                    <a:pt x="2" y="33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7" y="19"/>
                  </a:lnTo>
                  <a:lnTo>
                    <a:pt x="9" y="12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24" y="2"/>
                  </a:lnTo>
                  <a:lnTo>
                    <a:pt x="33" y="2"/>
                  </a:lnTo>
                  <a:lnTo>
                    <a:pt x="40" y="0"/>
                  </a:lnTo>
                  <a:lnTo>
                    <a:pt x="41" y="0"/>
                  </a:lnTo>
                  <a:lnTo>
                    <a:pt x="48" y="6"/>
                  </a:lnTo>
                  <a:lnTo>
                    <a:pt x="55" y="6"/>
                  </a:lnTo>
                  <a:lnTo>
                    <a:pt x="57" y="7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7" y="18"/>
                  </a:lnTo>
                  <a:lnTo>
                    <a:pt x="69" y="18"/>
                  </a:lnTo>
                  <a:lnTo>
                    <a:pt x="71" y="26"/>
                  </a:lnTo>
                  <a:lnTo>
                    <a:pt x="74" y="33"/>
                  </a:lnTo>
                  <a:lnTo>
                    <a:pt x="72" y="42"/>
                  </a:lnTo>
                  <a:lnTo>
                    <a:pt x="72" y="48"/>
                  </a:lnTo>
                  <a:lnTo>
                    <a:pt x="67" y="55"/>
                  </a:lnTo>
                  <a:lnTo>
                    <a:pt x="64" y="62"/>
                  </a:lnTo>
                  <a:lnTo>
                    <a:pt x="62" y="62"/>
                  </a:lnTo>
                  <a:lnTo>
                    <a:pt x="55" y="67"/>
                  </a:lnTo>
                  <a:lnTo>
                    <a:pt x="50" y="72"/>
                  </a:lnTo>
                  <a:lnTo>
                    <a:pt x="48" y="72"/>
                  </a:lnTo>
                  <a:lnTo>
                    <a:pt x="41" y="71"/>
                  </a:lnTo>
                  <a:lnTo>
                    <a:pt x="34" y="74"/>
                  </a:lnTo>
                  <a:lnTo>
                    <a:pt x="33" y="74"/>
                  </a:lnTo>
                  <a:close/>
                </a:path>
              </a:pathLst>
            </a:custGeom>
            <a:solidFill>
              <a:srgbClr val="F0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198"/>
            <p:cNvSpPr>
              <a:spLocks/>
            </p:cNvSpPr>
            <p:nvPr/>
          </p:nvSpPr>
          <p:spPr bwMode="auto">
            <a:xfrm>
              <a:off x="3791" y="1612"/>
              <a:ext cx="8" cy="5"/>
            </a:xfrm>
            <a:custGeom>
              <a:avLst/>
              <a:gdLst>
                <a:gd name="T0" fmla="*/ 1 w 16"/>
                <a:gd name="T1" fmla="*/ 1 h 8"/>
                <a:gd name="T2" fmla="*/ 1 w 16"/>
                <a:gd name="T3" fmla="*/ 1 h 8"/>
                <a:gd name="T4" fmla="*/ 1 w 16"/>
                <a:gd name="T5" fmla="*/ 1 h 8"/>
                <a:gd name="T6" fmla="*/ 1 w 16"/>
                <a:gd name="T7" fmla="*/ 1 h 8"/>
                <a:gd name="T8" fmla="*/ 1 w 16"/>
                <a:gd name="T9" fmla="*/ 1 h 8"/>
                <a:gd name="T10" fmla="*/ 1 w 16"/>
                <a:gd name="T11" fmla="*/ 0 h 8"/>
                <a:gd name="T12" fmla="*/ 1 w 16"/>
                <a:gd name="T13" fmla="*/ 0 h 8"/>
                <a:gd name="T14" fmla="*/ 0 w 16"/>
                <a:gd name="T15" fmla="*/ 1 h 8"/>
                <a:gd name="T16" fmla="*/ 0 w 16"/>
                <a:gd name="T17" fmla="*/ 1 h 8"/>
                <a:gd name="T18" fmla="*/ 0 w 16"/>
                <a:gd name="T19" fmla="*/ 1 h 8"/>
                <a:gd name="T20" fmla="*/ 1 w 16"/>
                <a:gd name="T21" fmla="*/ 1 h 8"/>
                <a:gd name="T22" fmla="*/ 1 w 16"/>
                <a:gd name="T23" fmla="*/ 1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8"/>
                <a:gd name="T38" fmla="*/ 16 w 16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8">
                  <a:moveTo>
                    <a:pt x="4" y="8"/>
                  </a:moveTo>
                  <a:lnTo>
                    <a:pt x="12" y="8"/>
                  </a:lnTo>
                  <a:lnTo>
                    <a:pt x="14" y="8"/>
                  </a:lnTo>
                  <a:lnTo>
                    <a:pt x="16" y="5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199"/>
            <p:cNvSpPr>
              <a:spLocks/>
            </p:cNvSpPr>
            <p:nvPr/>
          </p:nvSpPr>
          <p:spPr bwMode="auto">
            <a:xfrm>
              <a:off x="3790" y="1662"/>
              <a:ext cx="9" cy="4"/>
            </a:xfrm>
            <a:custGeom>
              <a:avLst/>
              <a:gdLst>
                <a:gd name="T0" fmla="*/ 1 w 18"/>
                <a:gd name="T1" fmla="*/ 0 h 9"/>
                <a:gd name="T2" fmla="*/ 1 w 18"/>
                <a:gd name="T3" fmla="*/ 0 h 9"/>
                <a:gd name="T4" fmla="*/ 1 w 18"/>
                <a:gd name="T5" fmla="*/ 0 h 9"/>
                <a:gd name="T6" fmla="*/ 1 w 18"/>
                <a:gd name="T7" fmla="*/ 0 h 9"/>
                <a:gd name="T8" fmla="*/ 1 w 18"/>
                <a:gd name="T9" fmla="*/ 0 h 9"/>
                <a:gd name="T10" fmla="*/ 1 w 18"/>
                <a:gd name="T11" fmla="*/ 0 h 9"/>
                <a:gd name="T12" fmla="*/ 1 w 18"/>
                <a:gd name="T13" fmla="*/ 0 h 9"/>
                <a:gd name="T14" fmla="*/ 1 w 18"/>
                <a:gd name="T15" fmla="*/ 0 h 9"/>
                <a:gd name="T16" fmla="*/ 0 w 18"/>
                <a:gd name="T17" fmla="*/ 0 h 9"/>
                <a:gd name="T18" fmla="*/ 1 w 18"/>
                <a:gd name="T19" fmla="*/ 0 h 9"/>
                <a:gd name="T20" fmla="*/ 1 w 18"/>
                <a:gd name="T21" fmla="*/ 0 h 9"/>
                <a:gd name="T22" fmla="*/ 1 w 18"/>
                <a:gd name="T23" fmla="*/ 0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"/>
                <a:gd name="T37" fmla="*/ 0 h 9"/>
                <a:gd name="T38" fmla="*/ 18 w 18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" h="9">
                  <a:moveTo>
                    <a:pt x="6" y="9"/>
                  </a:moveTo>
                  <a:lnTo>
                    <a:pt x="13" y="9"/>
                  </a:lnTo>
                  <a:lnTo>
                    <a:pt x="16" y="7"/>
                  </a:lnTo>
                  <a:lnTo>
                    <a:pt x="18" y="3"/>
                  </a:lnTo>
                  <a:lnTo>
                    <a:pt x="16" y="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2" y="7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200"/>
            <p:cNvSpPr>
              <a:spLocks/>
            </p:cNvSpPr>
            <p:nvPr/>
          </p:nvSpPr>
          <p:spPr bwMode="auto">
            <a:xfrm>
              <a:off x="3818" y="1636"/>
              <a:ext cx="4" cy="8"/>
            </a:xfrm>
            <a:custGeom>
              <a:avLst/>
              <a:gdLst>
                <a:gd name="T0" fmla="*/ 1 w 8"/>
                <a:gd name="T1" fmla="*/ 1 h 15"/>
                <a:gd name="T2" fmla="*/ 1 w 8"/>
                <a:gd name="T3" fmla="*/ 1 h 15"/>
                <a:gd name="T4" fmla="*/ 1 w 8"/>
                <a:gd name="T5" fmla="*/ 0 h 15"/>
                <a:gd name="T6" fmla="*/ 1 w 8"/>
                <a:gd name="T7" fmla="*/ 0 h 15"/>
                <a:gd name="T8" fmla="*/ 1 w 8"/>
                <a:gd name="T9" fmla="*/ 0 h 15"/>
                <a:gd name="T10" fmla="*/ 0 w 8"/>
                <a:gd name="T11" fmla="*/ 1 h 15"/>
                <a:gd name="T12" fmla="*/ 0 w 8"/>
                <a:gd name="T13" fmla="*/ 1 h 15"/>
                <a:gd name="T14" fmla="*/ 1 w 8"/>
                <a:gd name="T15" fmla="*/ 1 h 15"/>
                <a:gd name="T16" fmla="*/ 1 w 8"/>
                <a:gd name="T17" fmla="*/ 1 h 15"/>
                <a:gd name="T18" fmla="*/ 1 w 8"/>
                <a:gd name="T19" fmla="*/ 1 h 15"/>
                <a:gd name="T20" fmla="*/ 1 w 8"/>
                <a:gd name="T21" fmla="*/ 1 h 15"/>
                <a:gd name="T22" fmla="*/ 1 w 8"/>
                <a:gd name="T23" fmla="*/ 1 h 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5"/>
                <a:gd name="T38" fmla="*/ 8 w 8"/>
                <a:gd name="T39" fmla="*/ 15 h 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5">
                  <a:moveTo>
                    <a:pt x="8" y="12"/>
                  </a:moveTo>
                  <a:lnTo>
                    <a:pt x="8" y="3"/>
                  </a:lnTo>
                  <a:lnTo>
                    <a:pt x="6" y="0"/>
                  </a:lnTo>
                  <a:lnTo>
                    <a:pt x="5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201"/>
            <p:cNvSpPr>
              <a:spLocks/>
            </p:cNvSpPr>
            <p:nvPr/>
          </p:nvSpPr>
          <p:spPr bwMode="auto">
            <a:xfrm>
              <a:off x="3768" y="1636"/>
              <a:ext cx="4" cy="9"/>
            </a:xfrm>
            <a:custGeom>
              <a:avLst/>
              <a:gdLst>
                <a:gd name="T0" fmla="*/ 1 w 8"/>
                <a:gd name="T1" fmla="*/ 1 h 17"/>
                <a:gd name="T2" fmla="*/ 1 w 8"/>
                <a:gd name="T3" fmla="*/ 1 h 17"/>
                <a:gd name="T4" fmla="*/ 1 w 8"/>
                <a:gd name="T5" fmla="*/ 1 h 17"/>
                <a:gd name="T6" fmla="*/ 1 w 8"/>
                <a:gd name="T7" fmla="*/ 0 h 17"/>
                <a:gd name="T8" fmla="*/ 0 w 8"/>
                <a:gd name="T9" fmla="*/ 1 h 17"/>
                <a:gd name="T10" fmla="*/ 0 w 8"/>
                <a:gd name="T11" fmla="*/ 1 h 17"/>
                <a:gd name="T12" fmla="*/ 0 w 8"/>
                <a:gd name="T13" fmla="*/ 1 h 17"/>
                <a:gd name="T14" fmla="*/ 0 w 8"/>
                <a:gd name="T15" fmla="*/ 1 h 17"/>
                <a:gd name="T16" fmla="*/ 1 w 8"/>
                <a:gd name="T17" fmla="*/ 1 h 17"/>
                <a:gd name="T18" fmla="*/ 1 w 8"/>
                <a:gd name="T19" fmla="*/ 1 h 17"/>
                <a:gd name="T20" fmla="*/ 1 w 8"/>
                <a:gd name="T21" fmla="*/ 1 h 17"/>
                <a:gd name="T22" fmla="*/ 1 w 8"/>
                <a:gd name="T23" fmla="*/ 1 h 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7"/>
                <a:gd name="T38" fmla="*/ 8 w 8"/>
                <a:gd name="T39" fmla="*/ 17 h 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7">
                  <a:moveTo>
                    <a:pt x="8" y="12"/>
                  </a:moveTo>
                  <a:lnTo>
                    <a:pt x="8" y="5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3" y="17"/>
                  </a:lnTo>
                  <a:lnTo>
                    <a:pt x="7" y="15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202"/>
            <p:cNvSpPr>
              <a:spLocks/>
            </p:cNvSpPr>
            <p:nvPr/>
          </p:nvSpPr>
          <p:spPr bwMode="auto">
            <a:xfrm>
              <a:off x="3678" y="1384"/>
              <a:ext cx="29" cy="89"/>
            </a:xfrm>
            <a:custGeom>
              <a:avLst/>
              <a:gdLst>
                <a:gd name="T0" fmla="*/ 0 w 56"/>
                <a:gd name="T1" fmla="*/ 1 h 178"/>
                <a:gd name="T2" fmla="*/ 1 w 56"/>
                <a:gd name="T3" fmla="*/ 0 h 178"/>
                <a:gd name="T4" fmla="*/ 1 w 56"/>
                <a:gd name="T5" fmla="*/ 0 h 178"/>
                <a:gd name="T6" fmla="*/ 1 w 56"/>
                <a:gd name="T7" fmla="*/ 0 h 178"/>
                <a:gd name="T8" fmla="*/ 1 w 56"/>
                <a:gd name="T9" fmla="*/ 0 h 178"/>
                <a:gd name="T10" fmla="*/ 1 w 56"/>
                <a:gd name="T11" fmla="*/ 0 h 178"/>
                <a:gd name="T12" fmla="*/ 1 w 56"/>
                <a:gd name="T13" fmla="*/ 0 h 178"/>
                <a:gd name="T14" fmla="*/ 1 w 56"/>
                <a:gd name="T15" fmla="*/ 0 h 178"/>
                <a:gd name="T16" fmla="*/ 1 w 56"/>
                <a:gd name="T17" fmla="*/ 1 h 178"/>
                <a:gd name="T18" fmla="*/ 1 w 56"/>
                <a:gd name="T19" fmla="*/ 1 h 178"/>
                <a:gd name="T20" fmla="*/ 1 w 56"/>
                <a:gd name="T21" fmla="*/ 1 h 178"/>
                <a:gd name="T22" fmla="*/ 1 w 56"/>
                <a:gd name="T23" fmla="*/ 1 h 178"/>
                <a:gd name="T24" fmla="*/ 1 w 56"/>
                <a:gd name="T25" fmla="*/ 1 h 178"/>
                <a:gd name="T26" fmla="*/ 1 w 56"/>
                <a:gd name="T27" fmla="*/ 1 h 178"/>
                <a:gd name="T28" fmla="*/ 1 w 56"/>
                <a:gd name="T29" fmla="*/ 1 h 178"/>
                <a:gd name="T30" fmla="*/ 1 w 56"/>
                <a:gd name="T31" fmla="*/ 1 h 178"/>
                <a:gd name="T32" fmla="*/ 1 w 56"/>
                <a:gd name="T33" fmla="*/ 1 h 178"/>
                <a:gd name="T34" fmla="*/ 1 w 56"/>
                <a:gd name="T35" fmla="*/ 1 h 178"/>
                <a:gd name="T36" fmla="*/ 1 w 56"/>
                <a:gd name="T37" fmla="*/ 1 h 178"/>
                <a:gd name="T38" fmla="*/ 1 w 56"/>
                <a:gd name="T39" fmla="*/ 1 h 178"/>
                <a:gd name="T40" fmla="*/ 1 w 56"/>
                <a:gd name="T41" fmla="*/ 1 h 178"/>
                <a:gd name="T42" fmla="*/ 1 w 56"/>
                <a:gd name="T43" fmla="*/ 1 h 178"/>
                <a:gd name="T44" fmla="*/ 1 w 56"/>
                <a:gd name="T45" fmla="*/ 1 h 178"/>
                <a:gd name="T46" fmla="*/ 1 w 56"/>
                <a:gd name="T47" fmla="*/ 1 h 178"/>
                <a:gd name="T48" fmla="*/ 1 w 56"/>
                <a:gd name="T49" fmla="*/ 1 h 178"/>
                <a:gd name="T50" fmla="*/ 1 w 56"/>
                <a:gd name="T51" fmla="*/ 1 h 178"/>
                <a:gd name="T52" fmla="*/ 1 w 56"/>
                <a:gd name="T53" fmla="*/ 1 h 178"/>
                <a:gd name="T54" fmla="*/ 1 w 56"/>
                <a:gd name="T55" fmla="*/ 1 h 178"/>
                <a:gd name="T56" fmla="*/ 1 w 56"/>
                <a:gd name="T57" fmla="*/ 1 h 178"/>
                <a:gd name="T58" fmla="*/ 1 w 56"/>
                <a:gd name="T59" fmla="*/ 1 h 178"/>
                <a:gd name="T60" fmla="*/ 1 w 56"/>
                <a:gd name="T61" fmla="*/ 1 h 178"/>
                <a:gd name="T62" fmla="*/ 1 w 56"/>
                <a:gd name="T63" fmla="*/ 1 h 178"/>
                <a:gd name="T64" fmla="*/ 1 w 56"/>
                <a:gd name="T65" fmla="*/ 1 h 178"/>
                <a:gd name="T66" fmla="*/ 1 w 56"/>
                <a:gd name="T67" fmla="*/ 1 h 178"/>
                <a:gd name="T68" fmla="*/ 1 w 56"/>
                <a:gd name="T69" fmla="*/ 1 h 178"/>
                <a:gd name="T70" fmla="*/ 1 w 56"/>
                <a:gd name="T71" fmla="*/ 1 h 178"/>
                <a:gd name="T72" fmla="*/ 1 w 56"/>
                <a:gd name="T73" fmla="*/ 1 h 178"/>
                <a:gd name="T74" fmla="*/ 1 w 56"/>
                <a:gd name="T75" fmla="*/ 1 h 178"/>
                <a:gd name="T76" fmla="*/ 1 w 56"/>
                <a:gd name="T77" fmla="*/ 1 h 178"/>
                <a:gd name="T78" fmla="*/ 1 w 56"/>
                <a:gd name="T79" fmla="*/ 1 h 178"/>
                <a:gd name="T80" fmla="*/ 1 w 56"/>
                <a:gd name="T81" fmla="*/ 1 h 178"/>
                <a:gd name="T82" fmla="*/ 1 w 56"/>
                <a:gd name="T83" fmla="*/ 1 h 178"/>
                <a:gd name="T84" fmla="*/ 1 w 56"/>
                <a:gd name="T85" fmla="*/ 1 h 178"/>
                <a:gd name="T86" fmla="*/ 1 w 56"/>
                <a:gd name="T87" fmla="*/ 1 h 178"/>
                <a:gd name="T88" fmla="*/ 0 w 56"/>
                <a:gd name="T89" fmla="*/ 1 h 178"/>
                <a:gd name="T90" fmla="*/ 0 w 56"/>
                <a:gd name="T91" fmla="*/ 1 h 17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6"/>
                <a:gd name="T139" fmla="*/ 0 h 178"/>
                <a:gd name="T140" fmla="*/ 56 w 56"/>
                <a:gd name="T141" fmla="*/ 178 h 17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6" h="178">
                  <a:moveTo>
                    <a:pt x="0" y="178"/>
                  </a:moveTo>
                  <a:lnTo>
                    <a:pt x="36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6" y="3"/>
                  </a:lnTo>
                  <a:lnTo>
                    <a:pt x="56" y="6"/>
                  </a:lnTo>
                  <a:lnTo>
                    <a:pt x="56" y="12"/>
                  </a:lnTo>
                  <a:lnTo>
                    <a:pt x="56" y="17"/>
                  </a:lnTo>
                  <a:lnTo>
                    <a:pt x="56" y="22"/>
                  </a:lnTo>
                  <a:lnTo>
                    <a:pt x="56" y="27"/>
                  </a:lnTo>
                  <a:lnTo>
                    <a:pt x="56" y="32"/>
                  </a:lnTo>
                  <a:lnTo>
                    <a:pt x="56" y="39"/>
                  </a:lnTo>
                  <a:lnTo>
                    <a:pt x="56" y="44"/>
                  </a:lnTo>
                  <a:lnTo>
                    <a:pt x="56" y="49"/>
                  </a:lnTo>
                  <a:lnTo>
                    <a:pt x="56" y="56"/>
                  </a:lnTo>
                  <a:lnTo>
                    <a:pt x="56" y="61"/>
                  </a:lnTo>
                  <a:lnTo>
                    <a:pt x="56" y="68"/>
                  </a:lnTo>
                  <a:lnTo>
                    <a:pt x="56" y="73"/>
                  </a:lnTo>
                  <a:lnTo>
                    <a:pt x="56" y="80"/>
                  </a:lnTo>
                  <a:lnTo>
                    <a:pt x="56" y="85"/>
                  </a:lnTo>
                  <a:lnTo>
                    <a:pt x="56" y="92"/>
                  </a:lnTo>
                  <a:lnTo>
                    <a:pt x="56" y="97"/>
                  </a:lnTo>
                  <a:lnTo>
                    <a:pt x="56" y="102"/>
                  </a:lnTo>
                  <a:lnTo>
                    <a:pt x="56" y="109"/>
                  </a:lnTo>
                  <a:lnTo>
                    <a:pt x="56" y="114"/>
                  </a:lnTo>
                  <a:lnTo>
                    <a:pt x="56" y="120"/>
                  </a:lnTo>
                  <a:lnTo>
                    <a:pt x="56" y="125"/>
                  </a:lnTo>
                  <a:lnTo>
                    <a:pt x="56" y="130"/>
                  </a:lnTo>
                  <a:lnTo>
                    <a:pt x="56" y="135"/>
                  </a:lnTo>
                  <a:lnTo>
                    <a:pt x="56" y="140"/>
                  </a:lnTo>
                  <a:lnTo>
                    <a:pt x="56" y="145"/>
                  </a:lnTo>
                  <a:lnTo>
                    <a:pt x="56" y="150"/>
                  </a:lnTo>
                  <a:lnTo>
                    <a:pt x="56" y="156"/>
                  </a:lnTo>
                  <a:lnTo>
                    <a:pt x="56" y="159"/>
                  </a:lnTo>
                  <a:lnTo>
                    <a:pt x="56" y="162"/>
                  </a:lnTo>
                  <a:lnTo>
                    <a:pt x="56" y="168"/>
                  </a:lnTo>
                  <a:lnTo>
                    <a:pt x="55" y="171"/>
                  </a:lnTo>
                  <a:lnTo>
                    <a:pt x="55" y="174"/>
                  </a:lnTo>
                  <a:lnTo>
                    <a:pt x="55" y="176"/>
                  </a:lnTo>
                  <a:lnTo>
                    <a:pt x="55" y="178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03E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Freeform 203"/>
            <p:cNvSpPr>
              <a:spLocks/>
            </p:cNvSpPr>
            <p:nvPr/>
          </p:nvSpPr>
          <p:spPr bwMode="auto">
            <a:xfrm>
              <a:off x="3706" y="1383"/>
              <a:ext cx="9" cy="90"/>
            </a:xfrm>
            <a:custGeom>
              <a:avLst/>
              <a:gdLst>
                <a:gd name="T0" fmla="*/ 0 w 19"/>
                <a:gd name="T1" fmla="*/ 1 h 178"/>
                <a:gd name="T2" fmla="*/ 0 w 19"/>
                <a:gd name="T3" fmla="*/ 1 h 178"/>
                <a:gd name="T4" fmla="*/ 0 w 19"/>
                <a:gd name="T5" fmla="*/ 0 h 178"/>
                <a:gd name="T6" fmla="*/ 0 w 19"/>
                <a:gd name="T7" fmla="*/ 0 h 178"/>
                <a:gd name="T8" fmla="*/ 0 w 19"/>
                <a:gd name="T9" fmla="*/ 1 h 178"/>
                <a:gd name="T10" fmla="*/ 0 w 19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78"/>
                <a:gd name="T20" fmla="*/ 19 w 19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78">
                  <a:moveTo>
                    <a:pt x="0" y="178"/>
                  </a:moveTo>
                  <a:lnTo>
                    <a:pt x="19" y="178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4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Freeform 204"/>
            <p:cNvSpPr>
              <a:spLocks/>
            </p:cNvSpPr>
            <p:nvPr/>
          </p:nvSpPr>
          <p:spPr bwMode="auto">
            <a:xfrm>
              <a:off x="3707" y="1383"/>
              <a:ext cx="7" cy="90"/>
            </a:xfrm>
            <a:custGeom>
              <a:avLst/>
              <a:gdLst>
                <a:gd name="T0" fmla="*/ 0 w 16"/>
                <a:gd name="T1" fmla="*/ 1 h 178"/>
                <a:gd name="T2" fmla="*/ 0 w 16"/>
                <a:gd name="T3" fmla="*/ 1 h 178"/>
                <a:gd name="T4" fmla="*/ 0 w 16"/>
                <a:gd name="T5" fmla="*/ 0 h 178"/>
                <a:gd name="T6" fmla="*/ 0 w 16"/>
                <a:gd name="T7" fmla="*/ 0 h 178"/>
                <a:gd name="T8" fmla="*/ 0 w 16"/>
                <a:gd name="T9" fmla="*/ 1 h 178"/>
                <a:gd name="T10" fmla="*/ 0 w 16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178"/>
                <a:gd name="T20" fmla="*/ 16 w 16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178">
                  <a:moveTo>
                    <a:pt x="0" y="178"/>
                  </a:moveTo>
                  <a:lnTo>
                    <a:pt x="16" y="178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4F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205"/>
            <p:cNvSpPr>
              <a:spLocks/>
            </p:cNvSpPr>
            <p:nvPr/>
          </p:nvSpPr>
          <p:spPr bwMode="auto">
            <a:xfrm>
              <a:off x="3708" y="1383"/>
              <a:ext cx="6" cy="90"/>
            </a:xfrm>
            <a:custGeom>
              <a:avLst/>
              <a:gdLst>
                <a:gd name="T0" fmla="*/ 0 w 12"/>
                <a:gd name="T1" fmla="*/ 1 h 178"/>
                <a:gd name="T2" fmla="*/ 1 w 12"/>
                <a:gd name="T3" fmla="*/ 1 h 178"/>
                <a:gd name="T4" fmla="*/ 1 w 12"/>
                <a:gd name="T5" fmla="*/ 0 h 178"/>
                <a:gd name="T6" fmla="*/ 0 w 12"/>
                <a:gd name="T7" fmla="*/ 0 h 178"/>
                <a:gd name="T8" fmla="*/ 0 w 12"/>
                <a:gd name="T9" fmla="*/ 1 h 178"/>
                <a:gd name="T10" fmla="*/ 0 w 12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178"/>
                <a:gd name="T20" fmla="*/ 12 w 12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178">
                  <a:moveTo>
                    <a:pt x="0" y="178"/>
                  </a:moveTo>
                  <a:lnTo>
                    <a:pt x="12" y="178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5E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206"/>
            <p:cNvSpPr>
              <a:spLocks/>
            </p:cNvSpPr>
            <p:nvPr/>
          </p:nvSpPr>
          <p:spPr bwMode="auto">
            <a:xfrm>
              <a:off x="3708" y="1383"/>
              <a:ext cx="5" cy="90"/>
            </a:xfrm>
            <a:custGeom>
              <a:avLst/>
              <a:gdLst>
                <a:gd name="T0" fmla="*/ 0 w 9"/>
                <a:gd name="T1" fmla="*/ 1 h 178"/>
                <a:gd name="T2" fmla="*/ 1 w 9"/>
                <a:gd name="T3" fmla="*/ 1 h 178"/>
                <a:gd name="T4" fmla="*/ 1 w 9"/>
                <a:gd name="T5" fmla="*/ 0 h 178"/>
                <a:gd name="T6" fmla="*/ 0 w 9"/>
                <a:gd name="T7" fmla="*/ 0 h 178"/>
                <a:gd name="T8" fmla="*/ 0 w 9"/>
                <a:gd name="T9" fmla="*/ 1 h 178"/>
                <a:gd name="T10" fmla="*/ 0 w 9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78"/>
                <a:gd name="T20" fmla="*/ 9 w 9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78">
                  <a:moveTo>
                    <a:pt x="0" y="178"/>
                  </a:moveTo>
                  <a:lnTo>
                    <a:pt x="9" y="17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6E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207"/>
            <p:cNvSpPr>
              <a:spLocks/>
            </p:cNvSpPr>
            <p:nvPr/>
          </p:nvSpPr>
          <p:spPr bwMode="auto">
            <a:xfrm>
              <a:off x="3708" y="1383"/>
              <a:ext cx="4" cy="90"/>
            </a:xfrm>
            <a:custGeom>
              <a:avLst/>
              <a:gdLst>
                <a:gd name="T0" fmla="*/ 0 w 7"/>
                <a:gd name="T1" fmla="*/ 1 h 178"/>
                <a:gd name="T2" fmla="*/ 1 w 7"/>
                <a:gd name="T3" fmla="*/ 1 h 178"/>
                <a:gd name="T4" fmla="*/ 1 w 7"/>
                <a:gd name="T5" fmla="*/ 0 h 178"/>
                <a:gd name="T6" fmla="*/ 0 w 7"/>
                <a:gd name="T7" fmla="*/ 0 h 178"/>
                <a:gd name="T8" fmla="*/ 0 w 7"/>
                <a:gd name="T9" fmla="*/ 1 h 178"/>
                <a:gd name="T10" fmla="*/ 0 w 7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178"/>
                <a:gd name="T20" fmla="*/ 7 w 7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178">
                  <a:moveTo>
                    <a:pt x="0" y="178"/>
                  </a:moveTo>
                  <a:lnTo>
                    <a:pt x="7" y="178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7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208"/>
            <p:cNvSpPr>
              <a:spLocks/>
            </p:cNvSpPr>
            <p:nvPr/>
          </p:nvSpPr>
          <p:spPr bwMode="auto">
            <a:xfrm>
              <a:off x="3709" y="1383"/>
              <a:ext cx="3" cy="90"/>
            </a:xfrm>
            <a:custGeom>
              <a:avLst/>
              <a:gdLst>
                <a:gd name="T0" fmla="*/ 0 w 5"/>
                <a:gd name="T1" fmla="*/ 1 h 178"/>
                <a:gd name="T2" fmla="*/ 1 w 5"/>
                <a:gd name="T3" fmla="*/ 1 h 178"/>
                <a:gd name="T4" fmla="*/ 1 w 5"/>
                <a:gd name="T5" fmla="*/ 0 h 178"/>
                <a:gd name="T6" fmla="*/ 0 w 5"/>
                <a:gd name="T7" fmla="*/ 0 h 178"/>
                <a:gd name="T8" fmla="*/ 0 w 5"/>
                <a:gd name="T9" fmla="*/ 1 h 178"/>
                <a:gd name="T10" fmla="*/ 0 w 5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178"/>
                <a:gd name="T20" fmla="*/ 5 w 5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178">
                  <a:moveTo>
                    <a:pt x="0" y="178"/>
                  </a:moveTo>
                  <a:lnTo>
                    <a:pt x="5" y="178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8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1121" name="Group 209"/>
            <p:cNvGrpSpPr>
              <a:grpSpLocks/>
            </p:cNvGrpSpPr>
            <p:nvPr/>
          </p:nvGrpSpPr>
          <p:grpSpPr bwMode="auto">
            <a:xfrm>
              <a:off x="3863" y="1354"/>
              <a:ext cx="505" cy="199"/>
              <a:chOff x="3863" y="1354"/>
              <a:chExt cx="734" cy="199"/>
            </a:xfrm>
          </p:grpSpPr>
          <p:sp>
            <p:nvSpPr>
              <p:cNvPr id="1136" name="Freeform 210"/>
              <p:cNvSpPr>
                <a:spLocks/>
              </p:cNvSpPr>
              <p:nvPr/>
            </p:nvSpPr>
            <p:spPr bwMode="auto">
              <a:xfrm>
                <a:off x="3863" y="1355"/>
                <a:ext cx="86" cy="198"/>
              </a:xfrm>
              <a:custGeom>
                <a:avLst/>
                <a:gdLst>
                  <a:gd name="T0" fmla="*/ 0 w 174"/>
                  <a:gd name="T1" fmla="*/ 1 h 396"/>
                  <a:gd name="T2" fmla="*/ 0 w 174"/>
                  <a:gd name="T3" fmla="*/ 1 h 396"/>
                  <a:gd name="T4" fmla="*/ 0 w 174"/>
                  <a:gd name="T5" fmla="*/ 1 h 396"/>
                  <a:gd name="T6" fmla="*/ 0 w 174"/>
                  <a:gd name="T7" fmla="*/ 1 h 396"/>
                  <a:gd name="T8" fmla="*/ 0 w 174"/>
                  <a:gd name="T9" fmla="*/ 1 h 396"/>
                  <a:gd name="T10" fmla="*/ 0 w 174"/>
                  <a:gd name="T11" fmla="*/ 1 h 396"/>
                  <a:gd name="T12" fmla="*/ 0 w 174"/>
                  <a:gd name="T13" fmla="*/ 1 h 396"/>
                  <a:gd name="T14" fmla="*/ 0 w 174"/>
                  <a:gd name="T15" fmla="*/ 1 h 396"/>
                  <a:gd name="T16" fmla="*/ 0 w 174"/>
                  <a:gd name="T17" fmla="*/ 1 h 396"/>
                  <a:gd name="T18" fmla="*/ 0 w 174"/>
                  <a:gd name="T19" fmla="*/ 1 h 396"/>
                  <a:gd name="T20" fmla="*/ 0 w 174"/>
                  <a:gd name="T21" fmla="*/ 1 h 396"/>
                  <a:gd name="T22" fmla="*/ 0 w 174"/>
                  <a:gd name="T23" fmla="*/ 1 h 396"/>
                  <a:gd name="T24" fmla="*/ 0 w 174"/>
                  <a:gd name="T25" fmla="*/ 1 h 396"/>
                  <a:gd name="T26" fmla="*/ 0 w 174"/>
                  <a:gd name="T27" fmla="*/ 1 h 396"/>
                  <a:gd name="T28" fmla="*/ 0 w 174"/>
                  <a:gd name="T29" fmla="*/ 1 h 396"/>
                  <a:gd name="T30" fmla="*/ 0 w 174"/>
                  <a:gd name="T31" fmla="*/ 1 h 396"/>
                  <a:gd name="T32" fmla="*/ 0 w 174"/>
                  <a:gd name="T33" fmla="*/ 1 h 396"/>
                  <a:gd name="T34" fmla="*/ 0 w 174"/>
                  <a:gd name="T35" fmla="*/ 1 h 396"/>
                  <a:gd name="T36" fmla="*/ 0 w 174"/>
                  <a:gd name="T37" fmla="*/ 1 h 396"/>
                  <a:gd name="T38" fmla="*/ 0 w 174"/>
                  <a:gd name="T39" fmla="*/ 1 h 396"/>
                  <a:gd name="T40" fmla="*/ 0 w 174"/>
                  <a:gd name="T41" fmla="*/ 1 h 396"/>
                  <a:gd name="T42" fmla="*/ 0 w 174"/>
                  <a:gd name="T43" fmla="*/ 1 h 396"/>
                  <a:gd name="T44" fmla="*/ 0 w 174"/>
                  <a:gd name="T45" fmla="*/ 1 h 396"/>
                  <a:gd name="T46" fmla="*/ 0 w 174"/>
                  <a:gd name="T47" fmla="*/ 1 h 396"/>
                  <a:gd name="T48" fmla="*/ 0 w 174"/>
                  <a:gd name="T49" fmla="*/ 1 h 396"/>
                  <a:gd name="T50" fmla="*/ 0 w 174"/>
                  <a:gd name="T51" fmla="*/ 1 h 396"/>
                  <a:gd name="T52" fmla="*/ 0 w 174"/>
                  <a:gd name="T53" fmla="*/ 1 h 396"/>
                  <a:gd name="T54" fmla="*/ 0 w 174"/>
                  <a:gd name="T55" fmla="*/ 1 h 396"/>
                  <a:gd name="T56" fmla="*/ 0 w 174"/>
                  <a:gd name="T57" fmla="*/ 1 h 396"/>
                  <a:gd name="T58" fmla="*/ 0 w 174"/>
                  <a:gd name="T59" fmla="*/ 1 h 396"/>
                  <a:gd name="T60" fmla="*/ 0 w 174"/>
                  <a:gd name="T61" fmla="*/ 0 h 396"/>
                  <a:gd name="T62" fmla="*/ 0 w 174"/>
                  <a:gd name="T63" fmla="*/ 0 h 396"/>
                  <a:gd name="T64" fmla="*/ 0 w 174"/>
                  <a:gd name="T65" fmla="*/ 1 h 396"/>
                  <a:gd name="T66" fmla="*/ 0 w 174"/>
                  <a:gd name="T67" fmla="*/ 1 h 396"/>
                  <a:gd name="T68" fmla="*/ 0 w 174"/>
                  <a:gd name="T69" fmla="*/ 1 h 396"/>
                  <a:gd name="T70" fmla="*/ 0 w 174"/>
                  <a:gd name="T71" fmla="*/ 1 h 396"/>
                  <a:gd name="T72" fmla="*/ 0 w 174"/>
                  <a:gd name="T73" fmla="*/ 1 h 396"/>
                  <a:gd name="T74" fmla="*/ 0 w 174"/>
                  <a:gd name="T75" fmla="*/ 1 h 396"/>
                  <a:gd name="T76" fmla="*/ 0 w 174"/>
                  <a:gd name="T77" fmla="*/ 1 h 396"/>
                  <a:gd name="T78" fmla="*/ 0 w 174"/>
                  <a:gd name="T79" fmla="*/ 1 h 396"/>
                  <a:gd name="T80" fmla="*/ 0 w 174"/>
                  <a:gd name="T81" fmla="*/ 1 h 396"/>
                  <a:gd name="T82" fmla="*/ 0 w 174"/>
                  <a:gd name="T83" fmla="*/ 1 h 396"/>
                  <a:gd name="T84" fmla="*/ 0 w 174"/>
                  <a:gd name="T85" fmla="*/ 1 h 396"/>
                  <a:gd name="T86" fmla="*/ 0 w 174"/>
                  <a:gd name="T87" fmla="*/ 1 h 396"/>
                  <a:gd name="T88" fmla="*/ 0 w 174"/>
                  <a:gd name="T89" fmla="*/ 1 h 396"/>
                  <a:gd name="T90" fmla="*/ 0 w 174"/>
                  <a:gd name="T91" fmla="*/ 1 h 396"/>
                  <a:gd name="T92" fmla="*/ 0 w 174"/>
                  <a:gd name="T93" fmla="*/ 1 h 396"/>
                  <a:gd name="T94" fmla="*/ 0 w 174"/>
                  <a:gd name="T95" fmla="*/ 1 h 396"/>
                  <a:gd name="T96" fmla="*/ 0 w 174"/>
                  <a:gd name="T97" fmla="*/ 1 h 396"/>
                  <a:gd name="T98" fmla="*/ 0 w 174"/>
                  <a:gd name="T99" fmla="*/ 1 h 396"/>
                  <a:gd name="T100" fmla="*/ 0 w 174"/>
                  <a:gd name="T101" fmla="*/ 1 h 396"/>
                  <a:gd name="T102" fmla="*/ 0 w 174"/>
                  <a:gd name="T103" fmla="*/ 1 h 396"/>
                  <a:gd name="T104" fmla="*/ 0 w 174"/>
                  <a:gd name="T105" fmla="*/ 1 h 396"/>
                  <a:gd name="T106" fmla="*/ 0 w 174"/>
                  <a:gd name="T107" fmla="*/ 1 h 396"/>
                  <a:gd name="T108" fmla="*/ 0 w 174"/>
                  <a:gd name="T109" fmla="*/ 1 h 396"/>
                  <a:gd name="T110" fmla="*/ 0 w 174"/>
                  <a:gd name="T111" fmla="*/ 1 h 396"/>
                  <a:gd name="T112" fmla="*/ 0 w 174"/>
                  <a:gd name="T113" fmla="*/ 1 h 396"/>
                  <a:gd name="T114" fmla="*/ 0 w 174"/>
                  <a:gd name="T115" fmla="*/ 1 h 396"/>
                  <a:gd name="T116" fmla="*/ 0 w 174"/>
                  <a:gd name="T117" fmla="*/ 1 h 396"/>
                  <a:gd name="T118" fmla="*/ 0 w 174"/>
                  <a:gd name="T119" fmla="*/ 1 h 396"/>
                  <a:gd name="T120" fmla="*/ 0 w 174"/>
                  <a:gd name="T121" fmla="*/ 1 h 396"/>
                  <a:gd name="T122" fmla="*/ 0 w 174"/>
                  <a:gd name="T123" fmla="*/ 1 h 396"/>
                  <a:gd name="T124" fmla="*/ 0 w 174"/>
                  <a:gd name="T125" fmla="*/ 1 h 39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74"/>
                  <a:gd name="T190" fmla="*/ 0 h 396"/>
                  <a:gd name="T191" fmla="*/ 174 w 174"/>
                  <a:gd name="T192" fmla="*/ 396 h 39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74" h="396">
                    <a:moveTo>
                      <a:pt x="88" y="396"/>
                    </a:moveTo>
                    <a:lnTo>
                      <a:pt x="91" y="395"/>
                    </a:lnTo>
                    <a:lnTo>
                      <a:pt x="96" y="395"/>
                    </a:lnTo>
                    <a:lnTo>
                      <a:pt x="100" y="393"/>
                    </a:lnTo>
                    <a:lnTo>
                      <a:pt x="105" y="393"/>
                    </a:lnTo>
                    <a:lnTo>
                      <a:pt x="109" y="389"/>
                    </a:lnTo>
                    <a:lnTo>
                      <a:pt x="114" y="386"/>
                    </a:lnTo>
                    <a:lnTo>
                      <a:pt x="117" y="383"/>
                    </a:lnTo>
                    <a:lnTo>
                      <a:pt x="121" y="381"/>
                    </a:lnTo>
                    <a:lnTo>
                      <a:pt x="124" y="376"/>
                    </a:lnTo>
                    <a:lnTo>
                      <a:pt x="127" y="372"/>
                    </a:lnTo>
                    <a:lnTo>
                      <a:pt x="133" y="365"/>
                    </a:lnTo>
                    <a:lnTo>
                      <a:pt x="136" y="362"/>
                    </a:lnTo>
                    <a:lnTo>
                      <a:pt x="140" y="357"/>
                    </a:lnTo>
                    <a:lnTo>
                      <a:pt x="143" y="350"/>
                    </a:lnTo>
                    <a:lnTo>
                      <a:pt x="145" y="345"/>
                    </a:lnTo>
                    <a:lnTo>
                      <a:pt x="150" y="338"/>
                    </a:lnTo>
                    <a:lnTo>
                      <a:pt x="150" y="335"/>
                    </a:lnTo>
                    <a:lnTo>
                      <a:pt x="152" y="331"/>
                    </a:lnTo>
                    <a:lnTo>
                      <a:pt x="153" y="328"/>
                    </a:lnTo>
                    <a:lnTo>
                      <a:pt x="155" y="323"/>
                    </a:lnTo>
                    <a:lnTo>
                      <a:pt x="155" y="319"/>
                    </a:lnTo>
                    <a:lnTo>
                      <a:pt x="157" y="316"/>
                    </a:lnTo>
                    <a:lnTo>
                      <a:pt x="157" y="311"/>
                    </a:lnTo>
                    <a:lnTo>
                      <a:pt x="160" y="309"/>
                    </a:lnTo>
                    <a:lnTo>
                      <a:pt x="160" y="304"/>
                    </a:lnTo>
                    <a:lnTo>
                      <a:pt x="162" y="300"/>
                    </a:lnTo>
                    <a:lnTo>
                      <a:pt x="162" y="295"/>
                    </a:lnTo>
                    <a:lnTo>
                      <a:pt x="164" y="292"/>
                    </a:lnTo>
                    <a:lnTo>
                      <a:pt x="164" y="287"/>
                    </a:lnTo>
                    <a:lnTo>
                      <a:pt x="165" y="283"/>
                    </a:lnTo>
                    <a:lnTo>
                      <a:pt x="167" y="280"/>
                    </a:lnTo>
                    <a:lnTo>
                      <a:pt x="167" y="275"/>
                    </a:lnTo>
                    <a:lnTo>
                      <a:pt x="167" y="269"/>
                    </a:lnTo>
                    <a:lnTo>
                      <a:pt x="169" y="266"/>
                    </a:lnTo>
                    <a:lnTo>
                      <a:pt x="169" y="259"/>
                    </a:lnTo>
                    <a:lnTo>
                      <a:pt x="171" y="257"/>
                    </a:lnTo>
                    <a:lnTo>
                      <a:pt x="171" y="251"/>
                    </a:lnTo>
                    <a:lnTo>
                      <a:pt x="172" y="247"/>
                    </a:lnTo>
                    <a:lnTo>
                      <a:pt x="172" y="242"/>
                    </a:lnTo>
                    <a:lnTo>
                      <a:pt x="174" y="237"/>
                    </a:lnTo>
                    <a:lnTo>
                      <a:pt x="174" y="232"/>
                    </a:lnTo>
                    <a:lnTo>
                      <a:pt x="174" y="227"/>
                    </a:lnTo>
                    <a:lnTo>
                      <a:pt x="174" y="221"/>
                    </a:lnTo>
                    <a:lnTo>
                      <a:pt x="174" y="216"/>
                    </a:lnTo>
                    <a:lnTo>
                      <a:pt x="174" y="211"/>
                    </a:lnTo>
                    <a:lnTo>
                      <a:pt x="174" y="208"/>
                    </a:lnTo>
                    <a:lnTo>
                      <a:pt x="174" y="203"/>
                    </a:lnTo>
                    <a:lnTo>
                      <a:pt x="174" y="197"/>
                    </a:lnTo>
                    <a:lnTo>
                      <a:pt x="174" y="192"/>
                    </a:lnTo>
                    <a:lnTo>
                      <a:pt x="174" y="187"/>
                    </a:lnTo>
                    <a:lnTo>
                      <a:pt x="174" y="182"/>
                    </a:lnTo>
                    <a:lnTo>
                      <a:pt x="174" y="177"/>
                    </a:lnTo>
                    <a:lnTo>
                      <a:pt x="174" y="172"/>
                    </a:lnTo>
                    <a:lnTo>
                      <a:pt x="174" y="167"/>
                    </a:lnTo>
                    <a:lnTo>
                      <a:pt x="174" y="161"/>
                    </a:lnTo>
                    <a:lnTo>
                      <a:pt x="174" y="158"/>
                    </a:lnTo>
                    <a:lnTo>
                      <a:pt x="172" y="153"/>
                    </a:lnTo>
                    <a:lnTo>
                      <a:pt x="172" y="148"/>
                    </a:lnTo>
                    <a:lnTo>
                      <a:pt x="171" y="143"/>
                    </a:lnTo>
                    <a:lnTo>
                      <a:pt x="171" y="139"/>
                    </a:lnTo>
                    <a:lnTo>
                      <a:pt x="169" y="134"/>
                    </a:lnTo>
                    <a:lnTo>
                      <a:pt x="169" y="129"/>
                    </a:lnTo>
                    <a:lnTo>
                      <a:pt x="167" y="124"/>
                    </a:lnTo>
                    <a:lnTo>
                      <a:pt x="167" y="120"/>
                    </a:lnTo>
                    <a:lnTo>
                      <a:pt x="167" y="115"/>
                    </a:lnTo>
                    <a:lnTo>
                      <a:pt x="165" y="112"/>
                    </a:lnTo>
                    <a:lnTo>
                      <a:pt x="164" y="107"/>
                    </a:lnTo>
                    <a:lnTo>
                      <a:pt x="164" y="103"/>
                    </a:lnTo>
                    <a:lnTo>
                      <a:pt x="162" y="98"/>
                    </a:lnTo>
                    <a:lnTo>
                      <a:pt x="162" y="95"/>
                    </a:lnTo>
                    <a:lnTo>
                      <a:pt x="160" y="91"/>
                    </a:lnTo>
                    <a:lnTo>
                      <a:pt x="160" y="88"/>
                    </a:lnTo>
                    <a:lnTo>
                      <a:pt x="157" y="83"/>
                    </a:lnTo>
                    <a:lnTo>
                      <a:pt x="157" y="79"/>
                    </a:lnTo>
                    <a:lnTo>
                      <a:pt x="155" y="76"/>
                    </a:lnTo>
                    <a:lnTo>
                      <a:pt x="155" y="71"/>
                    </a:lnTo>
                    <a:lnTo>
                      <a:pt x="152" y="64"/>
                    </a:lnTo>
                    <a:lnTo>
                      <a:pt x="150" y="59"/>
                    </a:lnTo>
                    <a:lnTo>
                      <a:pt x="145" y="50"/>
                    </a:lnTo>
                    <a:lnTo>
                      <a:pt x="143" y="45"/>
                    </a:lnTo>
                    <a:lnTo>
                      <a:pt x="140" y="38"/>
                    </a:lnTo>
                    <a:lnTo>
                      <a:pt x="136" y="33"/>
                    </a:lnTo>
                    <a:lnTo>
                      <a:pt x="133" y="28"/>
                    </a:lnTo>
                    <a:lnTo>
                      <a:pt x="127" y="23"/>
                    </a:lnTo>
                    <a:lnTo>
                      <a:pt x="124" y="19"/>
                    </a:lnTo>
                    <a:lnTo>
                      <a:pt x="121" y="16"/>
                    </a:lnTo>
                    <a:lnTo>
                      <a:pt x="117" y="11"/>
                    </a:lnTo>
                    <a:lnTo>
                      <a:pt x="114" y="9"/>
                    </a:lnTo>
                    <a:lnTo>
                      <a:pt x="109" y="5"/>
                    </a:lnTo>
                    <a:lnTo>
                      <a:pt x="105" y="4"/>
                    </a:lnTo>
                    <a:lnTo>
                      <a:pt x="100" y="0"/>
                    </a:lnTo>
                    <a:lnTo>
                      <a:pt x="96" y="0"/>
                    </a:lnTo>
                    <a:lnTo>
                      <a:pt x="91" y="0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8" y="0"/>
                    </a:lnTo>
                    <a:lnTo>
                      <a:pt x="72" y="0"/>
                    </a:lnTo>
                    <a:lnTo>
                      <a:pt x="69" y="4"/>
                    </a:lnTo>
                    <a:lnTo>
                      <a:pt x="66" y="5"/>
                    </a:lnTo>
                    <a:lnTo>
                      <a:pt x="60" y="9"/>
                    </a:lnTo>
                    <a:lnTo>
                      <a:pt x="57" y="11"/>
                    </a:lnTo>
                    <a:lnTo>
                      <a:pt x="53" y="16"/>
                    </a:lnTo>
                    <a:lnTo>
                      <a:pt x="50" y="19"/>
                    </a:lnTo>
                    <a:lnTo>
                      <a:pt x="47" y="23"/>
                    </a:lnTo>
                    <a:lnTo>
                      <a:pt x="41" y="28"/>
                    </a:lnTo>
                    <a:lnTo>
                      <a:pt x="38" y="33"/>
                    </a:lnTo>
                    <a:lnTo>
                      <a:pt x="35" y="38"/>
                    </a:lnTo>
                    <a:lnTo>
                      <a:pt x="31" y="45"/>
                    </a:lnTo>
                    <a:lnTo>
                      <a:pt x="28" y="50"/>
                    </a:lnTo>
                    <a:lnTo>
                      <a:pt x="26" y="59"/>
                    </a:lnTo>
                    <a:lnTo>
                      <a:pt x="21" y="64"/>
                    </a:lnTo>
                    <a:lnTo>
                      <a:pt x="19" y="71"/>
                    </a:lnTo>
                    <a:lnTo>
                      <a:pt x="17" y="76"/>
                    </a:lnTo>
                    <a:lnTo>
                      <a:pt x="17" y="79"/>
                    </a:lnTo>
                    <a:lnTo>
                      <a:pt x="14" y="83"/>
                    </a:lnTo>
                    <a:lnTo>
                      <a:pt x="14" y="88"/>
                    </a:lnTo>
                    <a:lnTo>
                      <a:pt x="12" y="91"/>
                    </a:lnTo>
                    <a:lnTo>
                      <a:pt x="12" y="95"/>
                    </a:lnTo>
                    <a:lnTo>
                      <a:pt x="10" y="98"/>
                    </a:lnTo>
                    <a:lnTo>
                      <a:pt x="10" y="103"/>
                    </a:lnTo>
                    <a:lnTo>
                      <a:pt x="9" y="107"/>
                    </a:lnTo>
                    <a:lnTo>
                      <a:pt x="9" y="112"/>
                    </a:lnTo>
                    <a:lnTo>
                      <a:pt x="7" y="115"/>
                    </a:lnTo>
                    <a:lnTo>
                      <a:pt x="7" y="120"/>
                    </a:lnTo>
                    <a:lnTo>
                      <a:pt x="5" y="124"/>
                    </a:lnTo>
                    <a:lnTo>
                      <a:pt x="5" y="129"/>
                    </a:lnTo>
                    <a:lnTo>
                      <a:pt x="4" y="134"/>
                    </a:lnTo>
                    <a:lnTo>
                      <a:pt x="4" y="139"/>
                    </a:lnTo>
                    <a:lnTo>
                      <a:pt x="2" y="143"/>
                    </a:lnTo>
                    <a:lnTo>
                      <a:pt x="2" y="148"/>
                    </a:lnTo>
                    <a:lnTo>
                      <a:pt x="2" y="153"/>
                    </a:lnTo>
                    <a:lnTo>
                      <a:pt x="2" y="158"/>
                    </a:lnTo>
                    <a:lnTo>
                      <a:pt x="0" y="161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0" y="177"/>
                    </a:lnTo>
                    <a:lnTo>
                      <a:pt x="0" y="182"/>
                    </a:lnTo>
                    <a:lnTo>
                      <a:pt x="0" y="187"/>
                    </a:lnTo>
                    <a:lnTo>
                      <a:pt x="0" y="192"/>
                    </a:lnTo>
                    <a:lnTo>
                      <a:pt x="0" y="197"/>
                    </a:lnTo>
                    <a:lnTo>
                      <a:pt x="0" y="203"/>
                    </a:lnTo>
                    <a:lnTo>
                      <a:pt x="0" y="208"/>
                    </a:lnTo>
                    <a:lnTo>
                      <a:pt x="0" y="211"/>
                    </a:lnTo>
                    <a:lnTo>
                      <a:pt x="0" y="216"/>
                    </a:lnTo>
                    <a:lnTo>
                      <a:pt x="0" y="221"/>
                    </a:lnTo>
                    <a:lnTo>
                      <a:pt x="0" y="227"/>
                    </a:lnTo>
                    <a:lnTo>
                      <a:pt x="0" y="232"/>
                    </a:lnTo>
                    <a:lnTo>
                      <a:pt x="2" y="237"/>
                    </a:lnTo>
                    <a:lnTo>
                      <a:pt x="2" y="242"/>
                    </a:lnTo>
                    <a:lnTo>
                      <a:pt x="2" y="247"/>
                    </a:lnTo>
                    <a:lnTo>
                      <a:pt x="2" y="251"/>
                    </a:lnTo>
                    <a:lnTo>
                      <a:pt x="4" y="257"/>
                    </a:lnTo>
                    <a:lnTo>
                      <a:pt x="4" y="259"/>
                    </a:lnTo>
                    <a:lnTo>
                      <a:pt x="5" y="266"/>
                    </a:lnTo>
                    <a:lnTo>
                      <a:pt x="5" y="269"/>
                    </a:lnTo>
                    <a:lnTo>
                      <a:pt x="7" y="275"/>
                    </a:lnTo>
                    <a:lnTo>
                      <a:pt x="7" y="280"/>
                    </a:lnTo>
                    <a:lnTo>
                      <a:pt x="9" y="283"/>
                    </a:lnTo>
                    <a:lnTo>
                      <a:pt x="9" y="287"/>
                    </a:lnTo>
                    <a:lnTo>
                      <a:pt x="10" y="292"/>
                    </a:lnTo>
                    <a:lnTo>
                      <a:pt x="10" y="295"/>
                    </a:lnTo>
                    <a:lnTo>
                      <a:pt x="12" y="300"/>
                    </a:lnTo>
                    <a:lnTo>
                      <a:pt x="12" y="304"/>
                    </a:lnTo>
                    <a:lnTo>
                      <a:pt x="14" y="309"/>
                    </a:lnTo>
                    <a:lnTo>
                      <a:pt x="14" y="311"/>
                    </a:lnTo>
                    <a:lnTo>
                      <a:pt x="17" y="316"/>
                    </a:lnTo>
                    <a:lnTo>
                      <a:pt x="17" y="319"/>
                    </a:lnTo>
                    <a:lnTo>
                      <a:pt x="19" y="323"/>
                    </a:lnTo>
                    <a:lnTo>
                      <a:pt x="21" y="328"/>
                    </a:lnTo>
                    <a:lnTo>
                      <a:pt x="21" y="331"/>
                    </a:lnTo>
                    <a:lnTo>
                      <a:pt x="24" y="335"/>
                    </a:lnTo>
                    <a:lnTo>
                      <a:pt x="26" y="338"/>
                    </a:lnTo>
                    <a:lnTo>
                      <a:pt x="28" y="345"/>
                    </a:lnTo>
                    <a:lnTo>
                      <a:pt x="31" y="350"/>
                    </a:lnTo>
                    <a:lnTo>
                      <a:pt x="35" y="357"/>
                    </a:lnTo>
                    <a:lnTo>
                      <a:pt x="38" y="362"/>
                    </a:lnTo>
                    <a:lnTo>
                      <a:pt x="41" y="365"/>
                    </a:lnTo>
                    <a:lnTo>
                      <a:pt x="47" y="372"/>
                    </a:lnTo>
                    <a:lnTo>
                      <a:pt x="50" y="376"/>
                    </a:lnTo>
                    <a:lnTo>
                      <a:pt x="53" y="381"/>
                    </a:lnTo>
                    <a:lnTo>
                      <a:pt x="57" y="383"/>
                    </a:lnTo>
                    <a:lnTo>
                      <a:pt x="60" y="386"/>
                    </a:lnTo>
                    <a:lnTo>
                      <a:pt x="66" y="389"/>
                    </a:lnTo>
                    <a:lnTo>
                      <a:pt x="69" y="393"/>
                    </a:lnTo>
                    <a:lnTo>
                      <a:pt x="72" y="393"/>
                    </a:lnTo>
                    <a:lnTo>
                      <a:pt x="78" y="395"/>
                    </a:lnTo>
                    <a:lnTo>
                      <a:pt x="83" y="395"/>
                    </a:lnTo>
                    <a:lnTo>
                      <a:pt x="88" y="396"/>
                    </a:lnTo>
                    <a:close/>
                  </a:path>
                </a:pathLst>
              </a:custGeom>
              <a:solidFill>
                <a:srgbClr val="AB5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7" name="Freeform 211"/>
              <p:cNvSpPr>
                <a:spLocks/>
              </p:cNvSpPr>
              <p:nvPr/>
            </p:nvSpPr>
            <p:spPr bwMode="auto">
              <a:xfrm>
                <a:off x="4516" y="1354"/>
                <a:ext cx="81" cy="198"/>
              </a:xfrm>
              <a:custGeom>
                <a:avLst/>
                <a:gdLst>
                  <a:gd name="T0" fmla="*/ 1 w 162"/>
                  <a:gd name="T1" fmla="*/ 1 h 396"/>
                  <a:gd name="T2" fmla="*/ 1 w 162"/>
                  <a:gd name="T3" fmla="*/ 1 h 396"/>
                  <a:gd name="T4" fmla="*/ 1 w 162"/>
                  <a:gd name="T5" fmla="*/ 1 h 396"/>
                  <a:gd name="T6" fmla="*/ 1 w 162"/>
                  <a:gd name="T7" fmla="*/ 1 h 396"/>
                  <a:gd name="T8" fmla="*/ 1 w 162"/>
                  <a:gd name="T9" fmla="*/ 1 h 396"/>
                  <a:gd name="T10" fmla="*/ 1 w 162"/>
                  <a:gd name="T11" fmla="*/ 1 h 396"/>
                  <a:gd name="T12" fmla="*/ 1 w 162"/>
                  <a:gd name="T13" fmla="*/ 1 h 396"/>
                  <a:gd name="T14" fmla="*/ 1 w 162"/>
                  <a:gd name="T15" fmla="*/ 1 h 396"/>
                  <a:gd name="T16" fmla="*/ 1 w 162"/>
                  <a:gd name="T17" fmla="*/ 1 h 396"/>
                  <a:gd name="T18" fmla="*/ 1 w 162"/>
                  <a:gd name="T19" fmla="*/ 1 h 396"/>
                  <a:gd name="T20" fmla="*/ 1 w 162"/>
                  <a:gd name="T21" fmla="*/ 1 h 396"/>
                  <a:gd name="T22" fmla="*/ 1 w 162"/>
                  <a:gd name="T23" fmla="*/ 1 h 396"/>
                  <a:gd name="T24" fmla="*/ 1 w 162"/>
                  <a:gd name="T25" fmla="*/ 1 h 396"/>
                  <a:gd name="T26" fmla="*/ 1 w 162"/>
                  <a:gd name="T27" fmla="*/ 1 h 396"/>
                  <a:gd name="T28" fmla="*/ 1 w 162"/>
                  <a:gd name="T29" fmla="*/ 1 h 396"/>
                  <a:gd name="T30" fmla="*/ 1 w 162"/>
                  <a:gd name="T31" fmla="*/ 1 h 396"/>
                  <a:gd name="T32" fmla="*/ 1 w 162"/>
                  <a:gd name="T33" fmla="*/ 1 h 396"/>
                  <a:gd name="T34" fmla="*/ 1 w 162"/>
                  <a:gd name="T35" fmla="*/ 1 h 396"/>
                  <a:gd name="T36" fmla="*/ 1 w 162"/>
                  <a:gd name="T37" fmla="*/ 1 h 396"/>
                  <a:gd name="T38" fmla="*/ 1 w 162"/>
                  <a:gd name="T39" fmla="*/ 1 h 396"/>
                  <a:gd name="T40" fmla="*/ 1 w 162"/>
                  <a:gd name="T41" fmla="*/ 1 h 396"/>
                  <a:gd name="T42" fmla="*/ 1 w 162"/>
                  <a:gd name="T43" fmla="*/ 1 h 396"/>
                  <a:gd name="T44" fmla="*/ 1 w 162"/>
                  <a:gd name="T45" fmla="*/ 1 h 396"/>
                  <a:gd name="T46" fmla="*/ 1 w 162"/>
                  <a:gd name="T47" fmla="*/ 1 h 396"/>
                  <a:gd name="T48" fmla="*/ 1 w 162"/>
                  <a:gd name="T49" fmla="*/ 1 h 396"/>
                  <a:gd name="T50" fmla="*/ 1 w 162"/>
                  <a:gd name="T51" fmla="*/ 1 h 396"/>
                  <a:gd name="T52" fmla="*/ 1 w 162"/>
                  <a:gd name="T53" fmla="*/ 1 h 396"/>
                  <a:gd name="T54" fmla="*/ 1 w 162"/>
                  <a:gd name="T55" fmla="*/ 1 h 396"/>
                  <a:gd name="T56" fmla="*/ 1 w 162"/>
                  <a:gd name="T57" fmla="*/ 1 h 396"/>
                  <a:gd name="T58" fmla="*/ 1 w 162"/>
                  <a:gd name="T59" fmla="*/ 1 h 396"/>
                  <a:gd name="T60" fmla="*/ 1 w 162"/>
                  <a:gd name="T61" fmla="*/ 0 h 396"/>
                  <a:gd name="T62" fmla="*/ 1 w 162"/>
                  <a:gd name="T63" fmla="*/ 0 h 396"/>
                  <a:gd name="T64" fmla="*/ 1 w 162"/>
                  <a:gd name="T65" fmla="*/ 1 h 396"/>
                  <a:gd name="T66" fmla="*/ 1 w 162"/>
                  <a:gd name="T67" fmla="*/ 1 h 396"/>
                  <a:gd name="T68" fmla="*/ 1 w 162"/>
                  <a:gd name="T69" fmla="*/ 1 h 396"/>
                  <a:gd name="T70" fmla="*/ 1 w 162"/>
                  <a:gd name="T71" fmla="*/ 1 h 396"/>
                  <a:gd name="T72" fmla="*/ 1 w 162"/>
                  <a:gd name="T73" fmla="*/ 1 h 396"/>
                  <a:gd name="T74" fmla="*/ 1 w 162"/>
                  <a:gd name="T75" fmla="*/ 1 h 396"/>
                  <a:gd name="T76" fmla="*/ 1 w 162"/>
                  <a:gd name="T77" fmla="*/ 1 h 396"/>
                  <a:gd name="T78" fmla="*/ 1 w 162"/>
                  <a:gd name="T79" fmla="*/ 1 h 396"/>
                  <a:gd name="T80" fmla="*/ 1 w 162"/>
                  <a:gd name="T81" fmla="*/ 1 h 396"/>
                  <a:gd name="T82" fmla="*/ 1 w 162"/>
                  <a:gd name="T83" fmla="*/ 1 h 396"/>
                  <a:gd name="T84" fmla="*/ 1 w 162"/>
                  <a:gd name="T85" fmla="*/ 1 h 396"/>
                  <a:gd name="T86" fmla="*/ 1 w 162"/>
                  <a:gd name="T87" fmla="*/ 1 h 396"/>
                  <a:gd name="T88" fmla="*/ 0 w 162"/>
                  <a:gd name="T89" fmla="*/ 1 h 396"/>
                  <a:gd name="T90" fmla="*/ 0 w 162"/>
                  <a:gd name="T91" fmla="*/ 1 h 396"/>
                  <a:gd name="T92" fmla="*/ 0 w 162"/>
                  <a:gd name="T93" fmla="*/ 1 h 396"/>
                  <a:gd name="T94" fmla="*/ 0 w 162"/>
                  <a:gd name="T95" fmla="*/ 1 h 396"/>
                  <a:gd name="T96" fmla="*/ 0 w 162"/>
                  <a:gd name="T97" fmla="*/ 1 h 396"/>
                  <a:gd name="T98" fmla="*/ 1 w 162"/>
                  <a:gd name="T99" fmla="*/ 1 h 396"/>
                  <a:gd name="T100" fmla="*/ 1 w 162"/>
                  <a:gd name="T101" fmla="*/ 1 h 396"/>
                  <a:gd name="T102" fmla="*/ 1 w 162"/>
                  <a:gd name="T103" fmla="*/ 1 h 396"/>
                  <a:gd name="T104" fmla="*/ 1 w 162"/>
                  <a:gd name="T105" fmla="*/ 1 h 396"/>
                  <a:gd name="T106" fmla="*/ 1 w 162"/>
                  <a:gd name="T107" fmla="*/ 1 h 396"/>
                  <a:gd name="T108" fmla="*/ 1 w 162"/>
                  <a:gd name="T109" fmla="*/ 1 h 396"/>
                  <a:gd name="T110" fmla="*/ 1 w 162"/>
                  <a:gd name="T111" fmla="*/ 1 h 396"/>
                  <a:gd name="T112" fmla="*/ 1 w 162"/>
                  <a:gd name="T113" fmla="*/ 1 h 396"/>
                  <a:gd name="T114" fmla="*/ 1 w 162"/>
                  <a:gd name="T115" fmla="*/ 1 h 396"/>
                  <a:gd name="T116" fmla="*/ 1 w 162"/>
                  <a:gd name="T117" fmla="*/ 1 h 396"/>
                  <a:gd name="T118" fmla="*/ 1 w 162"/>
                  <a:gd name="T119" fmla="*/ 1 h 396"/>
                  <a:gd name="T120" fmla="*/ 1 w 162"/>
                  <a:gd name="T121" fmla="*/ 1 h 396"/>
                  <a:gd name="T122" fmla="*/ 1 w 162"/>
                  <a:gd name="T123" fmla="*/ 1 h 396"/>
                  <a:gd name="T124" fmla="*/ 1 w 162"/>
                  <a:gd name="T125" fmla="*/ 1 h 39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2"/>
                  <a:gd name="T190" fmla="*/ 0 h 396"/>
                  <a:gd name="T191" fmla="*/ 162 w 162"/>
                  <a:gd name="T192" fmla="*/ 396 h 39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2" h="396">
                    <a:moveTo>
                      <a:pt x="81" y="396"/>
                    </a:moveTo>
                    <a:lnTo>
                      <a:pt x="84" y="394"/>
                    </a:lnTo>
                    <a:lnTo>
                      <a:pt x="89" y="394"/>
                    </a:lnTo>
                    <a:lnTo>
                      <a:pt x="93" y="392"/>
                    </a:lnTo>
                    <a:lnTo>
                      <a:pt x="96" y="390"/>
                    </a:lnTo>
                    <a:lnTo>
                      <a:pt x="100" y="389"/>
                    </a:lnTo>
                    <a:lnTo>
                      <a:pt x="103" y="385"/>
                    </a:lnTo>
                    <a:lnTo>
                      <a:pt x="108" y="382"/>
                    </a:lnTo>
                    <a:lnTo>
                      <a:pt x="112" y="378"/>
                    </a:lnTo>
                    <a:lnTo>
                      <a:pt x="115" y="375"/>
                    </a:lnTo>
                    <a:lnTo>
                      <a:pt x="119" y="372"/>
                    </a:lnTo>
                    <a:lnTo>
                      <a:pt x="122" y="365"/>
                    </a:lnTo>
                    <a:lnTo>
                      <a:pt x="125" y="361"/>
                    </a:lnTo>
                    <a:lnTo>
                      <a:pt x="127" y="354"/>
                    </a:lnTo>
                    <a:lnTo>
                      <a:pt x="132" y="349"/>
                    </a:lnTo>
                    <a:lnTo>
                      <a:pt x="136" y="342"/>
                    </a:lnTo>
                    <a:lnTo>
                      <a:pt x="138" y="337"/>
                    </a:lnTo>
                    <a:lnTo>
                      <a:pt x="139" y="334"/>
                    </a:lnTo>
                    <a:lnTo>
                      <a:pt x="139" y="330"/>
                    </a:lnTo>
                    <a:lnTo>
                      <a:pt x="143" y="325"/>
                    </a:lnTo>
                    <a:lnTo>
                      <a:pt x="143" y="322"/>
                    </a:lnTo>
                    <a:lnTo>
                      <a:pt x="144" y="318"/>
                    </a:lnTo>
                    <a:lnTo>
                      <a:pt x="144" y="313"/>
                    </a:lnTo>
                    <a:lnTo>
                      <a:pt x="146" y="310"/>
                    </a:lnTo>
                    <a:lnTo>
                      <a:pt x="148" y="306"/>
                    </a:lnTo>
                    <a:lnTo>
                      <a:pt x="148" y="301"/>
                    </a:lnTo>
                    <a:lnTo>
                      <a:pt x="150" y="300"/>
                    </a:lnTo>
                    <a:lnTo>
                      <a:pt x="150" y="294"/>
                    </a:lnTo>
                    <a:lnTo>
                      <a:pt x="151" y="291"/>
                    </a:lnTo>
                    <a:lnTo>
                      <a:pt x="151" y="286"/>
                    </a:lnTo>
                    <a:lnTo>
                      <a:pt x="155" y="282"/>
                    </a:lnTo>
                    <a:lnTo>
                      <a:pt x="155" y="277"/>
                    </a:lnTo>
                    <a:lnTo>
                      <a:pt x="156" y="274"/>
                    </a:lnTo>
                    <a:lnTo>
                      <a:pt x="156" y="269"/>
                    </a:lnTo>
                    <a:lnTo>
                      <a:pt x="156" y="265"/>
                    </a:lnTo>
                    <a:lnTo>
                      <a:pt x="156" y="258"/>
                    </a:lnTo>
                    <a:lnTo>
                      <a:pt x="158" y="255"/>
                    </a:lnTo>
                    <a:lnTo>
                      <a:pt x="158" y="250"/>
                    </a:lnTo>
                    <a:lnTo>
                      <a:pt x="160" y="246"/>
                    </a:lnTo>
                    <a:lnTo>
                      <a:pt x="160" y="241"/>
                    </a:lnTo>
                    <a:lnTo>
                      <a:pt x="160" y="236"/>
                    </a:lnTo>
                    <a:lnTo>
                      <a:pt x="160" y="231"/>
                    </a:lnTo>
                    <a:lnTo>
                      <a:pt x="162" y="226"/>
                    </a:lnTo>
                    <a:lnTo>
                      <a:pt x="162" y="221"/>
                    </a:lnTo>
                    <a:lnTo>
                      <a:pt x="162" y="216"/>
                    </a:lnTo>
                    <a:lnTo>
                      <a:pt x="162" y="210"/>
                    </a:lnTo>
                    <a:lnTo>
                      <a:pt x="162" y="207"/>
                    </a:lnTo>
                    <a:lnTo>
                      <a:pt x="162" y="202"/>
                    </a:lnTo>
                    <a:lnTo>
                      <a:pt x="162" y="197"/>
                    </a:lnTo>
                    <a:lnTo>
                      <a:pt x="162" y="190"/>
                    </a:lnTo>
                    <a:lnTo>
                      <a:pt x="162" y="186"/>
                    </a:lnTo>
                    <a:lnTo>
                      <a:pt x="162" y="181"/>
                    </a:lnTo>
                    <a:lnTo>
                      <a:pt x="162" y="176"/>
                    </a:lnTo>
                    <a:lnTo>
                      <a:pt x="162" y="171"/>
                    </a:lnTo>
                    <a:lnTo>
                      <a:pt x="162" y="166"/>
                    </a:lnTo>
                    <a:lnTo>
                      <a:pt x="160" y="161"/>
                    </a:lnTo>
                    <a:lnTo>
                      <a:pt x="160" y="157"/>
                    </a:lnTo>
                    <a:lnTo>
                      <a:pt x="160" y="152"/>
                    </a:lnTo>
                    <a:lnTo>
                      <a:pt x="160" y="147"/>
                    </a:lnTo>
                    <a:lnTo>
                      <a:pt x="158" y="142"/>
                    </a:lnTo>
                    <a:lnTo>
                      <a:pt x="158" y="137"/>
                    </a:lnTo>
                    <a:lnTo>
                      <a:pt x="156" y="133"/>
                    </a:lnTo>
                    <a:lnTo>
                      <a:pt x="156" y="128"/>
                    </a:lnTo>
                    <a:lnTo>
                      <a:pt x="156" y="123"/>
                    </a:lnTo>
                    <a:lnTo>
                      <a:pt x="156" y="120"/>
                    </a:lnTo>
                    <a:lnTo>
                      <a:pt x="155" y="114"/>
                    </a:lnTo>
                    <a:lnTo>
                      <a:pt x="155" y="111"/>
                    </a:lnTo>
                    <a:lnTo>
                      <a:pt x="151" y="106"/>
                    </a:lnTo>
                    <a:lnTo>
                      <a:pt x="151" y="101"/>
                    </a:lnTo>
                    <a:lnTo>
                      <a:pt x="150" y="97"/>
                    </a:lnTo>
                    <a:lnTo>
                      <a:pt x="150" y="94"/>
                    </a:lnTo>
                    <a:lnTo>
                      <a:pt x="148" y="89"/>
                    </a:lnTo>
                    <a:lnTo>
                      <a:pt x="148" y="87"/>
                    </a:lnTo>
                    <a:lnTo>
                      <a:pt x="146" y="82"/>
                    </a:lnTo>
                    <a:lnTo>
                      <a:pt x="144" y="78"/>
                    </a:lnTo>
                    <a:lnTo>
                      <a:pt x="144" y="75"/>
                    </a:lnTo>
                    <a:lnTo>
                      <a:pt x="143" y="70"/>
                    </a:lnTo>
                    <a:lnTo>
                      <a:pt x="139" y="63"/>
                    </a:lnTo>
                    <a:lnTo>
                      <a:pt x="138" y="58"/>
                    </a:lnTo>
                    <a:lnTo>
                      <a:pt x="136" y="49"/>
                    </a:lnTo>
                    <a:lnTo>
                      <a:pt x="132" y="42"/>
                    </a:lnTo>
                    <a:lnTo>
                      <a:pt x="127" y="37"/>
                    </a:lnTo>
                    <a:lnTo>
                      <a:pt x="125" y="32"/>
                    </a:lnTo>
                    <a:lnTo>
                      <a:pt x="122" y="27"/>
                    </a:lnTo>
                    <a:lnTo>
                      <a:pt x="119" y="22"/>
                    </a:lnTo>
                    <a:lnTo>
                      <a:pt x="115" y="18"/>
                    </a:lnTo>
                    <a:lnTo>
                      <a:pt x="112" y="13"/>
                    </a:lnTo>
                    <a:lnTo>
                      <a:pt x="108" y="10"/>
                    </a:lnTo>
                    <a:lnTo>
                      <a:pt x="103" y="6"/>
                    </a:lnTo>
                    <a:lnTo>
                      <a:pt x="100" y="5"/>
                    </a:lnTo>
                    <a:lnTo>
                      <a:pt x="96" y="1"/>
                    </a:lnTo>
                    <a:lnTo>
                      <a:pt x="93" y="0"/>
                    </a:lnTo>
                    <a:lnTo>
                      <a:pt x="89" y="0"/>
                    </a:lnTo>
                    <a:lnTo>
                      <a:pt x="84" y="0"/>
                    </a:lnTo>
                    <a:lnTo>
                      <a:pt x="81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7" y="0"/>
                    </a:lnTo>
                    <a:lnTo>
                      <a:pt x="63" y="1"/>
                    </a:lnTo>
                    <a:lnTo>
                      <a:pt x="60" y="5"/>
                    </a:lnTo>
                    <a:lnTo>
                      <a:pt x="55" y="6"/>
                    </a:lnTo>
                    <a:lnTo>
                      <a:pt x="53" y="10"/>
                    </a:lnTo>
                    <a:lnTo>
                      <a:pt x="48" y="13"/>
                    </a:lnTo>
                    <a:lnTo>
                      <a:pt x="45" y="18"/>
                    </a:lnTo>
                    <a:lnTo>
                      <a:pt x="41" y="22"/>
                    </a:lnTo>
                    <a:lnTo>
                      <a:pt x="38" y="27"/>
                    </a:lnTo>
                    <a:lnTo>
                      <a:pt x="34" y="32"/>
                    </a:lnTo>
                    <a:lnTo>
                      <a:pt x="31" y="37"/>
                    </a:lnTo>
                    <a:lnTo>
                      <a:pt x="29" y="42"/>
                    </a:lnTo>
                    <a:lnTo>
                      <a:pt x="26" y="49"/>
                    </a:lnTo>
                    <a:lnTo>
                      <a:pt x="24" y="58"/>
                    </a:lnTo>
                    <a:lnTo>
                      <a:pt x="20" y="63"/>
                    </a:lnTo>
                    <a:lnTo>
                      <a:pt x="17" y="70"/>
                    </a:lnTo>
                    <a:lnTo>
                      <a:pt x="17" y="75"/>
                    </a:lnTo>
                    <a:lnTo>
                      <a:pt x="15" y="78"/>
                    </a:lnTo>
                    <a:lnTo>
                      <a:pt x="14" y="82"/>
                    </a:lnTo>
                    <a:lnTo>
                      <a:pt x="14" y="87"/>
                    </a:lnTo>
                    <a:lnTo>
                      <a:pt x="12" y="89"/>
                    </a:lnTo>
                    <a:lnTo>
                      <a:pt x="10" y="94"/>
                    </a:lnTo>
                    <a:lnTo>
                      <a:pt x="8" y="97"/>
                    </a:lnTo>
                    <a:lnTo>
                      <a:pt x="8" y="101"/>
                    </a:lnTo>
                    <a:lnTo>
                      <a:pt x="7" y="106"/>
                    </a:lnTo>
                    <a:lnTo>
                      <a:pt x="7" y="111"/>
                    </a:lnTo>
                    <a:lnTo>
                      <a:pt x="7" y="114"/>
                    </a:lnTo>
                    <a:lnTo>
                      <a:pt x="7" y="120"/>
                    </a:lnTo>
                    <a:lnTo>
                      <a:pt x="5" y="123"/>
                    </a:lnTo>
                    <a:lnTo>
                      <a:pt x="5" y="128"/>
                    </a:lnTo>
                    <a:lnTo>
                      <a:pt x="3" y="133"/>
                    </a:lnTo>
                    <a:lnTo>
                      <a:pt x="3" y="137"/>
                    </a:lnTo>
                    <a:lnTo>
                      <a:pt x="2" y="142"/>
                    </a:lnTo>
                    <a:lnTo>
                      <a:pt x="2" y="147"/>
                    </a:lnTo>
                    <a:lnTo>
                      <a:pt x="2" y="152"/>
                    </a:lnTo>
                    <a:lnTo>
                      <a:pt x="2" y="157"/>
                    </a:lnTo>
                    <a:lnTo>
                      <a:pt x="2" y="161"/>
                    </a:lnTo>
                    <a:lnTo>
                      <a:pt x="0" y="166"/>
                    </a:lnTo>
                    <a:lnTo>
                      <a:pt x="0" y="171"/>
                    </a:lnTo>
                    <a:lnTo>
                      <a:pt x="0" y="176"/>
                    </a:lnTo>
                    <a:lnTo>
                      <a:pt x="0" y="181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7"/>
                    </a:lnTo>
                    <a:lnTo>
                      <a:pt x="0" y="202"/>
                    </a:lnTo>
                    <a:lnTo>
                      <a:pt x="0" y="207"/>
                    </a:lnTo>
                    <a:lnTo>
                      <a:pt x="0" y="210"/>
                    </a:lnTo>
                    <a:lnTo>
                      <a:pt x="0" y="216"/>
                    </a:lnTo>
                    <a:lnTo>
                      <a:pt x="0" y="221"/>
                    </a:lnTo>
                    <a:lnTo>
                      <a:pt x="0" y="226"/>
                    </a:lnTo>
                    <a:lnTo>
                      <a:pt x="2" y="231"/>
                    </a:lnTo>
                    <a:lnTo>
                      <a:pt x="2" y="236"/>
                    </a:lnTo>
                    <a:lnTo>
                      <a:pt x="2" y="241"/>
                    </a:lnTo>
                    <a:lnTo>
                      <a:pt x="2" y="246"/>
                    </a:lnTo>
                    <a:lnTo>
                      <a:pt x="2" y="250"/>
                    </a:lnTo>
                    <a:lnTo>
                      <a:pt x="3" y="255"/>
                    </a:lnTo>
                    <a:lnTo>
                      <a:pt x="3" y="258"/>
                    </a:lnTo>
                    <a:lnTo>
                      <a:pt x="5" y="265"/>
                    </a:lnTo>
                    <a:lnTo>
                      <a:pt x="5" y="269"/>
                    </a:lnTo>
                    <a:lnTo>
                      <a:pt x="7" y="274"/>
                    </a:lnTo>
                    <a:lnTo>
                      <a:pt x="7" y="277"/>
                    </a:lnTo>
                    <a:lnTo>
                      <a:pt x="7" y="282"/>
                    </a:lnTo>
                    <a:lnTo>
                      <a:pt x="7" y="286"/>
                    </a:lnTo>
                    <a:lnTo>
                      <a:pt x="8" y="291"/>
                    </a:lnTo>
                    <a:lnTo>
                      <a:pt x="8" y="294"/>
                    </a:lnTo>
                    <a:lnTo>
                      <a:pt x="10" y="300"/>
                    </a:lnTo>
                    <a:lnTo>
                      <a:pt x="12" y="301"/>
                    </a:lnTo>
                    <a:lnTo>
                      <a:pt x="14" y="306"/>
                    </a:lnTo>
                    <a:lnTo>
                      <a:pt x="14" y="310"/>
                    </a:lnTo>
                    <a:lnTo>
                      <a:pt x="15" y="313"/>
                    </a:lnTo>
                    <a:lnTo>
                      <a:pt x="17" y="318"/>
                    </a:lnTo>
                    <a:lnTo>
                      <a:pt x="17" y="322"/>
                    </a:lnTo>
                    <a:lnTo>
                      <a:pt x="19" y="325"/>
                    </a:lnTo>
                    <a:lnTo>
                      <a:pt x="20" y="330"/>
                    </a:lnTo>
                    <a:lnTo>
                      <a:pt x="20" y="334"/>
                    </a:lnTo>
                    <a:lnTo>
                      <a:pt x="24" y="337"/>
                    </a:lnTo>
                    <a:lnTo>
                      <a:pt x="26" y="342"/>
                    </a:lnTo>
                    <a:lnTo>
                      <a:pt x="29" y="349"/>
                    </a:lnTo>
                    <a:lnTo>
                      <a:pt x="31" y="354"/>
                    </a:lnTo>
                    <a:lnTo>
                      <a:pt x="34" y="361"/>
                    </a:lnTo>
                    <a:lnTo>
                      <a:pt x="38" y="365"/>
                    </a:lnTo>
                    <a:lnTo>
                      <a:pt x="41" y="372"/>
                    </a:lnTo>
                    <a:lnTo>
                      <a:pt x="45" y="375"/>
                    </a:lnTo>
                    <a:lnTo>
                      <a:pt x="48" y="378"/>
                    </a:lnTo>
                    <a:lnTo>
                      <a:pt x="53" y="382"/>
                    </a:lnTo>
                    <a:lnTo>
                      <a:pt x="55" y="385"/>
                    </a:lnTo>
                    <a:lnTo>
                      <a:pt x="60" y="389"/>
                    </a:lnTo>
                    <a:lnTo>
                      <a:pt x="63" y="390"/>
                    </a:lnTo>
                    <a:lnTo>
                      <a:pt x="67" y="392"/>
                    </a:lnTo>
                    <a:lnTo>
                      <a:pt x="72" y="394"/>
                    </a:lnTo>
                    <a:lnTo>
                      <a:pt x="76" y="394"/>
                    </a:lnTo>
                    <a:lnTo>
                      <a:pt x="81" y="396"/>
                    </a:lnTo>
                    <a:close/>
                  </a:path>
                </a:pathLst>
              </a:custGeom>
              <a:solidFill>
                <a:srgbClr val="AB5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8" name="Freeform 212"/>
              <p:cNvSpPr>
                <a:spLocks/>
              </p:cNvSpPr>
              <p:nvPr/>
            </p:nvSpPr>
            <p:spPr bwMode="auto">
              <a:xfrm>
                <a:off x="3899" y="1355"/>
                <a:ext cx="663" cy="197"/>
              </a:xfrm>
              <a:custGeom>
                <a:avLst/>
                <a:gdLst>
                  <a:gd name="T0" fmla="*/ 0 w 1326"/>
                  <a:gd name="T1" fmla="*/ 0 h 395"/>
                  <a:gd name="T2" fmla="*/ 1 w 1326"/>
                  <a:gd name="T3" fmla="*/ 0 h 395"/>
                  <a:gd name="T4" fmla="*/ 1 w 1326"/>
                  <a:gd name="T5" fmla="*/ 0 h 395"/>
                  <a:gd name="T6" fmla="*/ 0 w 1326"/>
                  <a:gd name="T7" fmla="*/ 0 h 395"/>
                  <a:gd name="T8" fmla="*/ 0 w 1326"/>
                  <a:gd name="T9" fmla="*/ 0 h 395"/>
                  <a:gd name="T10" fmla="*/ 0 w 1326"/>
                  <a:gd name="T11" fmla="*/ 0 h 3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26"/>
                  <a:gd name="T19" fmla="*/ 0 h 395"/>
                  <a:gd name="T20" fmla="*/ 1326 w 1326"/>
                  <a:gd name="T21" fmla="*/ 395 h 3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26" h="395">
                    <a:moveTo>
                      <a:pt x="0" y="395"/>
                    </a:moveTo>
                    <a:lnTo>
                      <a:pt x="1326" y="395"/>
                    </a:lnTo>
                    <a:lnTo>
                      <a:pt x="1326" y="0"/>
                    </a:lnTo>
                    <a:lnTo>
                      <a:pt x="0" y="0"/>
                    </a:lnTo>
                    <a:lnTo>
                      <a:pt x="0" y="395"/>
                    </a:lnTo>
                    <a:close/>
                  </a:path>
                </a:pathLst>
              </a:custGeom>
              <a:solidFill>
                <a:srgbClr val="AB5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9" name="Freeform 213"/>
              <p:cNvSpPr>
                <a:spLocks/>
              </p:cNvSpPr>
              <p:nvPr/>
            </p:nvSpPr>
            <p:spPr bwMode="auto">
              <a:xfrm>
                <a:off x="3899" y="1355"/>
                <a:ext cx="662" cy="162"/>
              </a:xfrm>
              <a:custGeom>
                <a:avLst/>
                <a:gdLst>
                  <a:gd name="T0" fmla="*/ 0 w 1324"/>
                  <a:gd name="T1" fmla="*/ 1 h 324"/>
                  <a:gd name="T2" fmla="*/ 1 w 1324"/>
                  <a:gd name="T3" fmla="*/ 1 h 324"/>
                  <a:gd name="T4" fmla="*/ 1 w 1324"/>
                  <a:gd name="T5" fmla="*/ 0 h 324"/>
                  <a:gd name="T6" fmla="*/ 0 w 1324"/>
                  <a:gd name="T7" fmla="*/ 0 h 324"/>
                  <a:gd name="T8" fmla="*/ 0 w 1324"/>
                  <a:gd name="T9" fmla="*/ 1 h 324"/>
                  <a:gd name="T10" fmla="*/ 0 w 1324"/>
                  <a:gd name="T11" fmla="*/ 1 h 3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24"/>
                  <a:gd name="T19" fmla="*/ 0 h 324"/>
                  <a:gd name="T20" fmla="*/ 1324 w 1324"/>
                  <a:gd name="T21" fmla="*/ 324 h 3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24" h="324">
                    <a:moveTo>
                      <a:pt x="0" y="324"/>
                    </a:moveTo>
                    <a:lnTo>
                      <a:pt x="1324" y="324"/>
                    </a:lnTo>
                    <a:lnTo>
                      <a:pt x="1324" y="0"/>
                    </a:lnTo>
                    <a:lnTo>
                      <a:pt x="0" y="0"/>
                    </a:lnTo>
                    <a:lnTo>
                      <a:pt x="0" y="324"/>
                    </a:lnTo>
                    <a:close/>
                  </a:path>
                </a:pathLst>
              </a:custGeom>
              <a:solidFill>
                <a:srgbClr val="BA69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0" name="Freeform 214"/>
              <p:cNvSpPr>
                <a:spLocks/>
              </p:cNvSpPr>
              <p:nvPr/>
            </p:nvSpPr>
            <p:spPr bwMode="auto">
              <a:xfrm>
                <a:off x="3899" y="1355"/>
                <a:ext cx="660" cy="129"/>
              </a:xfrm>
              <a:custGeom>
                <a:avLst/>
                <a:gdLst>
                  <a:gd name="T0" fmla="*/ 0 w 1321"/>
                  <a:gd name="T1" fmla="*/ 1 h 257"/>
                  <a:gd name="T2" fmla="*/ 0 w 1321"/>
                  <a:gd name="T3" fmla="*/ 1 h 257"/>
                  <a:gd name="T4" fmla="*/ 0 w 1321"/>
                  <a:gd name="T5" fmla="*/ 0 h 257"/>
                  <a:gd name="T6" fmla="*/ 0 w 1321"/>
                  <a:gd name="T7" fmla="*/ 0 h 257"/>
                  <a:gd name="T8" fmla="*/ 0 w 1321"/>
                  <a:gd name="T9" fmla="*/ 1 h 257"/>
                  <a:gd name="T10" fmla="*/ 0 w 1321"/>
                  <a:gd name="T11" fmla="*/ 1 h 2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21"/>
                  <a:gd name="T19" fmla="*/ 0 h 257"/>
                  <a:gd name="T20" fmla="*/ 1321 w 1321"/>
                  <a:gd name="T21" fmla="*/ 257 h 2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21" h="257">
                    <a:moveTo>
                      <a:pt x="0" y="257"/>
                    </a:moveTo>
                    <a:lnTo>
                      <a:pt x="1321" y="257"/>
                    </a:lnTo>
                    <a:lnTo>
                      <a:pt x="1321" y="0"/>
                    </a:lnTo>
                    <a:lnTo>
                      <a:pt x="0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CC7A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1" name="Freeform 215"/>
              <p:cNvSpPr>
                <a:spLocks/>
              </p:cNvSpPr>
              <p:nvPr/>
            </p:nvSpPr>
            <p:spPr bwMode="auto">
              <a:xfrm>
                <a:off x="3899" y="1355"/>
                <a:ext cx="659" cy="94"/>
              </a:xfrm>
              <a:custGeom>
                <a:avLst/>
                <a:gdLst>
                  <a:gd name="T0" fmla="*/ 0 w 1319"/>
                  <a:gd name="T1" fmla="*/ 0 h 189"/>
                  <a:gd name="T2" fmla="*/ 0 w 1319"/>
                  <a:gd name="T3" fmla="*/ 0 h 189"/>
                  <a:gd name="T4" fmla="*/ 0 w 1319"/>
                  <a:gd name="T5" fmla="*/ 0 h 189"/>
                  <a:gd name="T6" fmla="*/ 0 w 1319"/>
                  <a:gd name="T7" fmla="*/ 0 h 189"/>
                  <a:gd name="T8" fmla="*/ 0 w 1319"/>
                  <a:gd name="T9" fmla="*/ 0 h 189"/>
                  <a:gd name="T10" fmla="*/ 0 w 1319"/>
                  <a:gd name="T11" fmla="*/ 0 h 1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9"/>
                  <a:gd name="T19" fmla="*/ 0 h 189"/>
                  <a:gd name="T20" fmla="*/ 1319 w 1319"/>
                  <a:gd name="T21" fmla="*/ 189 h 1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9" h="189">
                    <a:moveTo>
                      <a:pt x="0" y="189"/>
                    </a:moveTo>
                    <a:lnTo>
                      <a:pt x="1319" y="189"/>
                    </a:lnTo>
                    <a:lnTo>
                      <a:pt x="1319" y="0"/>
                    </a:lnTo>
                    <a:lnTo>
                      <a:pt x="0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DB8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2" name="Freeform 216"/>
              <p:cNvSpPr>
                <a:spLocks/>
              </p:cNvSpPr>
              <p:nvPr/>
            </p:nvSpPr>
            <p:spPr bwMode="auto">
              <a:xfrm>
                <a:off x="3899" y="1355"/>
                <a:ext cx="658" cy="61"/>
              </a:xfrm>
              <a:custGeom>
                <a:avLst/>
                <a:gdLst>
                  <a:gd name="T0" fmla="*/ 0 w 1317"/>
                  <a:gd name="T1" fmla="*/ 1 h 122"/>
                  <a:gd name="T2" fmla="*/ 0 w 1317"/>
                  <a:gd name="T3" fmla="*/ 1 h 122"/>
                  <a:gd name="T4" fmla="*/ 0 w 1317"/>
                  <a:gd name="T5" fmla="*/ 0 h 122"/>
                  <a:gd name="T6" fmla="*/ 0 w 1317"/>
                  <a:gd name="T7" fmla="*/ 0 h 122"/>
                  <a:gd name="T8" fmla="*/ 0 w 1317"/>
                  <a:gd name="T9" fmla="*/ 1 h 122"/>
                  <a:gd name="T10" fmla="*/ 0 w 1317"/>
                  <a:gd name="T11" fmla="*/ 1 h 1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7"/>
                  <a:gd name="T19" fmla="*/ 0 h 122"/>
                  <a:gd name="T20" fmla="*/ 1317 w 1317"/>
                  <a:gd name="T21" fmla="*/ 122 h 12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7" h="122">
                    <a:moveTo>
                      <a:pt x="0" y="122"/>
                    </a:moveTo>
                    <a:lnTo>
                      <a:pt x="1317" y="122"/>
                    </a:lnTo>
                    <a:lnTo>
                      <a:pt x="1317" y="0"/>
                    </a:lnTo>
                    <a:lnTo>
                      <a:pt x="0" y="0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ED9E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3" name="Freeform 217"/>
              <p:cNvSpPr>
                <a:spLocks/>
              </p:cNvSpPr>
              <p:nvPr/>
            </p:nvSpPr>
            <p:spPr bwMode="auto">
              <a:xfrm>
                <a:off x="3899" y="1355"/>
                <a:ext cx="657" cy="27"/>
              </a:xfrm>
              <a:custGeom>
                <a:avLst/>
                <a:gdLst>
                  <a:gd name="T0" fmla="*/ 0 w 1316"/>
                  <a:gd name="T1" fmla="*/ 1 h 53"/>
                  <a:gd name="T2" fmla="*/ 0 w 1316"/>
                  <a:gd name="T3" fmla="*/ 1 h 53"/>
                  <a:gd name="T4" fmla="*/ 0 w 1316"/>
                  <a:gd name="T5" fmla="*/ 0 h 53"/>
                  <a:gd name="T6" fmla="*/ 0 w 1316"/>
                  <a:gd name="T7" fmla="*/ 0 h 53"/>
                  <a:gd name="T8" fmla="*/ 0 w 1316"/>
                  <a:gd name="T9" fmla="*/ 1 h 53"/>
                  <a:gd name="T10" fmla="*/ 0 w 1316"/>
                  <a:gd name="T11" fmla="*/ 1 h 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6"/>
                  <a:gd name="T19" fmla="*/ 0 h 53"/>
                  <a:gd name="T20" fmla="*/ 1316 w 1316"/>
                  <a:gd name="T21" fmla="*/ 53 h 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6" h="53">
                    <a:moveTo>
                      <a:pt x="0" y="53"/>
                    </a:moveTo>
                    <a:lnTo>
                      <a:pt x="1316" y="53"/>
                    </a:lnTo>
                    <a:lnTo>
                      <a:pt x="1316" y="0"/>
                    </a:lnTo>
                    <a:lnTo>
                      <a:pt x="0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C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4" name="Freeform 218"/>
              <p:cNvSpPr>
                <a:spLocks/>
              </p:cNvSpPr>
              <p:nvPr/>
            </p:nvSpPr>
            <p:spPr bwMode="auto">
              <a:xfrm>
                <a:off x="4232" y="1409"/>
                <a:ext cx="33" cy="69"/>
              </a:xfrm>
              <a:custGeom>
                <a:avLst/>
                <a:gdLst>
                  <a:gd name="T0" fmla="*/ 1 w 65"/>
                  <a:gd name="T1" fmla="*/ 1 h 137"/>
                  <a:gd name="T2" fmla="*/ 1 w 65"/>
                  <a:gd name="T3" fmla="*/ 1 h 137"/>
                  <a:gd name="T4" fmla="*/ 1 w 65"/>
                  <a:gd name="T5" fmla="*/ 0 h 137"/>
                  <a:gd name="T6" fmla="*/ 0 w 65"/>
                  <a:gd name="T7" fmla="*/ 0 h 137"/>
                  <a:gd name="T8" fmla="*/ 1 w 65"/>
                  <a:gd name="T9" fmla="*/ 1 h 137"/>
                  <a:gd name="T10" fmla="*/ 1 w 65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137"/>
                  <a:gd name="T20" fmla="*/ 65 w 65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137">
                    <a:moveTo>
                      <a:pt x="34" y="137"/>
                    </a:moveTo>
                    <a:lnTo>
                      <a:pt x="65" y="137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5" name="Freeform 219"/>
              <p:cNvSpPr>
                <a:spLocks/>
              </p:cNvSpPr>
              <p:nvPr/>
            </p:nvSpPr>
            <p:spPr bwMode="auto">
              <a:xfrm>
                <a:off x="4264" y="1409"/>
                <a:ext cx="33" cy="69"/>
              </a:xfrm>
              <a:custGeom>
                <a:avLst/>
                <a:gdLst>
                  <a:gd name="T0" fmla="*/ 0 w 68"/>
                  <a:gd name="T1" fmla="*/ 1 h 137"/>
                  <a:gd name="T2" fmla="*/ 0 w 68"/>
                  <a:gd name="T3" fmla="*/ 1 h 137"/>
                  <a:gd name="T4" fmla="*/ 0 w 68"/>
                  <a:gd name="T5" fmla="*/ 0 h 137"/>
                  <a:gd name="T6" fmla="*/ 0 w 68"/>
                  <a:gd name="T7" fmla="*/ 0 h 137"/>
                  <a:gd name="T8" fmla="*/ 0 w 68"/>
                  <a:gd name="T9" fmla="*/ 1 h 137"/>
                  <a:gd name="T10" fmla="*/ 0 w 68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"/>
                  <a:gd name="T19" fmla="*/ 0 h 137"/>
                  <a:gd name="T20" fmla="*/ 68 w 68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" h="137">
                    <a:moveTo>
                      <a:pt x="35" y="137"/>
                    </a:moveTo>
                    <a:lnTo>
                      <a:pt x="68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5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6" name="Freeform 220"/>
              <p:cNvSpPr>
                <a:spLocks/>
              </p:cNvSpPr>
              <p:nvPr/>
            </p:nvSpPr>
            <p:spPr bwMode="auto">
              <a:xfrm>
                <a:off x="4296" y="1409"/>
                <a:ext cx="33" cy="69"/>
              </a:xfrm>
              <a:custGeom>
                <a:avLst/>
                <a:gdLst>
                  <a:gd name="T0" fmla="*/ 0 w 67"/>
                  <a:gd name="T1" fmla="*/ 1 h 137"/>
                  <a:gd name="T2" fmla="*/ 0 w 67"/>
                  <a:gd name="T3" fmla="*/ 1 h 137"/>
                  <a:gd name="T4" fmla="*/ 0 w 67"/>
                  <a:gd name="T5" fmla="*/ 0 h 137"/>
                  <a:gd name="T6" fmla="*/ 0 w 67"/>
                  <a:gd name="T7" fmla="*/ 0 h 137"/>
                  <a:gd name="T8" fmla="*/ 0 w 67"/>
                  <a:gd name="T9" fmla="*/ 1 h 137"/>
                  <a:gd name="T10" fmla="*/ 0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6" y="137"/>
                    </a:moveTo>
                    <a:lnTo>
                      <a:pt x="67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7" name="Freeform 221"/>
              <p:cNvSpPr>
                <a:spLocks/>
              </p:cNvSpPr>
              <p:nvPr/>
            </p:nvSpPr>
            <p:spPr bwMode="auto">
              <a:xfrm>
                <a:off x="4327" y="1409"/>
                <a:ext cx="35" cy="69"/>
              </a:xfrm>
              <a:custGeom>
                <a:avLst/>
                <a:gdLst>
                  <a:gd name="T0" fmla="*/ 1 w 69"/>
                  <a:gd name="T1" fmla="*/ 1 h 137"/>
                  <a:gd name="T2" fmla="*/ 1 w 69"/>
                  <a:gd name="T3" fmla="*/ 1 h 137"/>
                  <a:gd name="T4" fmla="*/ 1 w 69"/>
                  <a:gd name="T5" fmla="*/ 0 h 137"/>
                  <a:gd name="T6" fmla="*/ 0 w 69"/>
                  <a:gd name="T7" fmla="*/ 0 h 137"/>
                  <a:gd name="T8" fmla="*/ 1 w 69"/>
                  <a:gd name="T9" fmla="*/ 1 h 137"/>
                  <a:gd name="T10" fmla="*/ 1 w 69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"/>
                  <a:gd name="T19" fmla="*/ 0 h 137"/>
                  <a:gd name="T20" fmla="*/ 69 w 69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" h="137">
                    <a:moveTo>
                      <a:pt x="36" y="137"/>
                    </a:moveTo>
                    <a:lnTo>
                      <a:pt x="69" y="137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8" name="Freeform 222"/>
              <p:cNvSpPr>
                <a:spLocks/>
              </p:cNvSpPr>
              <p:nvPr/>
            </p:nvSpPr>
            <p:spPr bwMode="auto">
              <a:xfrm>
                <a:off x="4360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5" y="137"/>
                    </a:moveTo>
                    <a:lnTo>
                      <a:pt x="67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5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9" name="Freeform 223"/>
              <p:cNvSpPr>
                <a:spLocks/>
              </p:cNvSpPr>
              <p:nvPr/>
            </p:nvSpPr>
            <p:spPr bwMode="auto">
              <a:xfrm>
                <a:off x="4392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4" y="137"/>
                    </a:moveTo>
                    <a:lnTo>
                      <a:pt x="67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0" name="Freeform 224"/>
              <p:cNvSpPr>
                <a:spLocks/>
              </p:cNvSpPr>
              <p:nvPr/>
            </p:nvSpPr>
            <p:spPr bwMode="auto">
              <a:xfrm>
                <a:off x="4424" y="1410"/>
                <a:ext cx="33" cy="69"/>
              </a:xfrm>
              <a:custGeom>
                <a:avLst/>
                <a:gdLst>
                  <a:gd name="T0" fmla="*/ 0 w 67"/>
                  <a:gd name="T1" fmla="*/ 1 h 137"/>
                  <a:gd name="T2" fmla="*/ 0 w 67"/>
                  <a:gd name="T3" fmla="*/ 1 h 137"/>
                  <a:gd name="T4" fmla="*/ 0 w 67"/>
                  <a:gd name="T5" fmla="*/ 0 h 137"/>
                  <a:gd name="T6" fmla="*/ 0 w 67"/>
                  <a:gd name="T7" fmla="*/ 0 h 137"/>
                  <a:gd name="T8" fmla="*/ 0 w 67"/>
                  <a:gd name="T9" fmla="*/ 1 h 137"/>
                  <a:gd name="T10" fmla="*/ 0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6" y="137"/>
                    </a:moveTo>
                    <a:lnTo>
                      <a:pt x="67" y="137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1" name="Freeform 225"/>
              <p:cNvSpPr>
                <a:spLocks/>
              </p:cNvSpPr>
              <p:nvPr/>
            </p:nvSpPr>
            <p:spPr bwMode="auto">
              <a:xfrm>
                <a:off x="4456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6" y="137"/>
                    </a:moveTo>
                    <a:lnTo>
                      <a:pt x="67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2" name="Freeform 226"/>
              <p:cNvSpPr>
                <a:spLocks/>
              </p:cNvSpPr>
              <p:nvPr/>
            </p:nvSpPr>
            <p:spPr bwMode="auto">
              <a:xfrm>
                <a:off x="4488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4" y="137"/>
                    </a:moveTo>
                    <a:lnTo>
                      <a:pt x="67" y="137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3" name="Freeform 227"/>
              <p:cNvSpPr>
                <a:spLocks/>
              </p:cNvSpPr>
              <p:nvPr/>
            </p:nvSpPr>
            <p:spPr bwMode="auto">
              <a:xfrm>
                <a:off x="3943" y="1409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4" y="137"/>
                    </a:moveTo>
                    <a:lnTo>
                      <a:pt x="67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4" name="Freeform 228"/>
              <p:cNvSpPr>
                <a:spLocks/>
              </p:cNvSpPr>
              <p:nvPr/>
            </p:nvSpPr>
            <p:spPr bwMode="auto">
              <a:xfrm>
                <a:off x="3975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6" y="137"/>
                    </a:moveTo>
                    <a:lnTo>
                      <a:pt x="67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5" name="Freeform 229"/>
              <p:cNvSpPr>
                <a:spLocks/>
              </p:cNvSpPr>
              <p:nvPr/>
            </p:nvSpPr>
            <p:spPr bwMode="auto">
              <a:xfrm>
                <a:off x="4007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5" y="137"/>
                    </a:moveTo>
                    <a:lnTo>
                      <a:pt x="67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5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6" name="Freeform 230"/>
              <p:cNvSpPr>
                <a:spLocks/>
              </p:cNvSpPr>
              <p:nvPr/>
            </p:nvSpPr>
            <p:spPr bwMode="auto">
              <a:xfrm>
                <a:off x="4040" y="1410"/>
                <a:ext cx="33" cy="69"/>
              </a:xfrm>
              <a:custGeom>
                <a:avLst/>
                <a:gdLst>
                  <a:gd name="T0" fmla="*/ 0 w 67"/>
                  <a:gd name="T1" fmla="*/ 1 h 137"/>
                  <a:gd name="T2" fmla="*/ 0 w 67"/>
                  <a:gd name="T3" fmla="*/ 1 h 137"/>
                  <a:gd name="T4" fmla="*/ 0 w 67"/>
                  <a:gd name="T5" fmla="*/ 0 h 137"/>
                  <a:gd name="T6" fmla="*/ 0 w 67"/>
                  <a:gd name="T7" fmla="*/ 0 h 137"/>
                  <a:gd name="T8" fmla="*/ 0 w 67"/>
                  <a:gd name="T9" fmla="*/ 1 h 137"/>
                  <a:gd name="T10" fmla="*/ 0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4" y="137"/>
                    </a:moveTo>
                    <a:lnTo>
                      <a:pt x="67" y="137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7" name="Freeform 231"/>
              <p:cNvSpPr>
                <a:spLocks/>
              </p:cNvSpPr>
              <p:nvPr/>
            </p:nvSpPr>
            <p:spPr bwMode="auto">
              <a:xfrm>
                <a:off x="4072" y="1410"/>
                <a:ext cx="33" cy="69"/>
              </a:xfrm>
              <a:custGeom>
                <a:avLst/>
                <a:gdLst>
                  <a:gd name="T0" fmla="*/ 0 w 68"/>
                  <a:gd name="T1" fmla="*/ 1 h 137"/>
                  <a:gd name="T2" fmla="*/ 0 w 68"/>
                  <a:gd name="T3" fmla="*/ 1 h 137"/>
                  <a:gd name="T4" fmla="*/ 0 w 68"/>
                  <a:gd name="T5" fmla="*/ 0 h 137"/>
                  <a:gd name="T6" fmla="*/ 0 w 68"/>
                  <a:gd name="T7" fmla="*/ 0 h 137"/>
                  <a:gd name="T8" fmla="*/ 0 w 68"/>
                  <a:gd name="T9" fmla="*/ 1 h 137"/>
                  <a:gd name="T10" fmla="*/ 0 w 68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"/>
                  <a:gd name="T19" fmla="*/ 0 h 137"/>
                  <a:gd name="T20" fmla="*/ 68 w 68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" h="137">
                    <a:moveTo>
                      <a:pt x="35" y="137"/>
                    </a:moveTo>
                    <a:lnTo>
                      <a:pt x="68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5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8" name="Freeform 232"/>
              <p:cNvSpPr>
                <a:spLocks/>
              </p:cNvSpPr>
              <p:nvPr/>
            </p:nvSpPr>
            <p:spPr bwMode="auto">
              <a:xfrm>
                <a:off x="4104" y="1410"/>
                <a:ext cx="33" cy="69"/>
              </a:xfrm>
              <a:custGeom>
                <a:avLst/>
                <a:gdLst>
                  <a:gd name="T0" fmla="*/ 1 w 65"/>
                  <a:gd name="T1" fmla="*/ 1 h 137"/>
                  <a:gd name="T2" fmla="*/ 1 w 65"/>
                  <a:gd name="T3" fmla="*/ 1 h 137"/>
                  <a:gd name="T4" fmla="*/ 1 w 65"/>
                  <a:gd name="T5" fmla="*/ 0 h 137"/>
                  <a:gd name="T6" fmla="*/ 0 w 65"/>
                  <a:gd name="T7" fmla="*/ 0 h 137"/>
                  <a:gd name="T8" fmla="*/ 1 w 65"/>
                  <a:gd name="T9" fmla="*/ 1 h 137"/>
                  <a:gd name="T10" fmla="*/ 1 w 65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137"/>
                  <a:gd name="T20" fmla="*/ 65 w 65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137">
                    <a:moveTo>
                      <a:pt x="33" y="137"/>
                    </a:moveTo>
                    <a:lnTo>
                      <a:pt x="65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3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9" name="Freeform 233"/>
              <p:cNvSpPr>
                <a:spLocks/>
              </p:cNvSpPr>
              <p:nvPr/>
            </p:nvSpPr>
            <p:spPr bwMode="auto">
              <a:xfrm>
                <a:off x="4136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4" y="137"/>
                    </a:moveTo>
                    <a:lnTo>
                      <a:pt x="67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0" name="Freeform 234"/>
              <p:cNvSpPr>
                <a:spLocks/>
              </p:cNvSpPr>
              <p:nvPr/>
            </p:nvSpPr>
            <p:spPr bwMode="auto">
              <a:xfrm>
                <a:off x="4168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6" y="137"/>
                    </a:moveTo>
                    <a:lnTo>
                      <a:pt x="67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1" name="Freeform 235"/>
              <p:cNvSpPr>
                <a:spLocks/>
              </p:cNvSpPr>
              <p:nvPr/>
            </p:nvSpPr>
            <p:spPr bwMode="auto">
              <a:xfrm>
                <a:off x="4201" y="1410"/>
                <a:ext cx="33" cy="69"/>
              </a:xfrm>
              <a:custGeom>
                <a:avLst/>
                <a:gdLst>
                  <a:gd name="T0" fmla="*/ 1 w 65"/>
                  <a:gd name="T1" fmla="*/ 1 h 137"/>
                  <a:gd name="T2" fmla="*/ 1 w 65"/>
                  <a:gd name="T3" fmla="*/ 1 h 137"/>
                  <a:gd name="T4" fmla="*/ 1 w 65"/>
                  <a:gd name="T5" fmla="*/ 0 h 137"/>
                  <a:gd name="T6" fmla="*/ 0 w 65"/>
                  <a:gd name="T7" fmla="*/ 0 h 137"/>
                  <a:gd name="T8" fmla="*/ 1 w 65"/>
                  <a:gd name="T9" fmla="*/ 1 h 137"/>
                  <a:gd name="T10" fmla="*/ 1 w 65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137"/>
                  <a:gd name="T20" fmla="*/ 65 w 65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137">
                    <a:moveTo>
                      <a:pt x="32" y="137"/>
                    </a:moveTo>
                    <a:lnTo>
                      <a:pt x="65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2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22" name="Group 236"/>
            <p:cNvGrpSpPr>
              <a:grpSpLocks/>
            </p:cNvGrpSpPr>
            <p:nvPr/>
          </p:nvGrpSpPr>
          <p:grpSpPr bwMode="auto">
            <a:xfrm>
              <a:off x="4326" y="1550"/>
              <a:ext cx="29" cy="45"/>
              <a:chOff x="4455" y="1560"/>
              <a:chExt cx="29" cy="45"/>
            </a:xfrm>
          </p:grpSpPr>
          <p:sp>
            <p:nvSpPr>
              <p:cNvPr id="1130" name="Freeform 237"/>
              <p:cNvSpPr>
                <a:spLocks/>
              </p:cNvSpPr>
              <p:nvPr/>
            </p:nvSpPr>
            <p:spPr bwMode="auto">
              <a:xfrm>
                <a:off x="4455" y="1560"/>
                <a:ext cx="29" cy="45"/>
              </a:xfrm>
              <a:custGeom>
                <a:avLst/>
                <a:gdLst>
                  <a:gd name="T0" fmla="*/ 0 w 59"/>
                  <a:gd name="T1" fmla="*/ 0 h 91"/>
                  <a:gd name="T2" fmla="*/ 0 w 59"/>
                  <a:gd name="T3" fmla="*/ 0 h 91"/>
                  <a:gd name="T4" fmla="*/ 0 w 59"/>
                  <a:gd name="T5" fmla="*/ 0 h 91"/>
                  <a:gd name="T6" fmla="*/ 0 w 59"/>
                  <a:gd name="T7" fmla="*/ 0 h 91"/>
                  <a:gd name="T8" fmla="*/ 0 w 59"/>
                  <a:gd name="T9" fmla="*/ 0 h 91"/>
                  <a:gd name="T10" fmla="*/ 0 w 59"/>
                  <a:gd name="T11" fmla="*/ 0 h 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91"/>
                  <a:gd name="T20" fmla="*/ 59 w 59"/>
                  <a:gd name="T21" fmla="*/ 91 h 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91">
                    <a:moveTo>
                      <a:pt x="0" y="91"/>
                    </a:moveTo>
                    <a:lnTo>
                      <a:pt x="59" y="91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EDF2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1" name="Freeform 238"/>
              <p:cNvSpPr>
                <a:spLocks/>
              </p:cNvSpPr>
              <p:nvPr/>
            </p:nvSpPr>
            <p:spPr bwMode="auto">
              <a:xfrm>
                <a:off x="4455" y="1566"/>
                <a:ext cx="29" cy="39"/>
              </a:xfrm>
              <a:custGeom>
                <a:avLst/>
                <a:gdLst>
                  <a:gd name="T0" fmla="*/ 0 w 57"/>
                  <a:gd name="T1" fmla="*/ 1 h 77"/>
                  <a:gd name="T2" fmla="*/ 1 w 57"/>
                  <a:gd name="T3" fmla="*/ 1 h 77"/>
                  <a:gd name="T4" fmla="*/ 1 w 57"/>
                  <a:gd name="T5" fmla="*/ 0 h 77"/>
                  <a:gd name="T6" fmla="*/ 0 w 57"/>
                  <a:gd name="T7" fmla="*/ 0 h 77"/>
                  <a:gd name="T8" fmla="*/ 0 w 57"/>
                  <a:gd name="T9" fmla="*/ 1 h 77"/>
                  <a:gd name="T10" fmla="*/ 0 w 57"/>
                  <a:gd name="T11" fmla="*/ 1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77"/>
                  <a:gd name="T20" fmla="*/ 57 w 5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77">
                    <a:moveTo>
                      <a:pt x="0" y="77"/>
                    </a:moveTo>
                    <a:lnTo>
                      <a:pt x="57" y="77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0C2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2" name="Freeform 239"/>
              <p:cNvSpPr>
                <a:spLocks/>
              </p:cNvSpPr>
              <p:nvPr/>
            </p:nvSpPr>
            <p:spPr bwMode="auto">
              <a:xfrm>
                <a:off x="4455" y="1572"/>
                <a:ext cx="28" cy="33"/>
              </a:xfrm>
              <a:custGeom>
                <a:avLst/>
                <a:gdLst>
                  <a:gd name="T0" fmla="*/ 0 w 55"/>
                  <a:gd name="T1" fmla="*/ 1 h 65"/>
                  <a:gd name="T2" fmla="*/ 1 w 55"/>
                  <a:gd name="T3" fmla="*/ 1 h 65"/>
                  <a:gd name="T4" fmla="*/ 1 w 55"/>
                  <a:gd name="T5" fmla="*/ 0 h 65"/>
                  <a:gd name="T6" fmla="*/ 0 w 55"/>
                  <a:gd name="T7" fmla="*/ 0 h 65"/>
                  <a:gd name="T8" fmla="*/ 0 w 55"/>
                  <a:gd name="T9" fmla="*/ 1 h 65"/>
                  <a:gd name="T10" fmla="*/ 0 w 55"/>
                  <a:gd name="T11" fmla="*/ 1 h 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65"/>
                  <a:gd name="T20" fmla="*/ 55 w 55"/>
                  <a:gd name="T21" fmla="*/ 65 h 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65">
                    <a:moveTo>
                      <a:pt x="0" y="65"/>
                    </a:moveTo>
                    <a:lnTo>
                      <a:pt x="55" y="65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F59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3" name="Freeform 240"/>
              <p:cNvSpPr>
                <a:spLocks/>
              </p:cNvSpPr>
              <p:nvPr/>
            </p:nvSpPr>
            <p:spPr bwMode="auto">
              <a:xfrm>
                <a:off x="4457" y="1578"/>
                <a:ext cx="25" cy="26"/>
              </a:xfrm>
              <a:custGeom>
                <a:avLst/>
                <a:gdLst>
                  <a:gd name="T0" fmla="*/ 0 w 50"/>
                  <a:gd name="T1" fmla="*/ 1 h 51"/>
                  <a:gd name="T2" fmla="*/ 1 w 50"/>
                  <a:gd name="T3" fmla="*/ 1 h 51"/>
                  <a:gd name="T4" fmla="*/ 1 w 50"/>
                  <a:gd name="T5" fmla="*/ 0 h 51"/>
                  <a:gd name="T6" fmla="*/ 0 w 50"/>
                  <a:gd name="T7" fmla="*/ 0 h 51"/>
                  <a:gd name="T8" fmla="*/ 0 w 50"/>
                  <a:gd name="T9" fmla="*/ 1 h 51"/>
                  <a:gd name="T10" fmla="*/ 0 w 50"/>
                  <a:gd name="T11" fmla="*/ 1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"/>
                  <a:gd name="T19" fmla="*/ 0 h 51"/>
                  <a:gd name="T20" fmla="*/ 50 w 50"/>
                  <a:gd name="T21" fmla="*/ 51 h 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" h="51">
                    <a:moveTo>
                      <a:pt x="0" y="51"/>
                    </a:moveTo>
                    <a:lnTo>
                      <a:pt x="50" y="51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76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4" name="Freeform 241"/>
              <p:cNvSpPr>
                <a:spLocks/>
              </p:cNvSpPr>
              <p:nvPr/>
            </p:nvSpPr>
            <p:spPr bwMode="auto">
              <a:xfrm>
                <a:off x="4457" y="1584"/>
                <a:ext cx="24" cy="20"/>
              </a:xfrm>
              <a:custGeom>
                <a:avLst/>
                <a:gdLst>
                  <a:gd name="T0" fmla="*/ 0 w 49"/>
                  <a:gd name="T1" fmla="*/ 1 h 39"/>
                  <a:gd name="T2" fmla="*/ 0 w 49"/>
                  <a:gd name="T3" fmla="*/ 1 h 39"/>
                  <a:gd name="T4" fmla="*/ 0 w 49"/>
                  <a:gd name="T5" fmla="*/ 0 h 39"/>
                  <a:gd name="T6" fmla="*/ 0 w 49"/>
                  <a:gd name="T7" fmla="*/ 0 h 39"/>
                  <a:gd name="T8" fmla="*/ 0 w 49"/>
                  <a:gd name="T9" fmla="*/ 1 h 39"/>
                  <a:gd name="T10" fmla="*/ 0 w 49"/>
                  <a:gd name="T11" fmla="*/ 1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9"/>
                  <a:gd name="T20" fmla="*/ 49 w 49"/>
                  <a:gd name="T21" fmla="*/ 39 h 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9">
                    <a:moveTo>
                      <a:pt x="0" y="39"/>
                    </a:moveTo>
                    <a:lnTo>
                      <a:pt x="49" y="39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C30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5" name="Freeform 242"/>
              <p:cNvSpPr>
                <a:spLocks/>
              </p:cNvSpPr>
              <p:nvPr/>
            </p:nvSpPr>
            <p:spPr bwMode="auto">
              <a:xfrm>
                <a:off x="4458" y="1590"/>
                <a:ext cx="23" cy="13"/>
              </a:xfrm>
              <a:custGeom>
                <a:avLst/>
                <a:gdLst>
                  <a:gd name="T0" fmla="*/ 0 w 47"/>
                  <a:gd name="T1" fmla="*/ 1 h 26"/>
                  <a:gd name="T2" fmla="*/ 0 w 47"/>
                  <a:gd name="T3" fmla="*/ 1 h 26"/>
                  <a:gd name="T4" fmla="*/ 0 w 47"/>
                  <a:gd name="T5" fmla="*/ 0 h 26"/>
                  <a:gd name="T6" fmla="*/ 0 w 47"/>
                  <a:gd name="T7" fmla="*/ 0 h 26"/>
                  <a:gd name="T8" fmla="*/ 0 w 47"/>
                  <a:gd name="T9" fmla="*/ 1 h 26"/>
                  <a:gd name="T10" fmla="*/ 0 w 47"/>
                  <a:gd name="T11" fmla="*/ 1 h 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26"/>
                  <a:gd name="T20" fmla="*/ 47 w 47"/>
                  <a:gd name="T21" fmla="*/ 26 h 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26">
                    <a:moveTo>
                      <a:pt x="0" y="26"/>
                    </a:moveTo>
                    <a:lnTo>
                      <a:pt x="47" y="26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23" name="Freeform 243"/>
            <p:cNvSpPr>
              <a:spLocks/>
            </p:cNvSpPr>
            <p:nvPr/>
          </p:nvSpPr>
          <p:spPr bwMode="auto">
            <a:xfrm>
              <a:off x="3600" y="1583"/>
              <a:ext cx="40" cy="34"/>
            </a:xfrm>
            <a:custGeom>
              <a:avLst/>
              <a:gdLst>
                <a:gd name="T0" fmla="*/ 0 w 81"/>
                <a:gd name="T1" fmla="*/ 1 h 67"/>
                <a:gd name="T2" fmla="*/ 0 w 81"/>
                <a:gd name="T3" fmla="*/ 1 h 67"/>
                <a:gd name="T4" fmla="*/ 0 w 81"/>
                <a:gd name="T5" fmla="*/ 1 h 67"/>
                <a:gd name="T6" fmla="*/ 0 w 81"/>
                <a:gd name="T7" fmla="*/ 1 h 67"/>
                <a:gd name="T8" fmla="*/ 0 w 81"/>
                <a:gd name="T9" fmla="*/ 1 h 67"/>
                <a:gd name="T10" fmla="*/ 0 w 81"/>
                <a:gd name="T11" fmla="*/ 1 h 67"/>
                <a:gd name="T12" fmla="*/ 0 w 81"/>
                <a:gd name="T13" fmla="*/ 1 h 67"/>
                <a:gd name="T14" fmla="*/ 0 w 81"/>
                <a:gd name="T15" fmla="*/ 1 h 67"/>
                <a:gd name="T16" fmla="*/ 0 w 81"/>
                <a:gd name="T17" fmla="*/ 0 h 67"/>
                <a:gd name="T18" fmla="*/ 0 w 81"/>
                <a:gd name="T19" fmla="*/ 0 h 67"/>
                <a:gd name="T20" fmla="*/ 0 w 81"/>
                <a:gd name="T21" fmla="*/ 0 h 67"/>
                <a:gd name="T22" fmla="*/ 0 w 81"/>
                <a:gd name="T23" fmla="*/ 0 h 67"/>
                <a:gd name="T24" fmla="*/ 0 w 81"/>
                <a:gd name="T25" fmla="*/ 0 h 67"/>
                <a:gd name="T26" fmla="*/ 0 w 81"/>
                <a:gd name="T27" fmla="*/ 0 h 67"/>
                <a:gd name="T28" fmla="*/ 0 w 81"/>
                <a:gd name="T29" fmla="*/ 0 h 67"/>
                <a:gd name="T30" fmla="*/ 0 w 81"/>
                <a:gd name="T31" fmla="*/ 0 h 67"/>
                <a:gd name="T32" fmla="*/ 0 w 81"/>
                <a:gd name="T33" fmla="*/ 1 h 67"/>
                <a:gd name="T34" fmla="*/ 0 w 81"/>
                <a:gd name="T35" fmla="*/ 1 h 67"/>
                <a:gd name="T36" fmla="*/ 0 w 81"/>
                <a:gd name="T37" fmla="*/ 1 h 67"/>
                <a:gd name="T38" fmla="*/ 0 w 81"/>
                <a:gd name="T39" fmla="*/ 1 h 67"/>
                <a:gd name="T40" fmla="*/ 0 w 81"/>
                <a:gd name="T41" fmla="*/ 1 h 67"/>
                <a:gd name="T42" fmla="*/ 0 w 81"/>
                <a:gd name="T43" fmla="*/ 1 h 67"/>
                <a:gd name="T44" fmla="*/ 0 w 81"/>
                <a:gd name="T45" fmla="*/ 1 h 67"/>
                <a:gd name="T46" fmla="*/ 0 w 81"/>
                <a:gd name="T47" fmla="*/ 1 h 67"/>
                <a:gd name="T48" fmla="*/ 0 w 81"/>
                <a:gd name="T49" fmla="*/ 1 h 67"/>
                <a:gd name="T50" fmla="*/ 0 w 81"/>
                <a:gd name="T51" fmla="*/ 1 h 67"/>
                <a:gd name="T52" fmla="*/ 0 w 81"/>
                <a:gd name="T53" fmla="*/ 1 h 67"/>
                <a:gd name="T54" fmla="*/ 0 w 81"/>
                <a:gd name="T55" fmla="*/ 1 h 67"/>
                <a:gd name="T56" fmla="*/ 0 w 81"/>
                <a:gd name="T57" fmla="*/ 1 h 67"/>
                <a:gd name="T58" fmla="*/ 0 w 81"/>
                <a:gd name="T59" fmla="*/ 1 h 67"/>
                <a:gd name="T60" fmla="*/ 0 w 81"/>
                <a:gd name="T61" fmla="*/ 1 h 67"/>
                <a:gd name="T62" fmla="*/ 0 w 81"/>
                <a:gd name="T63" fmla="*/ 1 h 67"/>
                <a:gd name="T64" fmla="*/ 0 w 81"/>
                <a:gd name="T65" fmla="*/ 1 h 67"/>
                <a:gd name="T66" fmla="*/ 0 w 81"/>
                <a:gd name="T67" fmla="*/ 1 h 67"/>
                <a:gd name="T68" fmla="*/ 0 w 81"/>
                <a:gd name="T69" fmla="*/ 1 h 67"/>
                <a:gd name="T70" fmla="*/ 0 w 81"/>
                <a:gd name="T71" fmla="*/ 1 h 67"/>
                <a:gd name="T72" fmla="*/ 0 w 81"/>
                <a:gd name="T73" fmla="*/ 1 h 67"/>
                <a:gd name="T74" fmla="*/ 0 w 81"/>
                <a:gd name="T75" fmla="*/ 1 h 67"/>
                <a:gd name="T76" fmla="*/ 0 w 81"/>
                <a:gd name="T77" fmla="*/ 1 h 67"/>
                <a:gd name="T78" fmla="*/ 0 w 81"/>
                <a:gd name="T79" fmla="*/ 1 h 67"/>
                <a:gd name="T80" fmla="*/ 0 w 81"/>
                <a:gd name="T81" fmla="*/ 1 h 67"/>
                <a:gd name="T82" fmla="*/ 0 w 81"/>
                <a:gd name="T83" fmla="*/ 1 h 67"/>
                <a:gd name="T84" fmla="*/ 0 w 81"/>
                <a:gd name="T85" fmla="*/ 1 h 6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1"/>
                <a:gd name="T130" fmla="*/ 0 h 67"/>
                <a:gd name="T131" fmla="*/ 81 w 81"/>
                <a:gd name="T132" fmla="*/ 67 h 6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1" h="67">
                  <a:moveTo>
                    <a:pt x="14" y="67"/>
                  </a:moveTo>
                  <a:lnTo>
                    <a:pt x="7" y="65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14"/>
                  </a:lnTo>
                  <a:lnTo>
                    <a:pt x="0" y="9"/>
                  </a:lnTo>
                  <a:lnTo>
                    <a:pt x="3" y="4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38" y="5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8" y="21"/>
                  </a:lnTo>
                  <a:lnTo>
                    <a:pt x="40" y="24"/>
                  </a:lnTo>
                  <a:lnTo>
                    <a:pt x="45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5" y="28"/>
                  </a:lnTo>
                  <a:lnTo>
                    <a:pt x="60" y="28"/>
                  </a:lnTo>
                  <a:lnTo>
                    <a:pt x="64" y="28"/>
                  </a:lnTo>
                  <a:lnTo>
                    <a:pt x="71" y="28"/>
                  </a:lnTo>
                  <a:lnTo>
                    <a:pt x="76" y="28"/>
                  </a:lnTo>
                  <a:lnTo>
                    <a:pt x="81" y="28"/>
                  </a:lnTo>
                  <a:lnTo>
                    <a:pt x="81" y="33"/>
                  </a:lnTo>
                  <a:lnTo>
                    <a:pt x="81" y="36"/>
                  </a:lnTo>
                  <a:lnTo>
                    <a:pt x="81" y="41"/>
                  </a:lnTo>
                  <a:lnTo>
                    <a:pt x="81" y="45"/>
                  </a:lnTo>
                  <a:lnTo>
                    <a:pt x="81" y="50"/>
                  </a:lnTo>
                  <a:lnTo>
                    <a:pt x="81" y="53"/>
                  </a:lnTo>
                  <a:lnTo>
                    <a:pt x="81" y="57"/>
                  </a:lnTo>
                  <a:lnTo>
                    <a:pt x="77" y="62"/>
                  </a:lnTo>
                  <a:lnTo>
                    <a:pt x="74" y="65"/>
                  </a:lnTo>
                  <a:lnTo>
                    <a:pt x="69" y="67"/>
                  </a:lnTo>
                  <a:lnTo>
                    <a:pt x="14" y="67"/>
                  </a:lnTo>
                  <a:close/>
                </a:path>
              </a:pathLst>
            </a:custGeom>
            <a:solidFill>
              <a:srgbClr val="B5B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244"/>
            <p:cNvSpPr>
              <a:spLocks/>
            </p:cNvSpPr>
            <p:nvPr/>
          </p:nvSpPr>
          <p:spPr bwMode="auto">
            <a:xfrm>
              <a:off x="3619" y="1552"/>
              <a:ext cx="29" cy="46"/>
            </a:xfrm>
            <a:custGeom>
              <a:avLst/>
              <a:gdLst>
                <a:gd name="T0" fmla="*/ 0 w 58"/>
                <a:gd name="T1" fmla="*/ 1 h 90"/>
                <a:gd name="T2" fmla="*/ 1 w 58"/>
                <a:gd name="T3" fmla="*/ 1 h 90"/>
                <a:gd name="T4" fmla="*/ 1 w 58"/>
                <a:gd name="T5" fmla="*/ 0 h 90"/>
                <a:gd name="T6" fmla="*/ 0 w 58"/>
                <a:gd name="T7" fmla="*/ 0 h 90"/>
                <a:gd name="T8" fmla="*/ 0 w 58"/>
                <a:gd name="T9" fmla="*/ 1 h 90"/>
                <a:gd name="T10" fmla="*/ 0 w 58"/>
                <a:gd name="T11" fmla="*/ 1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"/>
                <a:gd name="T19" fmla="*/ 0 h 90"/>
                <a:gd name="T20" fmla="*/ 58 w 58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" h="90">
                  <a:moveTo>
                    <a:pt x="0" y="90"/>
                  </a:moveTo>
                  <a:lnTo>
                    <a:pt x="58" y="90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EDF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245"/>
            <p:cNvSpPr>
              <a:spLocks/>
            </p:cNvSpPr>
            <p:nvPr/>
          </p:nvSpPr>
          <p:spPr bwMode="auto">
            <a:xfrm>
              <a:off x="3619" y="1558"/>
              <a:ext cx="27" cy="39"/>
            </a:xfrm>
            <a:custGeom>
              <a:avLst/>
              <a:gdLst>
                <a:gd name="T0" fmla="*/ 0 w 55"/>
                <a:gd name="T1" fmla="*/ 1 h 77"/>
                <a:gd name="T2" fmla="*/ 0 w 55"/>
                <a:gd name="T3" fmla="*/ 1 h 77"/>
                <a:gd name="T4" fmla="*/ 0 w 55"/>
                <a:gd name="T5" fmla="*/ 0 h 77"/>
                <a:gd name="T6" fmla="*/ 0 w 55"/>
                <a:gd name="T7" fmla="*/ 0 h 77"/>
                <a:gd name="T8" fmla="*/ 0 w 55"/>
                <a:gd name="T9" fmla="*/ 1 h 77"/>
                <a:gd name="T10" fmla="*/ 0 w 55"/>
                <a:gd name="T11" fmla="*/ 1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77"/>
                <a:gd name="T20" fmla="*/ 55 w 55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77">
                  <a:moveTo>
                    <a:pt x="0" y="77"/>
                  </a:moveTo>
                  <a:lnTo>
                    <a:pt x="55" y="7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0C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246"/>
            <p:cNvSpPr>
              <a:spLocks/>
            </p:cNvSpPr>
            <p:nvPr/>
          </p:nvSpPr>
          <p:spPr bwMode="auto">
            <a:xfrm>
              <a:off x="3620" y="1564"/>
              <a:ext cx="26" cy="33"/>
            </a:xfrm>
            <a:custGeom>
              <a:avLst/>
              <a:gdLst>
                <a:gd name="T0" fmla="*/ 0 w 53"/>
                <a:gd name="T1" fmla="*/ 1 h 65"/>
                <a:gd name="T2" fmla="*/ 0 w 53"/>
                <a:gd name="T3" fmla="*/ 1 h 65"/>
                <a:gd name="T4" fmla="*/ 0 w 53"/>
                <a:gd name="T5" fmla="*/ 0 h 65"/>
                <a:gd name="T6" fmla="*/ 0 w 53"/>
                <a:gd name="T7" fmla="*/ 0 h 65"/>
                <a:gd name="T8" fmla="*/ 0 w 53"/>
                <a:gd name="T9" fmla="*/ 1 h 65"/>
                <a:gd name="T10" fmla="*/ 0 w 53"/>
                <a:gd name="T11" fmla="*/ 1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65"/>
                <a:gd name="T20" fmla="*/ 53 w 53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65">
                  <a:moveTo>
                    <a:pt x="0" y="65"/>
                  </a:moveTo>
                  <a:lnTo>
                    <a:pt x="53" y="65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59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Freeform 247"/>
            <p:cNvSpPr>
              <a:spLocks/>
            </p:cNvSpPr>
            <p:nvPr/>
          </p:nvSpPr>
          <p:spPr bwMode="auto">
            <a:xfrm>
              <a:off x="3622" y="1570"/>
              <a:ext cx="24" cy="26"/>
            </a:xfrm>
            <a:custGeom>
              <a:avLst/>
              <a:gdLst>
                <a:gd name="T0" fmla="*/ 0 w 48"/>
                <a:gd name="T1" fmla="*/ 1 h 51"/>
                <a:gd name="T2" fmla="*/ 1 w 48"/>
                <a:gd name="T3" fmla="*/ 1 h 51"/>
                <a:gd name="T4" fmla="*/ 1 w 48"/>
                <a:gd name="T5" fmla="*/ 0 h 51"/>
                <a:gd name="T6" fmla="*/ 0 w 48"/>
                <a:gd name="T7" fmla="*/ 0 h 51"/>
                <a:gd name="T8" fmla="*/ 0 w 48"/>
                <a:gd name="T9" fmla="*/ 1 h 51"/>
                <a:gd name="T10" fmla="*/ 0 w 48"/>
                <a:gd name="T11" fmla="*/ 1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51"/>
                <a:gd name="T20" fmla="*/ 48 w 48"/>
                <a:gd name="T21" fmla="*/ 51 h 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51">
                  <a:moveTo>
                    <a:pt x="0" y="51"/>
                  </a:moveTo>
                  <a:lnTo>
                    <a:pt x="48" y="51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76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Freeform 248"/>
            <p:cNvSpPr>
              <a:spLocks/>
            </p:cNvSpPr>
            <p:nvPr/>
          </p:nvSpPr>
          <p:spPr bwMode="auto">
            <a:xfrm>
              <a:off x="3622" y="1577"/>
              <a:ext cx="24" cy="19"/>
            </a:xfrm>
            <a:custGeom>
              <a:avLst/>
              <a:gdLst>
                <a:gd name="T0" fmla="*/ 0 w 48"/>
                <a:gd name="T1" fmla="*/ 1 h 38"/>
                <a:gd name="T2" fmla="*/ 1 w 48"/>
                <a:gd name="T3" fmla="*/ 1 h 38"/>
                <a:gd name="T4" fmla="*/ 1 w 48"/>
                <a:gd name="T5" fmla="*/ 0 h 38"/>
                <a:gd name="T6" fmla="*/ 0 w 48"/>
                <a:gd name="T7" fmla="*/ 0 h 38"/>
                <a:gd name="T8" fmla="*/ 0 w 48"/>
                <a:gd name="T9" fmla="*/ 1 h 38"/>
                <a:gd name="T10" fmla="*/ 0 w 48"/>
                <a:gd name="T11" fmla="*/ 1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38"/>
                <a:gd name="T20" fmla="*/ 48 w 48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38">
                  <a:moveTo>
                    <a:pt x="0" y="38"/>
                  </a:moveTo>
                  <a:lnTo>
                    <a:pt x="48" y="38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C3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249"/>
            <p:cNvSpPr>
              <a:spLocks/>
            </p:cNvSpPr>
            <p:nvPr/>
          </p:nvSpPr>
          <p:spPr bwMode="auto">
            <a:xfrm>
              <a:off x="3622" y="1583"/>
              <a:ext cx="23" cy="12"/>
            </a:xfrm>
            <a:custGeom>
              <a:avLst/>
              <a:gdLst>
                <a:gd name="T0" fmla="*/ 0 w 45"/>
                <a:gd name="T1" fmla="*/ 1 h 24"/>
                <a:gd name="T2" fmla="*/ 1 w 45"/>
                <a:gd name="T3" fmla="*/ 1 h 24"/>
                <a:gd name="T4" fmla="*/ 1 w 45"/>
                <a:gd name="T5" fmla="*/ 0 h 24"/>
                <a:gd name="T6" fmla="*/ 0 w 45"/>
                <a:gd name="T7" fmla="*/ 0 h 24"/>
                <a:gd name="T8" fmla="*/ 0 w 45"/>
                <a:gd name="T9" fmla="*/ 1 h 24"/>
                <a:gd name="T10" fmla="*/ 0 w 45"/>
                <a:gd name="T11" fmla="*/ 1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24"/>
                <a:gd name="T20" fmla="*/ 45 w 45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24">
                  <a:moveTo>
                    <a:pt x="0" y="24"/>
                  </a:moveTo>
                  <a:lnTo>
                    <a:pt x="45" y="24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37" name="Group 250"/>
          <p:cNvGrpSpPr>
            <a:grpSpLocks/>
          </p:cNvGrpSpPr>
          <p:nvPr/>
        </p:nvGrpSpPr>
        <p:grpSpPr bwMode="auto">
          <a:xfrm>
            <a:off x="8801100" y="5219700"/>
            <a:ext cx="304800" cy="381000"/>
            <a:chOff x="2448" y="2976"/>
            <a:chExt cx="359" cy="457"/>
          </a:xfrm>
        </p:grpSpPr>
        <p:grpSp>
          <p:nvGrpSpPr>
            <p:cNvPr id="1062" name="Group 251"/>
            <p:cNvGrpSpPr>
              <a:grpSpLocks/>
            </p:cNvGrpSpPr>
            <p:nvPr/>
          </p:nvGrpSpPr>
          <p:grpSpPr bwMode="auto">
            <a:xfrm>
              <a:off x="2448" y="3289"/>
              <a:ext cx="308" cy="144"/>
              <a:chOff x="1792" y="4000"/>
              <a:chExt cx="352" cy="160"/>
            </a:xfrm>
          </p:grpSpPr>
          <p:sp>
            <p:nvSpPr>
              <p:cNvPr id="1064" name="Oval 252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5" name="Oval 253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6" name="Oval 254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63" name="Freeform 255"/>
            <p:cNvSpPr>
              <a:spLocks/>
            </p:cNvSpPr>
            <p:nvPr/>
          </p:nvSpPr>
          <p:spPr bwMode="auto">
            <a:xfrm rot="-148727">
              <a:off x="2595" y="2976"/>
              <a:ext cx="212" cy="336"/>
            </a:xfrm>
            <a:custGeom>
              <a:avLst/>
              <a:gdLst>
                <a:gd name="T0" fmla="*/ 0 w 454"/>
                <a:gd name="T1" fmla="*/ 1 h 544"/>
                <a:gd name="T2" fmla="*/ 0 w 454"/>
                <a:gd name="T3" fmla="*/ 1 h 544"/>
                <a:gd name="T4" fmla="*/ 0 w 454"/>
                <a:gd name="T5" fmla="*/ 0 h 544"/>
                <a:gd name="T6" fmla="*/ 0 w 454"/>
                <a:gd name="T7" fmla="*/ 1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4"/>
                <a:gd name="T13" fmla="*/ 0 h 544"/>
                <a:gd name="T14" fmla="*/ 454 w 454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Group 256"/>
          <p:cNvGrpSpPr>
            <a:grpSpLocks/>
          </p:cNvGrpSpPr>
          <p:nvPr/>
        </p:nvGrpSpPr>
        <p:grpSpPr bwMode="auto">
          <a:xfrm rot="1154154">
            <a:off x="9197975" y="5414963"/>
            <a:ext cx="685800" cy="403225"/>
            <a:chOff x="3195" y="1571"/>
            <a:chExt cx="763" cy="486"/>
          </a:xfrm>
        </p:grpSpPr>
        <p:sp>
          <p:nvSpPr>
            <p:cNvPr id="1047" name="Freeform 257"/>
            <p:cNvSpPr>
              <a:spLocks/>
            </p:cNvSpPr>
            <p:nvPr/>
          </p:nvSpPr>
          <p:spPr bwMode="auto">
            <a:xfrm>
              <a:off x="3195" y="1571"/>
              <a:ext cx="737" cy="455"/>
            </a:xfrm>
            <a:custGeom>
              <a:avLst/>
              <a:gdLst>
                <a:gd name="T0" fmla="*/ 523 w 737"/>
                <a:gd name="T1" fmla="*/ 284 h 455"/>
                <a:gd name="T2" fmla="*/ 515 w 737"/>
                <a:gd name="T3" fmla="*/ 249 h 455"/>
                <a:gd name="T4" fmla="*/ 520 w 737"/>
                <a:gd name="T5" fmla="*/ 223 h 455"/>
                <a:gd name="T6" fmla="*/ 528 w 737"/>
                <a:gd name="T7" fmla="*/ 201 h 455"/>
                <a:gd name="T8" fmla="*/ 550 w 737"/>
                <a:gd name="T9" fmla="*/ 184 h 455"/>
                <a:gd name="T10" fmla="*/ 576 w 737"/>
                <a:gd name="T11" fmla="*/ 171 h 455"/>
                <a:gd name="T12" fmla="*/ 601 w 737"/>
                <a:gd name="T13" fmla="*/ 166 h 455"/>
                <a:gd name="T14" fmla="*/ 628 w 737"/>
                <a:gd name="T15" fmla="*/ 171 h 455"/>
                <a:gd name="T16" fmla="*/ 649 w 737"/>
                <a:gd name="T17" fmla="*/ 184 h 455"/>
                <a:gd name="T18" fmla="*/ 671 w 737"/>
                <a:gd name="T19" fmla="*/ 206 h 455"/>
                <a:gd name="T20" fmla="*/ 679 w 737"/>
                <a:gd name="T21" fmla="*/ 227 h 455"/>
                <a:gd name="T22" fmla="*/ 732 w 737"/>
                <a:gd name="T23" fmla="*/ 206 h 455"/>
                <a:gd name="T24" fmla="*/ 737 w 737"/>
                <a:gd name="T25" fmla="*/ 196 h 455"/>
                <a:gd name="T26" fmla="*/ 732 w 737"/>
                <a:gd name="T27" fmla="*/ 188 h 455"/>
                <a:gd name="T28" fmla="*/ 684 w 737"/>
                <a:gd name="T29" fmla="*/ 48 h 455"/>
                <a:gd name="T30" fmla="*/ 676 w 737"/>
                <a:gd name="T31" fmla="*/ 44 h 455"/>
                <a:gd name="T32" fmla="*/ 667 w 737"/>
                <a:gd name="T33" fmla="*/ 44 h 455"/>
                <a:gd name="T34" fmla="*/ 606 w 737"/>
                <a:gd name="T35" fmla="*/ 65 h 455"/>
                <a:gd name="T36" fmla="*/ 598 w 737"/>
                <a:gd name="T37" fmla="*/ 62 h 455"/>
                <a:gd name="T38" fmla="*/ 462 w 737"/>
                <a:gd name="T39" fmla="*/ 0 h 455"/>
                <a:gd name="T40" fmla="*/ 454 w 737"/>
                <a:gd name="T41" fmla="*/ 0 h 455"/>
                <a:gd name="T42" fmla="*/ 162 w 737"/>
                <a:gd name="T43" fmla="*/ 223 h 455"/>
                <a:gd name="T44" fmla="*/ 5 w 737"/>
                <a:gd name="T45" fmla="*/ 315 h 455"/>
                <a:gd name="T46" fmla="*/ 0 w 737"/>
                <a:gd name="T47" fmla="*/ 319 h 455"/>
                <a:gd name="T48" fmla="*/ 48 w 737"/>
                <a:gd name="T49" fmla="*/ 446 h 455"/>
                <a:gd name="T50" fmla="*/ 48 w 737"/>
                <a:gd name="T51" fmla="*/ 450 h 455"/>
                <a:gd name="T52" fmla="*/ 58 w 737"/>
                <a:gd name="T53" fmla="*/ 455 h 455"/>
                <a:gd name="T54" fmla="*/ 93 w 737"/>
                <a:gd name="T55" fmla="*/ 441 h 455"/>
                <a:gd name="T56" fmla="*/ 83 w 737"/>
                <a:gd name="T57" fmla="*/ 410 h 455"/>
                <a:gd name="T58" fmla="*/ 88 w 737"/>
                <a:gd name="T59" fmla="*/ 380 h 455"/>
                <a:gd name="T60" fmla="*/ 101 w 737"/>
                <a:gd name="T61" fmla="*/ 355 h 455"/>
                <a:gd name="T62" fmla="*/ 118 w 737"/>
                <a:gd name="T63" fmla="*/ 337 h 455"/>
                <a:gd name="T64" fmla="*/ 144 w 737"/>
                <a:gd name="T65" fmla="*/ 324 h 455"/>
                <a:gd name="T66" fmla="*/ 174 w 737"/>
                <a:gd name="T67" fmla="*/ 319 h 455"/>
                <a:gd name="T68" fmla="*/ 202 w 737"/>
                <a:gd name="T69" fmla="*/ 327 h 455"/>
                <a:gd name="T70" fmla="*/ 227 w 737"/>
                <a:gd name="T71" fmla="*/ 345 h 455"/>
                <a:gd name="T72" fmla="*/ 240 w 737"/>
                <a:gd name="T73" fmla="*/ 363 h 455"/>
                <a:gd name="T74" fmla="*/ 249 w 737"/>
                <a:gd name="T75" fmla="*/ 385 h 45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37"/>
                <a:gd name="T115" fmla="*/ 0 h 455"/>
                <a:gd name="T116" fmla="*/ 737 w 737"/>
                <a:gd name="T117" fmla="*/ 455 h 45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37" h="455">
                  <a:moveTo>
                    <a:pt x="249" y="385"/>
                  </a:moveTo>
                  <a:lnTo>
                    <a:pt x="523" y="284"/>
                  </a:lnTo>
                  <a:lnTo>
                    <a:pt x="520" y="267"/>
                  </a:lnTo>
                  <a:lnTo>
                    <a:pt x="515" y="249"/>
                  </a:lnTo>
                  <a:lnTo>
                    <a:pt x="520" y="236"/>
                  </a:lnTo>
                  <a:lnTo>
                    <a:pt x="520" y="223"/>
                  </a:lnTo>
                  <a:lnTo>
                    <a:pt x="523" y="211"/>
                  </a:lnTo>
                  <a:lnTo>
                    <a:pt x="528" y="201"/>
                  </a:lnTo>
                  <a:lnTo>
                    <a:pt x="540" y="188"/>
                  </a:lnTo>
                  <a:lnTo>
                    <a:pt x="550" y="184"/>
                  </a:lnTo>
                  <a:lnTo>
                    <a:pt x="563" y="176"/>
                  </a:lnTo>
                  <a:lnTo>
                    <a:pt x="576" y="171"/>
                  </a:lnTo>
                  <a:lnTo>
                    <a:pt x="588" y="166"/>
                  </a:lnTo>
                  <a:lnTo>
                    <a:pt x="601" y="166"/>
                  </a:lnTo>
                  <a:lnTo>
                    <a:pt x="615" y="166"/>
                  </a:lnTo>
                  <a:lnTo>
                    <a:pt x="628" y="171"/>
                  </a:lnTo>
                  <a:lnTo>
                    <a:pt x="641" y="179"/>
                  </a:lnTo>
                  <a:lnTo>
                    <a:pt x="649" y="184"/>
                  </a:lnTo>
                  <a:lnTo>
                    <a:pt x="662" y="193"/>
                  </a:lnTo>
                  <a:lnTo>
                    <a:pt x="671" y="206"/>
                  </a:lnTo>
                  <a:lnTo>
                    <a:pt x="676" y="219"/>
                  </a:lnTo>
                  <a:lnTo>
                    <a:pt x="679" y="227"/>
                  </a:lnTo>
                  <a:lnTo>
                    <a:pt x="724" y="211"/>
                  </a:lnTo>
                  <a:lnTo>
                    <a:pt x="732" y="206"/>
                  </a:lnTo>
                  <a:lnTo>
                    <a:pt x="737" y="201"/>
                  </a:lnTo>
                  <a:lnTo>
                    <a:pt x="737" y="196"/>
                  </a:lnTo>
                  <a:lnTo>
                    <a:pt x="732" y="188"/>
                  </a:lnTo>
                  <a:lnTo>
                    <a:pt x="684" y="52"/>
                  </a:lnTo>
                  <a:lnTo>
                    <a:pt x="684" y="48"/>
                  </a:lnTo>
                  <a:lnTo>
                    <a:pt x="679" y="48"/>
                  </a:lnTo>
                  <a:lnTo>
                    <a:pt x="676" y="44"/>
                  </a:lnTo>
                  <a:lnTo>
                    <a:pt x="671" y="44"/>
                  </a:lnTo>
                  <a:lnTo>
                    <a:pt x="667" y="44"/>
                  </a:lnTo>
                  <a:lnTo>
                    <a:pt x="615" y="65"/>
                  </a:lnTo>
                  <a:lnTo>
                    <a:pt x="606" y="65"/>
                  </a:lnTo>
                  <a:lnTo>
                    <a:pt x="601" y="65"/>
                  </a:lnTo>
                  <a:lnTo>
                    <a:pt x="598" y="62"/>
                  </a:lnTo>
                  <a:lnTo>
                    <a:pt x="467" y="0"/>
                  </a:lnTo>
                  <a:lnTo>
                    <a:pt x="462" y="0"/>
                  </a:lnTo>
                  <a:lnTo>
                    <a:pt x="457" y="0"/>
                  </a:lnTo>
                  <a:lnTo>
                    <a:pt x="454" y="0"/>
                  </a:lnTo>
                  <a:lnTo>
                    <a:pt x="232" y="80"/>
                  </a:lnTo>
                  <a:lnTo>
                    <a:pt x="162" y="223"/>
                  </a:lnTo>
                  <a:lnTo>
                    <a:pt x="10" y="310"/>
                  </a:lnTo>
                  <a:lnTo>
                    <a:pt x="5" y="315"/>
                  </a:lnTo>
                  <a:lnTo>
                    <a:pt x="0" y="315"/>
                  </a:lnTo>
                  <a:lnTo>
                    <a:pt x="0" y="319"/>
                  </a:lnTo>
                  <a:lnTo>
                    <a:pt x="0" y="324"/>
                  </a:lnTo>
                  <a:lnTo>
                    <a:pt x="48" y="446"/>
                  </a:lnTo>
                  <a:lnTo>
                    <a:pt x="48" y="450"/>
                  </a:lnTo>
                  <a:lnTo>
                    <a:pt x="53" y="450"/>
                  </a:lnTo>
                  <a:lnTo>
                    <a:pt x="58" y="455"/>
                  </a:lnTo>
                  <a:lnTo>
                    <a:pt x="61" y="450"/>
                  </a:lnTo>
                  <a:lnTo>
                    <a:pt x="93" y="441"/>
                  </a:lnTo>
                  <a:lnTo>
                    <a:pt x="88" y="428"/>
                  </a:lnTo>
                  <a:lnTo>
                    <a:pt x="83" y="410"/>
                  </a:lnTo>
                  <a:lnTo>
                    <a:pt x="83" y="398"/>
                  </a:lnTo>
                  <a:lnTo>
                    <a:pt x="88" y="380"/>
                  </a:lnTo>
                  <a:lnTo>
                    <a:pt x="93" y="363"/>
                  </a:lnTo>
                  <a:lnTo>
                    <a:pt x="101" y="355"/>
                  </a:lnTo>
                  <a:lnTo>
                    <a:pt x="109" y="342"/>
                  </a:lnTo>
                  <a:lnTo>
                    <a:pt x="118" y="337"/>
                  </a:lnTo>
                  <a:lnTo>
                    <a:pt x="131" y="327"/>
                  </a:lnTo>
                  <a:lnTo>
                    <a:pt x="144" y="324"/>
                  </a:lnTo>
                  <a:lnTo>
                    <a:pt x="157" y="319"/>
                  </a:lnTo>
                  <a:lnTo>
                    <a:pt x="174" y="319"/>
                  </a:lnTo>
                  <a:lnTo>
                    <a:pt x="189" y="324"/>
                  </a:lnTo>
                  <a:lnTo>
                    <a:pt x="202" y="327"/>
                  </a:lnTo>
                  <a:lnTo>
                    <a:pt x="214" y="337"/>
                  </a:lnTo>
                  <a:lnTo>
                    <a:pt x="227" y="345"/>
                  </a:lnTo>
                  <a:lnTo>
                    <a:pt x="232" y="355"/>
                  </a:lnTo>
                  <a:lnTo>
                    <a:pt x="240" y="363"/>
                  </a:lnTo>
                  <a:lnTo>
                    <a:pt x="245" y="375"/>
                  </a:lnTo>
                  <a:lnTo>
                    <a:pt x="249" y="38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58"/>
            <p:cNvSpPr>
              <a:spLocks/>
            </p:cNvSpPr>
            <p:nvPr/>
          </p:nvSpPr>
          <p:spPr bwMode="auto">
            <a:xfrm>
              <a:off x="3195" y="1571"/>
              <a:ext cx="737" cy="455"/>
            </a:xfrm>
            <a:custGeom>
              <a:avLst/>
              <a:gdLst>
                <a:gd name="T0" fmla="*/ 523 w 737"/>
                <a:gd name="T1" fmla="*/ 284 h 455"/>
                <a:gd name="T2" fmla="*/ 515 w 737"/>
                <a:gd name="T3" fmla="*/ 249 h 455"/>
                <a:gd name="T4" fmla="*/ 520 w 737"/>
                <a:gd name="T5" fmla="*/ 223 h 455"/>
                <a:gd name="T6" fmla="*/ 528 w 737"/>
                <a:gd name="T7" fmla="*/ 201 h 455"/>
                <a:gd name="T8" fmla="*/ 550 w 737"/>
                <a:gd name="T9" fmla="*/ 184 h 455"/>
                <a:gd name="T10" fmla="*/ 576 w 737"/>
                <a:gd name="T11" fmla="*/ 171 h 455"/>
                <a:gd name="T12" fmla="*/ 601 w 737"/>
                <a:gd name="T13" fmla="*/ 166 h 455"/>
                <a:gd name="T14" fmla="*/ 628 w 737"/>
                <a:gd name="T15" fmla="*/ 171 h 455"/>
                <a:gd name="T16" fmla="*/ 649 w 737"/>
                <a:gd name="T17" fmla="*/ 184 h 455"/>
                <a:gd name="T18" fmla="*/ 671 w 737"/>
                <a:gd name="T19" fmla="*/ 206 h 455"/>
                <a:gd name="T20" fmla="*/ 679 w 737"/>
                <a:gd name="T21" fmla="*/ 227 h 455"/>
                <a:gd name="T22" fmla="*/ 732 w 737"/>
                <a:gd name="T23" fmla="*/ 206 h 455"/>
                <a:gd name="T24" fmla="*/ 737 w 737"/>
                <a:gd name="T25" fmla="*/ 196 h 455"/>
                <a:gd name="T26" fmla="*/ 732 w 737"/>
                <a:gd name="T27" fmla="*/ 188 h 455"/>
                <a:gd name="T28" fmla="*/ 684 w 737"/>
                <a:gd name="T29" fmla="*/ 48 h 455"/>
                <a:gd name="T30" fmla="*/ 676 w 737"/>
                <a:gd name="T31" fmla="*/ 44 h 455"/>
                <a:gd name="T32" fmla="*/ 667 w 737"/>
                <a:gd name="T33" fmla="*/ 44 h 455"/>
                <a:gd name="T34" fmla="*/ 606 w 737"/>
                <a:gd name="T35" fmla="*/ 65 h 455"/>
                <a:gd name="T36" fmla="*/ 598 w 737"/>
                <a:gd name="T37" fmla="*/ 62 h 455"/>
                <a:gd name="T38" fmla="*/ 462 w 737"/>
                <a:gd name="T39" fmla="*/ 0 h 455"/>
                <a:gd name="T40" fmla="*/ 454 w 737"/>
                <a:gd name="T41" fmla="*/ 0 h 455"/>
                <a:gd name="T42" fmla="*/ 162 w 737"/>
                <a:gd name="T43" fmla="*/ 223 h 455"/>
                <a:gd name="T44" fmla="*/ 5 w 737"/>
                <a:gd name="T45" fmla="*/ 315 h 455"/>
                <a:gd name="T46" fmla="*/ 0 w 737"/>
                <a:gd name="T47" fmla="*/ 319 h 455"/>
                <a:gd name="T48" fmla="*/ 48 w 737"/>
                <a:gd name="T49" fmla="*/ 446 h 455"/>
                <a:gd name="T50" fmla="*/ 48 w 737"/>
                <a:gd name="T51" fmla="*/ 450 h 455"/>
                <a:gd name="T52" fmla="*/ 58 w 737"/>
                <a:gd name="T53" fmla="*/ 455 h 455"/>
                <a:gd name="T54" fmla="*/ 93 w 737"/>
                <a:gd name="T55" fmla="*/ 441 h 455"/>
                <a:gd name="T56" fmla="*/ 83 w 737"/>
                <a:gd name="T57" fmla="*/ 410 h 455"/>
                <a:gd name="T58" fmla="*/ 88 w 737"/>
                <a:gd name="T59" fmla="*/ 380 h 455"/>
                <a:gd name="T60" fmla="*/ 101 w 737"/>
                <a:gd name="T61" fmla="*/ 355 h 455"/>
                <a:gd name="T62" fmla="*/ 118 w 737"/>
                <a:gd name="T63" fmla="*/ 337 h 455"/>
                <a:gd name="T64" fmla="*/ 144 w 737"/>
                <a:gd name="T65" fmla="*/ 324 h 455"/>
                <a:gd name="T66" fmla="*/ 174 w 737"/>
                <a:gd name="T67" fmla="*/ 319 h 455"/>
                <a:gd name="T68" fmla="*/ 202 w 737"/>
                <a:gd name="T69" fmla="*/ 327 h 455"/>
                <a:gd name="T70" fmla="*/ 227 w 737"/>
                <a:gd name="T71" fmla="*/ 345 h 455"/>
                <a:gd name="T72" fmla="*/ 240 w 737"/>
                <a:gd name="T73" fmla="*/ 363 h 455"/>
                <a:gd name="T74" fmla="*/ 249 w 737"/>
                <a:gd name="T75" fmla="*/ 385 h 45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37"/>
                <a:gd name="T115" fmla="*/ 0 h 455"/>
                <a:gd name="T116" fmla="*/ 737 w 737"/>
                <a:gd name="T117" fmla="*/ 455 h 45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37" h="455">
                  <a:moveTo>
                    <a:pt x="249" y="385"/>
                  </a:moveTo>
                  <a:lnTo>
                    <a:pt x="523" y="284"/>
                  </a:lnTo>
                  <a:lnTo>
                    <a:pt x="520" y="267"/>
                  </a:lnTo>
                  <a:lnTo>
                    <a:pt x="515" y="249"/>
                  </a:lnTo>
                  <a:lnTo>
                    <a:pt x="520" y="236"/>
                  </a:lnTo>
                  <a:lnTo>
                    <a:pt x="520" y="223"/>
                  </a:lnTo>
                  <a:lnTo>
                    <a:pt x="523" y="211"/>
                  </a:lnTo>
                  <a:lnTo>
                    <a:pt x="528" y="201"/>
                  </a:lnTo>
                  <a:lnTo>
                    <a:pt x="540" y="188"/>
                  </a:lnTo>
                  <a:lnTo>
                    <a:pt x="550" y="184"/>
                  </a:lnTo>
                  <a:lnTo>
                    <a:pt x="563" y="176"/>
                  </a:lnTo>
                  <a:lnTo>
                    <a:pt x="576" y="171"/>
                  </a:lnTo>
                  <a:lnTo>
                    <a:pt x="588" y="166"/>
                  </a:lnTo>
                  <a:lnTo>
                    <a:pt x="601" y="166"/>
                  </a:lnTo>
                  <a:lnTo>
                    <a:pt x="615" y="166"/>
                  </a:lnTo>
                  <a:lnTo>
                    <a:pt x="628" y="171"/>
                  </a:lnTo>
                  <a:lnTo>
                    <a:pt x="641" y="179"/>
                  </a:lnTo>
                  <a:lnTo>
                    <a:pt x="649" y="184"/>
                  </a:lnTo>
                  <a:lnTo>
                    <a:pt x="662" y="193"/>
                  </a:lnTo>
                  <a:lnTo>
                    <a:pt x="671" y="206"/>
                  </a:lnTo>
                  <a:lnTo>
                    <a:pt x="676" y="219"/>
                  </a:lnTo>
                  <a:lnTo>
                    <a:pt x="679" y="227"/>
                  </a:lnTo>
                  <a:lnTo>
                    <a:pt x="724" y="211"/>
                  </a:lnTo>
                  <a:lnTo>
                    <a:pt x="732" y="206"/>
                  </a:lnTo>
                  <a:lnTo>
                    <a:pt x="737" y="201"/>
                  </a:lnTo>
                  <a:lnTo>
                    <a:pt x="737" y="196"/>
                  </a:lnTo>
                  <a:lnTo>
                    <a:pt x="732" y="188"/>
                  </a:lnTo>
                  <a:lnTo>
                    <a:pt x="684" y="52"/>
                  </a:lnTo>
                  <a:lnTo>
                    <a:pt x="684" y="48"/>
                  </a:lnTo>
                  <a:lnTo>
                    <a:pt x="679" y="48"/>
                  </a:lnTo>
                  <a:lnTo>
                    <a:pt x="676" y="44"/>
                  </a:lnTo>
                  <a:lnTo>
                    <a:pt x="671" y="44"/>
                  </a:lnTo>
                  <a:lnTo>
                    <a:pt x="667" y="44"/>
                  </a:lnTo>
                  <a:lnTo>
                    <a:pt x="615" y="65"/>
                  </a:lnTo>
                  <a:lnTo>
                    <a:pt x="606" y="65"/>
                  </a:lnTo>
                  <a:lnTo>
                    <a:pt x="601" y="65"/>
                  </a:lnTo>
                  <a:lnTo>
                    <a:pt x="598" y="62"/>
                  </a:lnTo>
                  <a:lnTo>
                    <a:pt x="467" y="0"/>
                  </a:lnTo>
                  <a:lnTo>
                    <a:pt x="462" y="0"/>
                  </a:lnTo>
                  <a:lnTo>
                    <a:pt x="457" y="0"/>
                  </a:lnTo>
                  <a:lnTo>
                    <a:pt x="454" y="0"/>
                  </a:lnTo>
                  <a:lnTo>
                    <a:pt x="232" y="80"/>
                  </a:lnTo>
                  <a:lnTo>
                    <a:pt x="162" y="223"/>
                  </a:lnTo>
                  <a:lnTo>
                    <a:pt x="10" y="310"/>
                  </a:lnTo>
                  <a:lnTo>
                    <a:pt x="5" y="315"/>
                  </a:lnTo>
                  <a:lnTo>
                    <a:pt x="0" y="315"/>
                  </a:lnTo>
                  <a:lnTo>
                    <a:pt x="0" y="319"/>
                  </a:lnTo>
                  <a:lnTo>
                    <a:pt x="0" y="324"/>
                  </a:lnTo>
                  <a:lnTo>
                    <a:pt x="48" y="446"/>
                  </a:lnTo>
                  <a:lnTo>
                    <a:pt x="48" y="450"/>
                  </a:lnTo>
                  <a:lnTo>
                    <a:pt x="53" y="450"/>
                  </a:lnTo>
                  <a:lnTo>
                    <a:pt x="58" y="455"/>
                  </a:lnTo>
                  <a:lnTo>
                    <a:pt x="61" y="450"/>
                  </a:lnTo>
                  <a:lnTo>
                    <a:pt x="93" y="441"/>
                  </a:lnTo>
                  <a:lnTo>
                    <a:pt x="88" y="428"/>
                  </a:lnTo>
                  <a:lnTo>
                    <a:pt x="83" y="410"/>
                  </a:lnTo>
                  <a:lnTo>
                    <a:pt x="83" y="398"/>
                  </a:lnTo>
                  <a:lnTo>
                    <a:pt x="88" y="380"/>
                  </a:lnTo>
                  <a:lnTo>
                    <a:pt x="93" y="363"/>
                  </a:lnTo>
                  <a:lnTo>
                    <a:pt x="101" y="355"/>
                  </a:lnTo>
                  <a:lnTo>
                    <a:pt x="109" y="342"/>
                  </a:lnTo>
                  <a:lnTo>
                    <a:pt x="118" y="337"/>
                  </a:lnTo>
                  <a:lnTo>
                    <a:pt x="131" y="327"/>
                  </a:lnTo>
                  <a:lnTo>
                    <a:pt x="144" y="324"/>
                  </a:lnTo>
                  <a:lnTo>
                    <a:pt x="157" y="319"/>
                  </a:lnTo>
                  <a:lnTo>
                    <a:pt x="174" y="319"/>
                  </a:lnTo>
                  <a:lnTo>
                    <a:pt x="189" y="324"/>
                  </a:lnTo>
                  <a:lnTo>
                    <a:pt x="202" y="327"/>
                  </a:lnTo>
                  <a:lnTo>
                    <a:pt x="214" y="337"/>
                  </a:lnTo>
                  <a:lnTo>
                    <a:pt x="227" y="345"/>
                  </a:lnTo>
                  <a:lnTo>
                    <a:pt x="232" y="355"/>
                  </a:lnTo>
                  <a:lnTo>
                    <a:pt x="240" y="363"/>
                  </a:lnTo>
                  <a:lnTo>
                    <a:pt x="245" y="375"/>
                  </a:lnTo>
                  <a:lnTo>
                    <a:pt x="249" y="385"/>
                  </a:ln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9"/>
            <p:cNvSpPr>
              <a:spLocks/>
            </p:cNvSpPr>
            <p:nvPr/>
          </p:nvSpPr>
          <p:spPr bwMode="auto">
            <a:xfrm>
              <a:off x="3727" y="1755"/>
              <a:ext cx="139" cy="143"/>
            </a:xfrm>
            <a:custGeom>
              <a:avLst/>
              <a:gdLst>
                <a:gd name="T0" fmla="*/ 4 w 139"/>
                <a:gd name="T1" fmla="*/ 95 h 143"/>
                <a:gd name="T2" fmla="*/ 8 w 139"/>
                <a:gd name="T3" fmla="*/ 108 h 143"/>
                <a:gd name="T4" fmla="*/ 18 w 139"/>
                <a:gd name="T5" fmla="*/ 123 h 143"/>
                <a:gd name="T6" fmla="*/ 31 w 139"/>
                <a:gd name="T7" fmla="*/ 131 h 143"/>
                <a:gd name="T8" fmla="*/ 44 w 139"/>
                <a:gd name="T9" fmla="*/ 140 h 143"/>
                <a:gd name="T10" fmla="*/ 56 w 139"/>
                <a:gd name="T11" fmla="*/ 143 h 143"/>
                <a:gd name="T12" fmla="*/ 69 w 139"/>
                <a:gd name="T13" fmla="*/ 143 h 143"/>
                <a:gd name="T14" fmla="*/ 83 w 139"/>
                <a:gd name="T15" fmla="*/ 143 h 143"/>
                <a:gd name="T16" fmla="*/ 96 w 139"/>
                <a:gd name="T17" fmla="*/ 140 h 143"/>
                <a:gd name="T18" fmla="*/ 109 w 139"/>
                <a:gd name="T19" fmla="*/ 135 h 143"/>
                <a:gd name="T20" fmla="*/ 117 w 139"/>
                <a:gd name="T21" fmla="*/ 126 h 143"/>
                <a:gd name="T22" fmla="*/ 127 w 139"/>
                <a:gd name="T23" fmla="*/ 118 h 143"/>
                <a:gd name="T24" fmla="*/ 135 w 139"/>
                <a:gd name="T25" fmla="*/ 105 h 143"/>
                <a:gd name="T26" fmla="*/ 139 w 139"/>
                <a:gd name="T27" fmla="*/ 92 h 143"/>
                <a:gd name="T28" fmla="*/ 139 w 139"/>
                <a:gd name="T29" fmla="*/ 78 h 143"/>
                <a:gd name="T30" fmla="*/ 139 w 139"/>
                <a:gd name="T31" fmla="*/ 60 h 143"/>
                <a:gd name="T32" fmla="*/ 135 w 139"/>
                <a:gd name="T33" fmla="*/ 47 h 143"/>
                <a:gd name="T34" fmla="*/ 130 w 139"/>
                <a:gd name="T35" fmla="*/ 35 h 143"/>
                <a:gd name="T36" fmla="*/ 122 w 139"/>
                <a:gd name="T37" fmla="*/ 22 h 143"/>
                <a:gd name="T38" fmla="*/ 109 w 139"/>
                <a:gd name="T39" fmla="*/ 12 h 143"/>
                <a:gd name="T40" fmla="*/ 99 w 139"/>
                <a:gd name="T41" fmla="*/ 4 h 143"/>
                <a:gd name="T42" fmla="*/ 87 w 139"/>
                <a:gd name="T43" fmla="*/ 0 h 143"/>
                <a:gd name="T44" fmla="*/ 74 w 139"/>
                <a:gd name="T45" fmla="*/ 0 h 143"/>
                <a:gd name="T46" fmla="*/ 56 w 139"/>
                <a:gd name="T47" fmla="*/ 0 h 143"/>
                <a:gd name="T48" fmla="*/ 44 w 139"/>
                <a:gd name="T49" fmla="*/ 0 h 143"/>
                <a:gd name="T50" fmla="*/ 31 w 139"/>
                <a:gd name="T51" fmla="*/ 9 h 143"/>
                <a:gd name="T52" fmla="*/ 21 w 139"/>
                <a:gd name="T53" fmla="*/ 17 h 143"/>
                <a:gd name="T54" fmla="*/ 13 w 139"/>
                <a:gd name="T55" fmla="*/ 27 h 143"/>
                <a:gd name="T56" fmla="*/ 4 w 139"/>
                <a:gd name="T57" fmla="*/ 39 h 143"/>
                <a:gd name="T58" fmla="*/ 0 w 139"/>
                <a:gd name="T59" fmla="*/ 52 h 143"/>
                <a:gd name="T60" fmla="*/ 0 w 139"/>
                <a:gd name="T61" fmla="*/ 65 h 143"/>
                <a:gd name="T62" fmla="*/ 0 w 139"/>
                <a:gd name="T63" fmla="*/ 83 h 143"/>
                <a:gd name="T64" fmla="*/ 4 w 139"/>
                <a:gd name="T65" fmla="*/ 95 h 1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9"/>
                <a:gd name="T100" fmla="*/ 0 h 143"/>
                <a:gd name="T101" fmla="*/ 139 w 139"/>
                <a:gd name="T102" fmla="*/ 143 h 1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9" h="143">
                  <a:moveTo>
                    <a:pt x="4" y="95"/>
                  </a:moveTo>
                  <a:lnTo>
                    <a:pt x="8" y="108"/>
                  </a:lnTo>
                  <a:lnTo>
                    <a:pt x="18" y="123"/>
                  </a:lnTo>
                  <a:lnTo>
                    <a:pt x="31" y="131"/>
                  </a:lnTo>
                  <a:lnTo>
                    <a:pt x="44" y="140"/>
                  </a:lnTo>
                  <a:lnTo>
                    <a:pt x="56" y="143"/>
                  </a:lnTo>
                  <a:lnTo>
                    <a:pt x="69" y="143"/>
                  </a:lnTo>
                  <a:lnTo>
                    <a:pt x="83" y="143"/>
                  </a:lnTo>
                  <a:lnTo>
                    <a:pt x="96" y="140"/>
                  </a:lnTo>
                  <a:lnTo>
                    <a:pt x="109" y="135"/>
                  </a:lnTo>
                  <a:lnTo>
                    <a:pt x="117" y="126"/>
                  </a:lnTo>
                  <a:lnTo>
                    <a:pt x="127" y="118"/>
                  </a:lnTo>
                  <a:lnTo>
                    <a:pt x="135" y="105"/>
                  </a:lnTo>
                  <a:lnTo>
                    <a:pt x="139" y="92"/>
                  </a:lnTo>
                  <a:lnTo>
                    <a:pt x="139" y="78"/>
                  </a:lnTo>
                  <a:lnTo>
                    <a:pt x="139" y="60"/>
                  </a:lnTo>
                  <a:lnTo>
                    <a:pt x="135" y="47"/>
                  </a:lnTo>
                  <a:lnTo>
                    <a:pt x="130" y="35"/>
                  </a:lnTo>
                  <a:lnTo>
                    <a:pt x="122" y="22"/>
                  </a:lnTo>
                  <a:lnTo>
                    <a:pt x="109" y="12"/>
                  </a:lnTo>
                  <a:lnTo>
                    <a:pt x="99" y="4"/>
                  </a:lnTo>
                  <a:lnTo>
                    <a:pt x="87" y="0"/>
                  </a:lnTo>
                  <a:lnTo>
                    <a:pt x="74" y="0"/>
                  </a:lnTo>
                  <a:lnTo>
                    <a:pt x="56" y="0"/>
                  </a:lnTo>
                  <a:lnTo>
                    <a:pt x="44" y="0"/>
                  </a:lnTo>
                  <a:lnTo>
                    <a:pt x="31" y="9"/>
                  </a:lnTo>
                  <a:lnTo>
                    <a:pt x="21" y="17"/>
                  </a:lnTo>
                  <a:lnTo>
                    <a:pt x="13" y="27"/>
                  </a:lnTo>
                  <a:lnTo>
                    <a:pt x="4" y="39"/>
                  </a:lnTo>
                  <a:lnTo>
                    <a:pt x="0" y="52"/>
                  </a:lnTo>
                  <a:lnTo>
                    <a:pt x="0" y="65"/>
                  </a:lnTo>
                  <a:lnTo>
                    <a:pt x="0" y="83"/>
                  </a:lnTo>
                  <a:lnTo>
                    <a:pt x="4" y="95"/>
                  </a:lnTo>
                  <a:close/>
                </a:path>
              </a:pathLst>
            </a:custGeom>
            <a:solidFill>
              <a:srgbClr val="1F1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0"/>
            <p:cNvSpPr>
              <a:spLocks/>
            </p:cNvSpPr>
            <p:nvPr/>
          </p:nvSpPr>
          <p:spPr bwMode="auto">
            <a:xfrm>
              <a:off x="3727" y="1755"/>
              <a:ext cx="139" cy="143"/>
            </a:xfrm>
            <a:custGeom>
              <a:avLst/>
              <a:gdLst>
                <a:gd name="T0" fmla="*/ 4 w 139"/>
                <a:gd name="T1" fmla="*/ 95 h 143"/>
                <a:gd name="T2" fmla="*/ 8 w 139"/>
                <a:gd name="T3" fmla="*/ 108 h 143"/>
                <a:gd name="T4" fmla="*/ 18 w 139"/>
                <a:gd name="T5" fmla="*/ 123 h 143"/>
                <a:gd name="T6" fmla="*/ 31 w 139"/>
                <a:gd name="T7" fmla="*/ 131 h 143"/>
                <a:gd name="T8" fmla="*/ 44 w 139"/>
                <a:gd name="T9" fmla="*/ 140 h 143"/>
                <a:gd name="T10" fmla="*/ 56 w 139"/>
                <a:gd name="T11" fmla="*/ 143 h 143"/>
                <a:gd name="T12" fmla="*/ 69 w 139"/>
                <a:gd name="T13" fmla="*/ 143 h 143"/>
                <a:gd name="T14" fmla="*/ 83 w 139"/>
                <a:gd name="T15" fmla="*/ 143 h 143"/>
                <a:gd name="T16" fmla="*/ 96 w 139"/>
                <a:gd name="T17" fmla="*/ 140 h 143"/>
                <a:gd name="T18" fmla="*/ 109 w 139"/>
                <a:gd name="T19" fmla="*/ 135 h 143"/>
                <a:gd name="T20" fmla="*/ 117 w 139"/>
                <a:gd name="T21" fmla="*/ 126 h 143"/>
                <a:gd name="T22" fmla="*/ 127 w 139"/>
                <a:gd name="T23" fmla="*/ 118 h 143"/>
                <a:gd name="T24" fmla="*/ 135 w 139"/>
                <a:gd name="T25" fmla="*/ 105 h 143"/>
                <a:gd name="T26" fmla="*/ 139 w 139"/>
                <a:gd name="T27" fmla="*/ 92 h 143"/>
                <a:gd name="T28" fmla="*/ 139 w 139"/>
                <a:gd name="T29" fmla="*/ 78 h 143"/>
                <a:gd name="T30" fmla="*/ 139 w 139"/>
                <a:gd name="T31" fmla="*/ 60 h 143"/>
                <a:gd name="T32" fmla="*/ 135 w 139"/>
                <a:gd name="T33" fmla="*/ 47 h 143"/>
                <a:gd name="T34" fmla="*/ 130 w 139"/>
                <a:gd name="T35" fmla="*/ 35 h 143"/>
                <a:gd name="T36" fmla="*/ 122 w 139"/>
                <a:gd name="T37" fmla="*/ 22 h 143"/>
                <a:gd name="T38" fmla="*/ 109 w 139"/>
                <a:gd name="T39" fmla="*/ 12 h 143"/>
                <a:gd name="T40" fmla="*/ 99 w 139"/>
                <a:gd name="T41" fmla="*/ 4 h 143"/>
                <a:gd name="T42" fmla="*/ 87 w 139"/>
                <a:gd name="T43" fmla="*/ 0 h 143"/>
                <a:gd name="T44" fmla="*/ 74 w 139"/>
                <a:gd name="T45" fmla="*/ 0 h 143"/>
                <a:gd name="T46" fmla="*/ 56 w 139"/>
                <a:gd name="T47" fmla="*/ 0 h 143"/>
                <a:gd name="T48" fmla="*/ 44 w 139"/>
                <a:gd name="T49" fmla="*/ 0 h 143"/>
                <a:gd name="T50" fmla="*/ 31 w 139"/>
                <a:gd name="T51" fmla="*/ 9 h 143"/>
                <a:gd name="T52" fmla="*/ 21 w 139"/>
                <a:gd name="T53" fmla="*/ 17 h 143"/>
                <a:gd name="T54" fmla="*/ 13 w 139"/>
                <a:gd name="T55" fmla="*/ 27 h 143"/>
                <a:gd name="T56" fmla="*/ 4 w 139"/>
                <a:gd name="T57" fmla="*/ 39 h 143"/>
                <a:gd name="T58" fmla="*/ 0 w 139"/>
                <a:gd name="T59" fmla="*/ 52 h 143"/>
                <a:gd name="T60" fmla="*/ 0 w 139"/>
                <a:gd name="T61" fmla="*/ 65 h 143"/>
                <a:gd name="T62" fmla="*/ 0 w 139"/>
                <a:gd name="T63" fmla="*/ 83 h 143"/>
                <a:gd name="T64" fmla="*/ 4 w 139"/>
                <a:gd name="T65" fmla="*/ 95 h 1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9"/>
                <a:gd name="T100" fmla="*/ 0 h 143"/>
                <a:gd name="T101" fmla="*/ 139 w 139"/>
                <a:gd name="T102" fmla="*/ 143 h 1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9" h="143">
                  <a:moveTo>
                    <a:pt x="4" y="95"/>
                  </a:moveTo>
                  <a:lnTo>
                    <a:pt x="8" y="108"/>
                  </a:lnTo>
                  <a:lnTo>
                    <a:pt x="18" y="123"/>
                  </a:lnTo>
                  <a:lnTo>
                    <a:pt x="31" y="131"/>
                  </a:lnTo>
                  <a:lnTo>
                    <a:pt x="44" y="140"/>
                  </a:lnTo>
                  <a:lnTo>
                    <a:pt x="56" y="143"/>
                  </a:lnTo>
                  <a:lnTo>
                    <a:pt x="69" y="143"/>
                  </a:lnTo>
                  <a:lnTo>
                    <a:pt x="83" y="143"/>
                  </a:lnTo>
                  <a:lnTo>
                    <a:pt x="96" y="140"/>
                  </a:lnTo>
                  <a:lnTo>
                    <a:pt x="109" y="135"/>
                  </a:lnTo>
                  <a:lnTo>
                    <a:pt x="117" y="126"/>
                  </a:lnTo>
                  <a:lnTo>
                    <a:pt x="127" y="118"/>
                  </a:lnTo>
                  <a:lnTo>
                    <a:pt x="135" y="105"/>
                  </a:lnTo>
                  <a:lnTo>
                    <a:pt x="139" y="92"/>
                  </a:lnTo>
                  <a:lnTo>
                    <a:pt x="139" y="78"/>
                  </a:lnTo>
                  <a:lnTo>
                    <a:pt x="139" y="60"/>
                  </a:lnTo>
                  <a:lnTo>
                    <a:pt x="135" y="47"/>
                  </a:lnTo>
                  <a:lnTo>
                    <a:pt x="130" y="35"/>
                  </a:lnTo>
                  <a:lnTo>
                    <a:pt x="122" y="22"/>
                  </a:lnTo>
                  <a:lnTo>
                    <a:pt x="109" y="12"/>
                  </a:lnTo>
                  <a:lnTo>
                    <a:pt x="99" y="4"/>
                  </a:lnTo>
                  <a:lnTo>
                    <a:pt x="87" y="0"/>
                  </a:lnTo>
                  <a:lnTo>
                    <a:pt x="74" y="0"/>
                  </a:lnTo>
                  <a:lnTo>
                    <a:pt x="56" y="0"/>
                  </a:lnTo>
                  <a:lnTo>
                    <a:pt x="44" y="0"/>
                  </a:lnTo>
                  <a:lnTo>
                    <a:pt x="31" y="9"/>
                  </a:lnTo>
                  <a:lnTo>
                    <a:pt x="21" y="17"/>
                  </a:lnTo>
                  <a:lnTo>
                    <a:pt x="13" y="27"/>
                  </a:lnTo>
                  <a:lnTo>
                    <a:pt x="4" y="39"/>
                  </a:lnTo>
                  <a:lnTo>
                    <a:pt x="0" y="52"/>
                  </a:lnTo>
                  <a:lnTo>
                    <a:pt x="0" y="65"/>
                  </a:lnTo>
                  <a:lnTo>
                    <a:pt x="0" y="83"/>
                  </a:lnTo>
                  <a:lnTo>
                    <a:pt x="4" y="95"/>
                  </a:lnTo>
                  <a:close/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61"/>
            <p:cNvSpPr>
              <a:spLocks/>
            </p:cNvSpPr>
            <p:nvPr/>
          </p:nvSpPr>
          <p:spPr bwMode="auto">
            <a:xfrm>
              <a:off x="3763" y="1790"/>
              <a:ext cx="68" cy="73"/>
            </a:xfrm>
            <a:custGeom>
              <a:avLst/>
              <a:gdLst>
                <a:gd name="T0" fmla="*/ 0 w 68"/>
                <a:gd name="T1" fmla="*/ 52 h 73"/>
                <a:gd name="T2" fmla="*/ 8 w 68"/>
                <a:gd name="T3" fmla="*/ 65 h 73"/>
                <a:gd name="T4" fmla="*/ 20 w 68"/>
                <a:gd name="T5" fmla="*/ 73 h 73"/>
                <a:gd name="T6" fmla="*/ 33 w 68"/>
                <a:gd name="T7" fmla="*/ 73 h 73"/>
                <a:gd name="T8" fmla="*/ 47 w 68"/>
                <a:gd name="T9" fmla="*/ 73 h 73"/>
                <a:gd name="T10" fmla="*/ 60 w 68"/>
                <a:gd name="T11" fmla="*/ 65 h 73"/>
                <a:gd name="T12" fmla="*/ 68 w 68"/>
                <a:gd name="T13" fmla="*/ 52 h 73"/>
                <a:gd name="T14" fmla="*/ 68 w 68"/>
                <a:gd name="T15" fmla="*/ 40 h 73"/>
                <a:gd name="T16" fmla="*/ 68 w 68"/>
                <a:gd name="T17" fmla="*/ 25 h 73"/>
                <a:gd name="T18" fmla="*/ 60 w 68"/>
                <a:gd name="T19" fmla="*/ 12 h 73"/>
                <a:gd name="T20" fmla="*/ 51 w 68"/>
                <a:gd name="T21" fmla="*/ 4 h 73"/>
                <a:gd name="T22" fmla="*/ 33 w 68"/>
                <a:gd name="T23" fmla="*/ 0 h 73"/>
                <a:gd name="T24" fmla="*/ 20 w 68"/>
                <a:gd name="T25" fmla="*/ 4 h 73"/>
                <a:gd name="T26" fmla="*/ 8 w 68"/>
                <a:gd name="T27" fmla="*/ 8 h 73"/>
                <a:gd name="T28" fmla="*/ 3 w 68"/>
                <a:gd name="T29" fmla="*/ 22 h 73"/>
                <a:gd name="T30" fmla="*/ 0 w 68"/>
                <a:gd name="T31" fmla="*/ 35 h 73"/>
                <a:gd name="T32" fmla="*/ 0 w 68"/>
                <a:gd name="T33" fmla="*/ 52 h 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8"/>
                <a:gd name="T52" fmla="*/ 0 h 73"/>
                <a:gd name="T53" fmla="*/ 68 w 68"/>
                <a:gd name="T54" fmla="*/ 73 h 7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8" h="73">
                  <a:moveTo>
                    <a:pt x="0" y="52"/>
                  </a:moveTo>
                  <a:lnTo>
                    <a:pt x="8" y="65"/>
                  </a:lnTo>
                  <a:lnTo>
                    <a:pt x="20" y="73"/>
                  </a:lnTo>
                  <a:lnTo>
                    <a:pt x="33" y="73"/>
                  </a:lnTo>
                  <a:lnTo>
                    <a:pt x="47" y="73"/>
                  </a:lnTo>
                  <a:lnTo>
                    <a:pt x="60" y="65"/>
                  </a:lnTo>
                  <a:lnTo>
                    <a:pt x="68" y="52"/>
                  </a:lnTo>
                  <a:lnTo>
                    <a:pt x="68" y="40"/>
                  </a:lnTo>
                  <a:lnTo>
                    <a:pt x="68" y="25"/>
                  </a:lnTo>
                  <a:lnTo>
                    <a:pt x="60" y="12"/>
                  </a:lnTo>
                  <a:lnTo>
                    <a:pt x="51" y="4"/>
                  </a:lnTo>
                  <a:lnTo>
                    <a:pt x="33" y="0"/>
                  </a:lnTo>
                  <a:lnTo>
                    <a:pt x="20" y="4"/>
                  </a:lnTo>
                  <a:lnTo>
                    <a:pt x="8" y="8"/>
                  </a:lnTo>
                  <a:lnTo>
                    <a:pt x="3" y="22"/>
                  </a:lnTo>
                  <a:lnTo>
                    <a:pt x="0" y="35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62"/>
            <p:cNvSpPr>
              <a:spLocks/>
            </p:cNvSpPr>
            <p:nvPr/>
          </p:nvSpPr>
          <p:spPr bwMode="auto">
            <a:xfrm>
              <a:off x="3763" y="1790"/>
              <a:ext cx="68" cy="73"/>
            </a:xfrm>
            <a:custGeom>
              <a:avLst/>
              <a:gdLst>
                <a:gd name="T0" fmla="*/ 0 w 68"/>
                <a:gd name="T1" fmla="*/ 52 h 73"/>
                <a:gd name="T2" fmla="*/ 8 w 68"/>
                <a:gd name="T3" fmla="*/ 65 h 73"/>
                <a:gd name="T4" fmla="*/ 20 w 68"/>
                <a:gd name="T5" fmla="*/ 73 h 73"/>
                <a:gd name="T6" fmla="*/ 33 w 68"/>
                <a:gd name="T7" fmla="*/ 73 h 73"/>
                <a:gd name="T8" fmla="*/ 47 w 68"/>
                <a:gd name="T9" fmla="*/ 73 h 73"/>
                <a:gd name="T10" fmla="*/ 60 w 68"/>
                <a:gd name="T11" fmla="*/ 65 h 73"/>
                <a:gd name="T12" fmla="*/ 68 w 68"/>
                <a:gd name="T13" fmla="*/ 52 h 73"/>
                <a:gd name="T14" fmla="*/ 68 w 68"/>
                <a:gd name="T15" fmla="*/ 40 h 73"/>
                <a:gd name="T16" fmla="*/ 68 w 68"/>
                <a:gd name="T17" fmla="*/ 25 h 73"/>
                <a:gd name="T18" fmla="*/ 60 w 68"/>
                <a:gd name="T19" fmla="*/ 12 h 73"/>
                <a:gd name="T20" fmla="*/ 51 w 68"/>
                <a:gd name="T21" fmla="*/ 4 h 73"/>
                <a:gd name="T22" fmla="*/ 33 w 68"/>
                <a:gd name="T23" fmla="*/ 0 h 73"/>
                <a:gd name="T24" fmla="*/ 20 w 68"/>
                <a:gd name="T25" fmla="*/ 4 h 73"/>
                <a:gd name="T26" fmla="*/ 8 w 68"/>
                <a:gd name="T27" fmla="*/ 8 h 73"/>
                <a:gd name="T28" fmla="*/ 3 w 68"/>
                <a:gd name="T29" fmla="*/ 22 h 73"/>
                <a:gd name="T30" fmla="*/ 0 w 68"/>
                <a:gd name="T31" fmla="*/ 35 h 73"/>
                <a:gd name="T32" fmla="*/ 0 w 68"/>
                <a:gd name="T33" fmla="*/ 52 h 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8"/>
                <a:gd name="T52" fmla="*/ 0 h 73"/>
                <a:gd name="T53" fmla="*/ 68 w 68"/>
                <a:gd name="T54" fmla="*/ 73 h 7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8" h="73">
                  <a:moveTo>
                    <a:pt x="0" y="52"/>
                  </a:moveTo>
                  <a:lnTo>
                    <a:pt x="8" y="65"/>
                  </a:lnTo>
                  <a:lnTo>
                    <a:pt x="20" y="73"/>
                  </a:lnTo>
                  <a:lnTo>
                    <a:pt x="33" y="73"/>
                  </a:lnTo>
                  <a:lnTo>
                    <a:pt x="47" y="73"/>
                  </a:lnTo>
                  <a:lnTo>
                    <a:pt x="60" y="65"/>
                  </a:lnTo>
                  <a:lnTo>
                    <a:pt x="68" y="52"/>
                  </a:lnTo>
                  <a:lnTo>
                    <a:pt x="68" y="40"/>
                  </a:lnTo>
                  <a:lnTo>
                    <a:pt x="68" y="25"/>
                  </a:lnTo>
                  <a:lnTo>
                    <a:pt x="60" y="12"/>
                  </a:lnTo>
                  <a:lnTo>
                    <a:pt x="51" y="4"/>
                  </a:lnTo>
                  <a:lnTo>
                    <a:pt x="33" y="0"/>
                  </a:lnTo>
                  <a:lnTo>
                    <a:pt x="20" y="4"/>
                  </a:lnTo>
                  <a:lnTo>
                    <a:pt x="8" y="8"/>
                  </a:lnTo>
                  <a:lnTo>
                    <a:pt x="3" y="22"/>
                  </a:lnTo>
                  <a:lnTo>
                    <a:pt x="0" y="35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63"/>
            <p:cNvSpPr>
              <a:spLocks/>
            </p:cNvSpPr>
            <p:nvPr/>
          </p:nvSpPr>
          <p:spPr bwMode="auto">
            <a:xfrm>
              <a:off x="3296" y="1908"/>
              <a:ext cx="139" cy="149"/>
            </a:xfrm>
            <a:custGeom>
              <a:avLst/>
              <a:gdLst>
                <a:gd name="T0" fmla="*/ 5 w 139"/>
                <a:gd name="T1" fmla="*/ 101 h 149"/>
                <a:gd name="T2" fmla="*/ 8 w 139"/>
                <a:gd name="T3" fmla="*/ 113 h 149"/>
                <a:gd name="T4" fmla="*/ 17 w 139"/>
                <a:gd name="T5" fmla="*/ 121 h 149"/>
                <a:gd name="T6" fmla="*/ 25 w 139"/>
                <a:gd name="T7" fmla="*/ 136 h 149"/>
                <a:gd name="T8" fmla="*/ 40 w 139"/>
                <a:gd name="T9" fmla="*/ 139 h 149"/>
                <a:gd name="T10" fmla="*/ 53 w 139"/>
                <a:gd name="T11" fmla="*/ 144 h 149"/>
                <a:gd name="T12" fmla="*/ 65 w 139"/>
                <a:gd name="T13" fmla="*/ 149 h 149"/>
                <a:gd name="T14" fmla="*/ 83 w 139"/>
                <a:gd name="T15" fmla="*/ 149 h 149"/>
                <a:gd name="T16" fmla="*/ 96 w 139"/>
                <a:gd name="T17" fmla="*/ 144 h 149"/>
                <a:gd name="T18" fmla="*/ 109 w 139"/>
                <a:gd name="T19" fmla="*/ 139 h 149"/>
                <a:gd name="T20" fmla="*/ 118 w 139"/>
                <a:gd name="T21" fmla="*/ 131 h 149"/>
                <a:gd name="T22" fmla="*/ 126 w 139"/>
                <a:gd name="T23" fmla="*/ 118 h 149"/>
                <a:gd name="T24" fmla="*/ 134 w 139"/>
                <a:gd name="T25" fmla="*/ 104 h 149"/>
                <a:gd name="T26" fmla="*/ 139 w 139"/>
                <a:gd name="T27" fmla="*/ 91 h 149"/>
                <a:gd name="T28" fmla="*/ 139 w 139"/>
                <a:gd name="T29" fmla="*/ 78 h 149"/>
                <a:gd name="T30" fmla="*/ 139 w 139"/>
                <a:gd name="T31" fmla="*/ 65 h 149"/>
                <a:gd name="T32" fmla="*/ 134 w 139"/>
                <a:gd name="T33" fmla="*/ 53 h 149"/>
                <a:gd name="T34" fmla="*/ 131 w 139"/>
                <a:gd name="T35" fmla="*/ 35 h 149"/>
                <a:gd name="T36" fmla="*/ 118 w 139"/>
                <a:gd name="T37" fmla="*/ 26 h 149"/>
                <a:gd name="T38" fmla="*/ 109 w 139"/>
                <a:gd name="T39" fmla="*/ 13 h 149"/>
                <a:gd name="T40" fmla="*/ 96 w 139"/>
                <a:gd name="T41" fmla="*/ 8 h 149"/>
                <a:gd name="T42" fmla="*/ 83 w 139"/>
                <a:gd name="T43" fmla="*/ 5 h 149"/>
                <a:gd name="T44" fmla="*/ 70 w 139"/>
                <a:gd name="T45" fmla="*/ 0 h 149"/>
                <a:gd name="T46" fmla="*/ 56 w 139"/>
                <a:gd name="T47" fmla="*/ 0 h 149"/>
                <a:gd name="T48" fmla="*/ 43 w 139"/>
                <a:gd name="T49" fmla="*/ 5 h 149"/>
                <a:gd name="T50" fmla="*/ 30 w 139"/>
                <a:gd name="T51" fmla="*/ 8 h 149"/>
                <a:gd name="T52" fmla="*/ 22 w 139"/>
                <a:gd name="T53" fmla="*/ 18 h 149"/>
                <a:gd name="T54" fmla="*/ 13 w 139"/>
                <a:gd name="T55" fmla="*/ 30 h 149"/>
                <a:gd name="T56" fmla="*/ 5 w 139"/>
                <a:gd name="T57" fmla="*/ 43 h 149"/>
                <a:gd name="T58" fmla="*/ 0 w 139"/>
                <a:gd name="T59" fmla="*/ 56 h 149"/>
                <a:gd name="T60" fmla="*/ 0 w 139"/>
                <a:gd name="T61" fmla="*/ 70 h 149"/>
                <a:gd name="T62" fmla="*/ 0 w 139"/>
                <a:gd name="T63" fmla="*/ 83 h 149"/>
                <a:gd name="T64" fmla="*/ 5 w 139"/>
                <a:gd name="T65" fmla="*/ 101 h 1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9"/>
                <a:gd name="T100" fmla="*/ 0 h 149"/>
                <a:gd name="T101" fmla="*/ 139 w 139"/>
                <a:gd name="T102" fmla="*/ 149 h 14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9" h="149">
                  <a:moveTo>
                    <a:pt x="5" y="101"/>
                  </a:moveTo>
                  <a:lnTo>
                    <a:pt x="8" y="113"/>
                  </a:lnTo>
                  <a:lnTo>
                    <a:pt x="17" y="121"/>
                  </a:lnTo>
                  <a:lnTo>
                    <a:pt x="25" y="136"/>
                  </a:lnTo>
                  <a:lnTo>
                    <a:pt x="40" y="139"/>
                  </a:lnTo>
                  <a:lnTo>
                    <a:pt x="53" y="144"/>
                  </a:lnTo>
                  <a:lnTo>
                    <a:pt x="65" y="149"/>
                  </a:lnTo>
                  <a:lnTo>
                    <a:pt x="83" y="149"/>
                  </a:lnTo>
                  <a:lnTo>
                    <a:pt x="96" y="144"/>
                  </a:lnTo>
                  <a:lnTo>
                    <a:pt x="109" y="139"/>
                  </a:lnTo>
                  <a:lnTo>
                    <a:pt x="118" y="131"/>
                  </a:lnTo>
                  <a:lnTo>
                    <a:pt x="126" y="118"/>
                  </a:lnTo>
                  <a:lnTo>
                    <a:pt x="134" y="104"/>
                  </a:lnTo>
                  <a:lnTo>
                    <a:pt x="139" y="91"/>
                  </a:lnTo>
                  <a:lnTo>
                    <a:pt x="139" y="78"/>
                  </a:lnTo>
                  <a:lnTo>
                    <a:pt x="139" y="65"/>
                  </a:lnTo>
                  <a:lnTo>
                    <a:pt x="134" y="53"/>
                  </a:lnTo>
                  <a:lnTo>
                    <a:pt x="131" y="35"/>
                  </a:lnTo>
                  <a:lnTo>
                    <a:pt x="118" y="26"/>
                  </a:lnTo>
                  <a:lnTo>
                    <a:pt x="109" y="13"/>
                  </a:lnTo>
                  <a:lnTo>
                    <a:pt x="96" y="8"/>
                  </a:lnTo>
                  <a:lnTo>
                    <a:pt x="83" y="5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3" y="5"/>
                  </a:lnTo>
                  <a:lnTo>
                    <a:pt x="30" y="8"/>
                  </a:lnTo>
                  <a:lnTo>
                    <a:pt x="22" y="18"/>
                  </a:lnTo>
                  <a:lnTo>
                    <a:pt x="13" y="30"/>
                  </a:lnTo>
                  <a:lnTo>
                    <a:pt x="5" y="43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83"/>
                  </a:lnTo>
                  <a:lnTo>
                    <a:pt x="5" y="101"/>
                  </a:lnTo>
                  <a:close/>
                </a:path>
              </a:pathLst>
            </a:custGeom>
            <a:solidFill>
              <a:srgbClr val="1F1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264"/>
            <p:cNvSpPr>
              <a:spLocks/>
            </p:cNvSpPr>
            <p:nvPr/>
          </p:nvSpPr>
          <p:spPr bwMode="auto">
            <a:xfrm>
              <a:off x="3296" y="1908"/>
              <a:ext cx="139" cy="149"/>
            </a:xfrm>
            <a:custGeom>
              <a:avLst/>
              <a:gdLst>
                <a:gd name="T0" fmla="*/ 5 w 139"/>
                <a:gd name="T1" fmla="*/ 101 h 149"/>
                <a:gd name="T2" fmla="*/ 8 w 139"/>
                <a:gd name="T3" fmla="*/ 113 h 149"/>
                <a:gd name="T4" fmla="*/ 17 w 139"/>
                <a:gd name="T5" fmla="*/ 121 h 149"/>
                <a:gd name="T6" fmla="*/ 25 w 139"/>
                <a:gd name="T7" fmla="*/ 136 h 149"/>
                <a:gd name="T8" fmla="*/ 40 w 139"/>
                <a:gd name="T9" fmla="*/ 139 h 149"/>
                <a:gd name="T10" fmla="*/ 53 w 139"/>
                <a:gd name="T11" fmla="*/ 144 h 149"/>
                <a:gd name="T12" fmla="*/ 65 w 139"/>
                <a:gd name="T13" fmla="*/ 149 h 149"/>
                <a:gd name="T14" fmla="*/ 83 w 139"/>
                <a:gd name="T15" fmla="*/ 149 h 149"/>
                <a:gd name="T16" fmla="*/ 96 w 139"/>
                <a:gd name="T17" fmla="*/ 144 h 149"/>
                <a:gd name="T18" fmla="*/ 109 w 139"/>
                <a:gd name="T19" fmla="*/ 139 h 149"/>
                <a:gd name="T20" fmla="*/ 118 w 139"/>
                <a:gd name="T21" fmla="*/ 131 h 149"/>
                <a:gd name="T22" fmla="*/ 126 w 139"/>
                <a:gd name="T23" fmla="*/ 118 h 149"/>
                <a:gd name="T24" fmla="*/ 134 w 139"/>
                <a:gd name="T25" fmla="*/ 104 h 149"/>
                <a:gd name="T26" fmla="*/ 139 w 139"/>
                <a:gd name="T27" fmla="*/ 91 h 149"/>
                <a:gd name="T28" fmla="*/ 139 w 139"/>
                <a:gd name="T29" fmla="*/ 78 h 149"/>
                <a:gd name="T30" fmla="*/ 139 w 139"/>
                <a:gd name="T31" fmla="*/ 65 h 149"/>
                <a:gd name="T32" fmla="*/ 134 w 139"/>
                <a:gd name="T33" fmla="*/ 53 h 149"/>
                <a:gd name="T34" fmla="*/ 131 w 139"/>
                <a:gd name="T35" fmla="*/ 35 h 149"/>
                <a:gd name="T36" fmla="*/ 118 w 139"/>
                <a:gd name="T37" fmla="*/ 26 h 149"/>
                <a:gd name="T38" fmla="*/ 109 w 139"/>
                <a:gd name="T39" fmla="*/ 13 h 149"/>
                <a:gd name="T40" fmla="*/ 96 w 139"/>
                <a:gd name="T41" fmla="*/ 8 h 149"/>
                <a:gd name="T42" fmla="*/ 83 w 139"/>
                <a:gd name="T43" fmla="*/ 5 h 149"/>
                <a:gd name="T44" fmla="*/ 70 w 139"/>
                <a:gd name="T45" fmla="*/ 0 h 149"/>
                <a:gd name="T46" fmla="*/ 56 w 139"/>
                <a:gd name="T47" fmla="*/ 0 h 149"/>
                <a:gd name="T48" fmla="*/ 43 w 139"/>
                <a:gd name="T49" fmla="*/ 5 h 149"/>
                <a:gd name="T50" fmla="*/ 30 w 139"/>
                <a:gd name="T51" fmla="*/ 8 h 149"/>
                <a:gd name="T52" fmla="*/ 22 w 139"/>
                <a:gd name="T53" fmla="*/ 18 h 149"/>
                <a:gd name="T54" fmla="*/ 13 w 139"/>
                <a:gd name="T55" fmla="*/ 30 h 149"/>
                <a:gd name="T56" fmla="*/ 5 w 139"/>
                <a:gd name="T57" fmla="*/ 43 h 149"/>
                <a:gd name="T58" fmla="*/ 0 w 139"/>
                <a:gd name="T59" fmla="*/ 56 h 149"/>
                <a:gd name="T60" fmla="*/ 0 w 139"/>
                <a:gd name="T61" fmla="*/ 70 h 149"/>
                <a:gd name="T62" fmla="*/ 0 w 139"/>
                <a:gd name="T63" fmla="*/ 83 h 149"/>
                <a:gd name="T64" fmla="*/ 5 w 139"/>
                <a:gd name="T65" fmla="*/ 101 h 1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9"/>
                <a:gd name="T100" fmla="*/ 0 h 149"/>
                <a:gd name="T101" fmla="*/ 139 w 139"/>
                <a:gd name="T102" fmla="*/ 149 h 14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9" h="149">
                  <a:moveTo>
                    <a:pt x="5" y="101"/>
                  </a:moveTo>
                  <a:lnTo>
                    <a:pt x="8" y="113"/>
                  </a:lnTo>
                  <a:lnTo>
                    <a:pt x="17" y="121"/>
                  </a:lnTo>
                  <a:lnTo>
                    <a:pt x="25" y="136"/>
                  </a:lnTo>
                  <a:lnTo>
                    <a:pt x="40" y="139"/>
                  </a:lnTo>
                  <a:lnTo>
                    <a:pt x="53" y="144"/>
                  </a:lnTo>
                  <a:lnTo>
                    <a:pt x="65" y="149"/>
                  </a:lnTo>
                  <a:lnTo>
                    <a:pt x="83" y="149"/>
                  </a:lnTo>
                  <a:lnTo>
                    <a:pt x="96" y="144"/>
                  </a:lnTo>
                  <a:lnTo>
                    <a:pt x="109" y="139"/>
                  </a:lnTo>
                  <a:lnTo>
                    <a:pt x="118" y="131"/>
                  </a:lnTo>
                  <a:lnTo>
                    <a:pt x="126" y="118"/>
                  </a:lnTo>
                  <a:lnTo>
                    <a:pt x="134" y="104"/>
                  </a:lnTo>
                  <a:lnTo>
                    <a:pt x="139" y="91"/>
                  </a:lnTo>
                  <a:lnTo>
                    <a:pt x="139" y="78"/>
                  </a:lnTo>
                  <a:lnTo>
                    <a:pt x="139" y="65"/>
                  </a:lnTo>
                  <a:lnTo>
                    <a:pt x="134" y="53"/>
                  </a:lnTo>
                  <a:lnTo>
                    <a:pt x="131" y="35"/>
                  </a:lnTo>
                  <a:lnTo>
                    <a:pt x="118" y="26"/>
                  </a:lnTo>
                  <a:lnTo>
                    <a:pt x="109" y="13"/>
                  </a:lnTo>
                  <a:lnTo>
                    <a:pt x="96" y="8"/>
                  </a:lnTo>
                  <a:lnTo>
                    <a:pt x="83" y="5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3" y="5"/>
                  </a:lnTo>
                  <a:lnTo>
                    <a:pt x="30" y="8"/>
                  </a:lnTo>
                  <a:lnTo>
                    <a:pt x="22" y="18"/>
                  </a:lnTo>
                  <a:lnTo>
                    <a:pt x="13" y="30"/>
                  </a:lnTo>
                  <a:lnTo>
                    <a:pt x="5" y="43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83"/>
                  </a:lnTo>
                  <a:lnTo>
                    <a:pt x="5" y="101"/>
                  </a:lnTo>
                  <a:close/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Freeform 265"/>
            <p:cNvSpPr>
              <a:spLocks/>
            </p:cNvSpPr>
            <p:nvPr/>
          </p:nvSpPr>
          <p:spPr bwMode="auto">
            <a:xfrm>
              <a:off x="3331" y="1946"/>
              <a:ext cx="69" cy="75"/>
            </a:xfrm>
            <a:custGeom>
              <a:avLst/>
              <a:gdLst>
                <a:gd name="T0" fmla="*/ 0 w 69"/>
                <a:gd name="T1" fmla="*/ 48 h 75"/>
                <a:gd name="T2" fmla="*/ 8 w 69"/>
                <a:gd name="T3" fmla="*/ 63 h 75"/>
                <a:gd name="T4" fmla="*/ 18 w 69"/>
                <a:gd name="T5" fmla="*/ 71 h 75"/>
                <a:gd name="T6" fmla="*/ 35 w 69"/>
                <a:gd name="T7" fmla="*/ 75 h 75"/>
                <a:gd name="T8" fmla="*/ 48 w 69"/>
                <a:gd name="T9" fmla="*/ 71 h 75"/>
                <a:gd name="T10" fmla="*/ 56 w 69"/>
                <a:gd name="T11" fmla="*/ 66 h 75"/>
                <a:gd name="T12" fmla="*/ 66 w 69"/>
                <a:gd name="T13" fmla="*/ 53 h 75"/>
                <a:gd name="T14" fmla="*/ 69 w 69"/>
                <a:gd name="T15" fmla="*/ 40 h 75"/>
                <a:gd name="T16" fmla="*/ 69 w 69"/>
                <a:gd name="T17" fmla="*/ 27 h 75"/>
                <a:gd name="T18" fmla="*/ 61 w 69"/>
                <a:gd name="T19" fmla="*/ 15 h 75"/>
                <a:gd name="T20" fmla="*/ 48 w 69"/>
                <a:gd name="T21" fmla="*/ 5 h 75"/>
                <a:gd name="T22" fmla="*/ 35 w 69"/>
                <a:gd name="T23" fmla="*/ 0 h 75"/>
                <a:gd name="T24" fmla="*/ 21 w 69"/>
                <a:gd name="T25" fmla="*/ 0 h 75"/>
                <a:gd name="T26" fmla="*/ 8 w 69"/>
                <a:gd name="T27" fmla="*/ 10 h 75"/>
                <a:gd name="T28" fmla="*/ 0 w 69"/>
                <a:gd name="T29" fmla="*/ 23 h 75"/>
                <a:gd name="T30" fmla="*/ 0 w 69"/>
                <a:gd name="T31" fmla="*/ 35 h 75"/>
                <a:gd name="T32" fmla="*/ 0 w 69"/>
                <a:gd name="T33" fmla="*/ 48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"/>
                <a:gd name="T52" fmla="*/ 0 h 75"/>
                <a:gd name="T53" fmla="*/ 69 w 69"/>
                <a:gd name="T54" fmla="*/ 75 h 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" h="75">
                  <a:moveTo>
                    <a:pt x="0" y="48"/>
                  </a:moveTo>
                  <a:lnTo>
                    <a:pt x="8" y="63"/>
                  </a:lnTo>
                  <a:lnTo>
                    <a:pt x="18" y="71"/>
                  </a:lnTo>
                  <a:lnTo>
                    <a:pt x="35" y="75"/>
                  </a:lnTo>
                  <a:lnTo>
                    <a:pt x="48" y="71"/>
                  </a:lnTo>
                  <a:lnTo>
                    <a:pt x="56" y="66"/>
                  </a:lnTo>
                  <a:lnTo>
                    <a:pt x="66" y="53"/>
                  </a:lnTo>
                  <a:lnTo>
                    <a:pt x="69" y="40"/>
                  </a:lnTo>
                  <a:lnTo>
                    <a:pt x="69" y="27"/>
                  </a:lnTo>
                  <a:lnTo>
                    <a:pt x="61" y="15"/>
                  </a:lnTo>
                  <a:lnTo>
                    <a:pt x="48" y="5"/>
                  </a:lnTo>
                  <a:lnTo>
                    <a:pt x="35" y="0"/>
                  </a:lnTo>
                  <a:lnTo>
                    <a:pt x="21" y="0"/>
                  </a:lnTo>
                  <a:lnTo>
                    <a:pt x="8" y="10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Freeform 266"/>
            <p:cNvSpPr>
              <a:spLocks/>
            </p:cNvSpPr>
            <p:nvPr/>
          </p:nvSpPr>
          <p:spPr bwMode="auto">
            <a:xfrm>
              <a:off x="3331" y="1946"/>
              <a:ext cx="69" cy="75"/>
            </a:xfrm>
            <a:custGeom>
              <a:avLst/>
              <a:gdLst>
                <a:gd name="T0" fmla="*/ 0 w 69"/>
                <a:gd name="T1" fmla="*/ 48 h 75"/>
                <a:gd name="T2" fmla="*/ 8 w 69"/>
                <a:gd name="T3" fmla="*/ 63 h 75"/>
                <a:gd name="T4" fmla="*/ 18 w 69"/>
                <a:gd name="T5" fmla="*/ 71 h 75"/>
                <a:gd name="T6" fmla="*/ 35 w 69"/>
                <a:gd name="T7" fmla="*/ 75 h 75"/>
                <a:gd name="T8" fmla="*/ 48 w 69"/>
                <a:gd name="T9" fmla="*/ 71 h 75"/>
                <a:gd name="T10" fmla="*/ 56 w 69"/>
                <a:gd name="T11" fmla="*/ 66 h 75"/>
                <a:gd name="T12" fmla="*/ 66 w 69"/>
                <a:gd name="T13" fmla="*/ 53 h 75"/>
                <a:gd name="T14" fmla="*/ 69 w 69"/>
                <a:gd name="T15" fmla="*/ 40 h 75"/>
                <a:gd name="T16" fmla="*/ 69 w 69"/>
                <a:gd name="T17" fmla="*/ 27 h 75"/>
                <a:gd name="T18" fmla="*/ 61 w 69"/>
                <a:gd name="T19" fmla="*/ 15 h 75"/>
                <a:gd name="T20" fmla="*/ 48 w 69"/>
                <a:gd name="T21" fmla="*/ 5 h 75"/>
                <a:gd name="T22" fmla="*/ 35 w 69"/>
                <a:gd name="T23" fmla="*/ 0 h 75"/>
                <a:gd name="T24" fmla="*/ 21 w 69"/>
                <a:gd name="T25" fmla="*/ 0 h 75"/>
                <a:gd name="T26" fmla="*/ 8 w 69"/>
                <a:gd name="T27" fmla="*/ 10 h 75"/>
                <a:gd name="T28" fmla="*/ 0 w 69"/>
                <a:gd name="T29" fmla="*/ 23 h 75"/>
                <a:gd name="T30" fmla="*/ 0 w 69"/>
                <a:gd name="T31" fmla="*/ 35 h 75"/>
                <a:gd name="T32" fmla="*/ 0 w 69"/>
                <a:gd name="T33" fmla="*/ 48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"/>
                <a:gd name="T52" fmla="*/ 0 h 75"/>
                <a:gd name="T53" fmla="*/ 69 w 69"/>
                <a:gd name="T54" fmla="*/ 75 h 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" h="75">
                  <a:moveTo>
                    <a:pt x="0" y="48"/>
                  </a:moveTo>
                  <a:lnTo>
                    <a:pt x="8" y="63"/>
                  </a:lnTo>
                  <a:lnTo>
                    <a:pt x="18" y="71"/>
                  </a:lnTo>
                  <a:lnTo>
                    <a:pt x="35" y="75"/>
                  </a:lnTo>
                  <a:lnTo>
                    <a:pt x="48" y="71"/>
                  </a:lnTo>
                  <a:lnTo>
                    <a:pt x="56" y="66"/>
                  </a:lnTo>
                  <a:lnTo>
                    <a:pt x="66" y="53"/>
                  </a:lnTo>
                  <a:lnTo>
                    <a:pt x="69" y="40"/>
                  </a:lnTo>
                  <a:lnTo>
                    <a:pt x="69" y="27"/>
                  </a:lnTo>
                  <a:lnTo>
                    <a:pt x="61" y="15"/>
                  </a:lnTo>
                  <a:lnTo>
                    <a:pt x="48" y="5"/>
                  </a:lnTo>
                  <a:lnTo>
                    <a:pt x="35" y="0"/>
                  </a:lnTo>
                  <a:lnTo>
                    <a:pt x="21" y="0"/>
                  </a:lnTo>
                  <a:lnTo>
                    <a:pt x="8" y="10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0" y="48"/>
                  </a:lnTo>
                  <a:close/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267"/>
            <p:cNvSpPr>
              <a:spLocks/>
            </p:cNvSpPr>
            <p:nvPr/>
          </p:nvSpPr>
          <p:spPr bwMode="auto">
            <a:xfrm>
              <a:off x="3544" y="1588"/>
              <a:ext cx="179" cy="128"/>
            </a:xfrm>
            <a:custGeom>
              <a:avLst/>
              <a:gdLst>
                <a:gd name="T0" fmla="*/ 30 w 179"/>
                <a:gd name="T1" fmla="*/ 128 h 128"/>
                <a:gd name="T2" fmla="*/ 0 w 179"/>
                <a:gd name="T3" fmla="*/ 35 h 128"/>
                <a:gd name="T4" fmla="*/ 92 w 179"/>
                <a:gd name="T5" fmla="*/ 0 h 128"/>
                <a:gd name="T6" fmla="*/ 95 w 179"/>
                <a:gd name="T7" fmla="*/ 0 h 128"/>
                <a:gd name="T8" fmla="*/ 105 w 179"/>
                <a:gd name="T9" fmla="*/ 0 h 128"/>
                <a:gd name="T10" fmla="*/ 108 w 179"/>
                <a:gd name="T11" fmla="*/ 5 h 128"/>
                <a:gd name="T12" fmla="*/ 179 w 179"/>
                <a:gd name="T13" fmla="*/ 75 h 128"/>
                <a:gd name="T14" fmla="*/ 179 w 179"/>
                <a:gd name="T15" fmla="*/ 75 h 128"/>
                <a:gd name="T16" fmla="*/ 35 w 179"/>
                <a:gd name="T17" fmla="*/ 128 h 128"/>
                <a:gd name="T18" fmla="*/ 30 w 179"/>
                <a:gd name="T19" fmla="*/ 128 h 1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9"/>
                <a:gd name="T31" fmla="*/ 0 h 128"/>
                <a:gd name="T32" fmla="*/ 179 w 179"/>
                <a:gd name="T33" fmla="*/ 128 h 1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9" h="128">
                  <a:moveTo>
                    <a:pt x="30" y="128"/>
                  </a:moveTo>
                  <a:lnTo>
                    <a:pt x="0" y="35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105" y="0"/>
                  </a:lnTo>
                  <a:lnTo>
                    <a:pt x="108" y="5"/>
                  </a:lnTo>
                  <a:lnTo>
                    <a:pt x="179" y="75"/>
                  </a:lnTo>
                  <a:lnTo>
                    <a:pt x="35" y="128"/>
                  </a:lnTo>
                  <a:lnTo>
                    <a:pt x="30" y="128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268"/>
            <p:cNvSpPr>
              <a:spLocks/>
            </p:cNvSpPr>
            <p:nvPr/>
          </p:nvSpPr>
          <p:spPr bwMode="auto">
            <a:xfrm>
              <a:off x="3544" y="1588"/>
              <a:ext cx="179" cy="128"/>
            </a:xfrm>
            <a:custGeom>
              <a:avLst/>
              <a:gdLst>
                <a:gd name="T0" fmla="*/ 30 w 179"/>
                <a:gd name="T1" fmla="*/ 128 h 128"/>
                <a:gd name="T2" fmla="*/ 0 w 179"/>
                <a:gd name="T3" fmla="*/ 35 h 128"/>
                <a:gd name="T4" fmla="*/ 92 w 179"/>
                <a:gd name="T5" fmla="*/ 0 h 128"/>
                <a:gd name="T6" fmla="*/ 95 w 179"/>
                <a:gd name="T7" fmla="*/ 0 h 128"/>
                <a:gd name="T8" fmla="*/ 105 w 179"/>
                <a:gd name="T9" fmla="*/ 0 h 128"/>
                <a:gd name="T10" fmla="*/ 108 w 179"/>
                <a:gd name="T11" fmla="*/ 5 h 128"/>
                <a:gd name="T12" fmla="*/ 179 w 179"/>
                <a:gd name="T13" fmla="*/ 75 h 128"/>
                <a:gd name="T14" fmla="*/ 179 w 179"/>
                <a:gd name="T15" fmla="*/ 75 h 128"/>
                <a:gd name="T16" fmla="*/ 35 w 179"/>
                <a:gd name="T17" fmla="*/ 128 h 128"/>
                <a:gd name="T18" fmla="*/ 30 w 179"/>
                <a:gd name="T19" fmla="*/ 128 h 128"/>
                <a:gd name="T20" fmla="*/ 30 w 179"/>
                <a:gd name="T21" fmla="*/ 128 h 1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9"/>
                <a:gd name="T34" fmla="*/ 0 h 128"/>
                <a:gd name="T35" fmla="*/ 179 w 179"/>
                <a:gd name="T36" fmla="*/ 128 h 1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9" h="128">
                  <a:moveTo>
                    <a:pt x="30" y="128"/>
                  </a:moveTo>
                  <a:lnTo>
                    <a:pt x="0" y="35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105" y="0"/>
                  </a:lnTo>
                  <a:lnTo>
                    <a:pt x="108" y="5"/>
                  </a:lnTo>
                  <a:lnTo>
                    <a:pt x="179" y="75"/>
                  </a:lnTo>
                  <a:lnTo>
                    <a:pt x="35" y="128"/>
                  </a:lnTo>
                  <a:lnTo>
                    <a:pt x="30" y="128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269"/>
            <p:cNvSpPr>
              <a:spLocks/>
            </p:cNvSpPr>
            <p:nvPr/>
          </p:nvSpPr>
          <p:spPr bwMode="auto">
            <a:xfrm>
              <a:off x="3374" y="1628"/>
              <a:ext cx="187" cy="157"/>
            </a:xfrm>
            <a:custGeom>
              <a:avLst/>
              <a:gdLst>
                <a:gd name="T0" fmla="*/ 157 w 187"/>
                <a:gd name="T1" fmla="*/ 0 h 157"/>
                <a:gd name="T2" fmla="*/ 187 w 187"/>
                <a:gd name="T3" fmla="*/ 91 h 157"/>
                <a:gd name="T4" fmla="*/ 0 w 187"/>
                <a:gd name="T5" fmla="*/ 157 h 157"/>
                <a:gd name="T6" fmla="*/ 66 w 187"/>
                <a:gd name="T7" fmla="*/ 35 h 157"/>
                <a:gd name="T8" fmla="*/ 157 w 187"/>
                <a:gd name="T9" fmla="*/ 0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"/>
                <a:gd name="T16" fmla="*/ 0 h 157"/>
                <a:gd name="T17" fmla="*/ 187 w 187"/>
                <a:gd name="T18" fmla="*/ 157 h 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" h="157">
                  <a:moveTo>
                    <a:pt x="157" y="0"/>
                  </a:moveTo>
                  <a:lnTo>
                    <a:pt x="187" y="91"/>
                  </a:lnTo>
                  <a:lnTo>
                    <a:pt x="0" y="157"/>
                  </a:lnTo>
                  <a:lnTo>
                    <a:pt x="66" y="35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270"/>
            <p:cNvSpPr>
              <a:spLocks/>
            </p:cNvSpPr>
            <p:nvPr/>
          </p:nvSpPr>
          <p:spPr bwMode="auto">
            <a:xfrm>
              <a:off x="3374" y="1628"/>
              <a:ext cx="187" cy="157"/>
            </a:xfrm>
            <a:custGeom>
              <a:avLst/>
              <a:gdLst>
                <a:gd name="T0" fmla="*/ 157 w 187"/>
                <a:gd name="T1" fmla="*/ 0 h 157"/>
                <a:gd name="T2" fmla="*/ 187 w 187"/>
                <a:gd name="T3" fmla="*/ 91 h 157"/>
                <a:gd name="T4" fmla="*/ 0 w 187"/>
                <a:gd name="T5" fmla="*/ 157 h 157"/>
                <a:gd name="T6" fmla="*/ 66 w 187"/>
                <a:gd name="T7" fmla="*/ 35 h 157"/>
                <a:gd name="T8" fmla="*/ 157 w 187"/>
                <a:gd name="T9" fmla="*/ 0 h 157"/>
                <a:gd name="T10" fmla="*/ 157 w 187"/>
                <a:gd name="T11" fmla="*/ 0 h 1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7"/>
                <a:gd name="T19" fmla="*/ 0 h 157"/>
                <a:gd name="T20" fmla="*/ 187 w 187"/>
                <a:gd name="T21" fmla="*/ 157 h 1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7" h="157">
                  <a:moveTo>
                    <a:pt x="157" y="0"/>
                  </a:moveTo>
                  <a:lnTo>
                    <a:pt x="187" y="91"/>
                  </a:lnTo>
                  <a:lnTo>
                    <a:pt x="0" y="157"/>
                  </a:lnTo>
                  <a:lnTo>
                    <a:pt x="66" y="35"/>
                  </a:lnTo>
                  <a:lnTo>
                    <a:pt x="157" y="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271"/>
            <p:cNvSpPr>
              <a:spLocks/>
            </p:cNvSpPr>
            <p:nvPr/>
          </p:nvSpPr>
          <p:spPr bwMode="auto">
            <a:xfrm>
              <a:off x="3914" y="1716"/>
              <a:ext cx="44" cy="26"/>
            </a:xfrm>
            <a:custGeom>
              <a:avLst/>
              <a:gdLst>
                <a:gd name="T0" fmla="*/ 5 w 44"/>
                <a:gd name="T1" fmla="*/ 8 h 26"/>
                <a:gd name="T2" fmla="*/ 36 w 44"/>
                <a:gd name="T3" fmla="*/ 0 h 26"/>
                <a:gd name="T4" fmla="*/ 39 w 44"/>
                <a:gd name="T5" fmla="*/ 0 h 26"/>
                <a:gd name="T6" fmla="*/ 44 w 44"/>
                <a:gd name="T7" fmla="*/ 3 h 26"/>
                <a:gd name="T8" fmla="*/ 44 w 44"/>
                <a:gd name="T9" fmla="*/ 8 h 26"/>
                <a:gd name="T10" fmla="*/ 39 w 44"/>
                <a:gd name="T11" fmla="*/ 13 h 26"/>
                <a:gd name="T12" fmla="*/ 8 w 44"/>
                <a:gd name="T13" fmla="*/ 26 h 26"/>
                <a:gd name="T14" fmla="*/ 5 w 44"/>
                <a:gd name="T15" fmla="*/ 21 h 26"/>
                <a:gd name="T16" fmla="*/ 0 w 44"/>
                <a:gd name="T17" fmla="*/ 18 h 26"/>
                <a:gd name="T18" fmla="*/ 0 w 44"/>
                <a:gd name="T19" fmla="*/ 13 h 26"/>
                <a:gd name="T20" fmla="*/ 5 w 44"/>
                <a:gd name="T21" fmla="*/ 8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6"/>
                <a:gd name="T35" fmla="*/ 44 w 44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6">
                  <a:moveTo>
                    <a:pt x="5" y="8"/>
                  </a:moveTo>
                  <a:lnTo>
                    <a:pt x="36" y="0"/>
                  </a:lnTo>
                  <a:lnTo>
                    <a:pt x="39" y="0"/>
                  </a:lnTo>
                  <a:lnTo>
                    <a:pt x="44" y="3"/>
                  </a:lnTo>
                  <a:lnTo>
                    <a:pt x="44" y="8"/>
                  </a:lnTo>
                  <a:lnTo>
                    <a:pt x="39" y="13"/>
                  </a:lnTo>
                  <a:lnTo>
                    <a:pt x="8" y="26"/>
                  </a:lnTo>
                  <a:lnTo>
                    <a:pt x="5" y="21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39" name="Group 272"/>
          <p:cNvGrpSpPr>
            <a:grpSpLocks/>
          </p:cNvGrpSpPr>
          <p:nvPr/>
        </p:nvGrpSpPr>
        <p:grpSpPr bwMode="auto">
          <a:xfrm>
            <a:off x="76200" y="6248400"/>
            <a:ext cx="304800" cy="381000"/>
            <a:chOff x="2448" y="2976"/>
            <a:chExt cx="359" cy="457"/>
          </a:xfrm>
        </p:grpSpPr>
        <p:grpSp>
          <p:nvGrpSpPr>
            <p:cNvPr id="1042" name="Group 273"/>
            <p:cNvGrpSpPr>
              <a:grpSpLocks/>
            </p:cNvGrpSpPr>
            <p:nvPr/>
          </p:nvGrpSpPr>
          <p:grpSpPr bwMode="auto">
            <a:xfrm>
              <a:off x="2448" y="3289"/>
              <a:ext cx="308" cy="144"/>
              <a:chOff x="1792" y="4000"/>
              <a:chExt cx="352" cy="160"/>
            </a:xfrm>
          </p:grpSpPr>
          <p:sp>
            <p:nvSpPr>
              <p:cNvPr id="1044" name="Oval 274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5" name="Oval 275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" name="Oval 276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43" name="Freeform 277"/>
            <p:cNvSpPr>
              <a:spLocks/>
            </p:cNvSpPr>
            <p:nvPr/>
          </p:nvSpPr>
          <p:spPr bwMode="auto">
            <a:xfrm rot="-148727">
              <a:off x="2595" y="2976"/>
              <a:ext cx="212" cy="336"/>
            </a:xfrm>
            <a:custGeom>
              <a:avLst/>
              <a:gdLst>
                <a:gd name="T0" fmla="*/ 0 w 454"/>
                <a:gd name="T1" fmla="*/ 1 h 544"/>
                <a:gd name="T2" fmla="*/ 0 w 454"/>
                <a:gd name="T3" fmla="*/ 1 h 544"/>
                <a:gd name="T4" fmla="*/ 0 w 454"/>
                <a:gd name="T5" fmla="*/ 0 h 544"/>
                <a:gd name="T6" fmla="*/ 0 w 454"/>
                <a:gd name="T7" fmla="*/ 1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4"/>
                <a:gd name="T13" fmla="*/ 0 h 544"/>
                <a:gd name="T14" fmla="*/ 454 w 454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0" name="TextBox 299"/>
          <p:cNvSpPr txBox="1">
            <a:spLocks noChangeArrowheads="1"/>
          </p:cNvSpPr>
          <p:nvPr/>
        </p:nvSpPr>
        <p:spPr bwMode="auto">
          <a:xfrm>
            <a:off x="0" y="2928938"/>
            <a:ext cx="87868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0000"/>
                </a:solidFill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5660362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747 -0.01018 L 0.05972 -0.00347 L 0 1.91489E-6 " pathEditMode="relative" rAng="0" ptsTypes="AAA">
                                      <p:cBhvr>
                                        <p:cTn id="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2054E-6 L -0.81024 0.11147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21" y="557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6.47549E-7 L -0.96857 0.12581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38" y="6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Скругленная прямоугольная выноска 300"/>
          <p:cNvSpPr/>
          <p:nvPr/>
        </p:nvSpPr>
        <p:spPr>
          <a:xfrm>
            <a:off x="2483768" y="2132856"/>
            <a:ext cx="4505127" cy="714945"/>
          </a:xfrm>
          <a:prstGeom prst="wedgeRoundRectCallout">
            <a:avLst>
              <a:gd name="adj1" fmla="val -25130"/>
              <a:gd name="adj2" fmla="val 4937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Математическая модель</a:t>
            </a:r>
          </a:p>
        </p:txBody>
      </p:sp>
      <p:sp>
        <p:nvSpPr>
          <p:cNvPr id="1030" name="Text Box 2"/>
          <p:cNvSpPr txBox="1">
            <a:spLocks noChangeArrowheads="1"/>
          </p:cNvSpPr>
          <p:nvPr/>
        </p:nvSpPr>
        <p:spPr bwMode="auto">
          <a:xfrm>
            <a:off x="152400" y="11064"/>
            <a:ext cx="8915400" cy="1938338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Из </a:t>
            </a:r>
            <a:r>
              <a:rPr lang="ru-RU" sz="240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города в село, находящееся от него на расстоянии 120 км, выехали одновременно два автомобиля. Скорость одного была на 20 км/ч больше скорости другого, и поэтому он пришел к месту назначения на 1 час раньше. Найдите скорость каждого автомобиля.</a:t>
            </a:r>
          </a:p>
        </p:txBody>
      </p:sp>
      <p:grpSp>
        <p:nvGrpSpPr>
          <p:cNvPr id="1031" name="Group 12"/>
          <p:cNvGrpSpPr>
            <a:grpSpLocks/>
          </p:cNvGrpSpPr>
          <p:nvPr/>
        </p:nvGrpSpPr>
        <p:grpSpPr bwMode="auto">
          <a:xfrm>
            <a:off x="-304800" y="5410200"/>
            <a:ext cx="9812338" cy="1003300"/>
            <a:chOff x="-228" y="3472"/>
            <a:chExt cx="6181" cy="632"/>
          </a:xfrm>
        </p:grpSpPr>
        <p:sp>
          <p:nvSpPr>
            <p:cNvPr id="1290" name="Rectangle 13"/>
            <p:cNvSpPr>
              <a:spLocks noChangeArrowheads="1"/>
            </p:cNvSpPr>
            <p:nvPr/>
          </p:nvSpPr>
          <p:spPr bwMode="auto">
            <a:xfrm rot="-356004">
              <a:off x="-228" y="3674"/>
              <a:ext cx="6181" cy="223"/>
            </a:xfrm>
            <a:prstGeom prst="rect">
              <a:avLst/>
            </a:prstGeom>
            <a:gradFill rotWithShape="1">
              <a:gsLst>
                <a:gs pos="0">
                  <a:srgbClr val="EAEAEA"/>
                </a:gs>
                <a:gs pos="50000">
                  <a:srgbClr val="808080"/>
                </a:gs>
                <a:gs pos="100000">
                  <a:srgbClr val="EAEAEA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z="9600" smtClean="0">
                <a:solidFill>
                  <a:srgbClr val="000000"/>
                </a:solidFill>
                <a:latin typeface="Times New Roman" pitchFamily="18" charset="0"/>
              </a:endParaRPr>
            </a:p>
          </p:txBody>
        </p:sp>
        <p:sp>
          <p:nvSpPr>
            <p:cNvPr id="1291" name="Freeform 14"/>
            <p:cNvSpPr>
              <a:spLocks/>
            </p:cNvSpPr>
            <p:nvPr/>
          </p:nvSpPr>
          <p:spPr bwMode="auto">
            <a:xfrm>
              <a:off x="-200" y="3472"/>
              <a:ext cx="6096" cy="632"/>
            </a:xfrm>
            <a:custGeom>
              <a:avLst/>
              <a:gdLst>
                <a:gd name="T0" fmla="*/ 0 w 6096"/>
                <a:gd name="T1" fmla="*/ 632 h 632"/>
                <a:gd name="T2" fmla="*/ 6096 w 6096"/>
                <a:gd name="T3" fmla="*/ 0 h 632"/>
                <a:gd name="T4" fmla="*/ 0 60000 65536"/>
                <a:gd name="T5" fmla="*/ 0 60000 65536"/>
                <a:gd name="T6" fmla="*/ 0 w 6096"/>
                <a:gd name="T7" fmla="*/ 0 h 632"/>
                <a:gd name="T8" fmla="*/ 6096 w 6096"/>
                <a:gd name="T9" fmla="*/ 632 h 63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096" h="632">
                  <a:moveTo>
                    <a:pt x="0" y="632"/>
                  </a:moveTo>
                  <a:lnTo>
                    <a:pt x="6096" y="0"/>
                  </a:lnTo>
                </a:path>
              </a:pathLst>
            </a:custGeom>
            <a:gradFill rotWithShape="1">
              <a:gsLst>
                <a:gs pos="0">
                  <a:srgbClr val="B2B2B2"/>
                </a:gs>
                <a:gs pos="50000">
                  <a:srgbClr val="4D4D4D"/>
                </a:gs>
                <a:gs pos="100000">
                  <a:srgbClr val="B2B2B2"/>
                </a:gs>
              </a:gsLst>
              <a:lin ang="18900000" scaled="1"/>
            </a:gradFill>
            <a:ln w="38100">
              <a:solidFill>
                <a:schemeClr val="bg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155663" name="Text Box 15"/>
          <p:cNvSpPr txBox="1">
            <a:spLocks noChangeArrowheads="1"/>
          </p:cNvSpPr>
          <p:nvPr/>
        </p:nvSpPr>
        <p:spPr bwMode="auto">
          <a:xfrm>
            <a:off x="165100" y="5211763"/>
            <a:ext cx="7493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Е Л О</a:t>
            </a:r>
          </a:p>
        </p:txBody>
      </p:sp>
      <p:grpSp>
        <p:nvGrpSpPr>
          <p:cNvPr id="1033" name="Group 16"/>
          <p:cNvGrpSpPr>
            <a:grpSpLocks/>
          </p:cNvGrpSpPr>
          <p:nvPr/>
        </p:nvGrpSpPr>
        <p:grpSpPr bwMode="auto">
          <a:xfrm>
            <a:off x="152400" y="5486400"/>
            <a:ext cx="912813" cy="395288"/>
            <a:chOff x="144" y="3456"/>
            <a:chExt cx="575" cy="249"/>
          </a:xfrm>
        </p:grpSpPr>
        <p:grpSp>
          <p:nvGrpSpPr>
            <p:cNvPr id="1260" name="Group 17"/>
            <p:cNvGrpSpPr>
              <a:grpSpLocks/>
            </p:cNvGrpSpPr>
            <p:nvPr/>
          </p:nvGrpSpPr>
          <p:grpSpPr bwMode="auto">
            <a:xfrm>
              <a:off x="144" y="3456"/>
              <a:ext cx="453" cy="249"/>
              <a:chOff x="2308" y="2356"/>
              <a:chExt cx="453" cy="249"/>
            </a:xfrm>
          </p:grpSpPr>
          <p:sp>
            <p:nvSpPr>
              <p:cNvPr id="1264" name="Freeform 18"/>
              <p:cNvSpPr>
                <a:spLocks/>
              </p:cNvSpPr>
              <p:nvPr/>
            </p:nvSpPr>
            <p:spPr bwMode="auto">
              <a:xfrm>
                <a:off x="2640" y="2356"/>
                <a:ext cx="121" cy="102"/>
              </a:xfrm>
              <a:custGeom>
                <a:avLst/>
                <a:gdLst>
                  <a:gd name="T0" fmla="*/ 2147483647 w 32"/>
                  <a:gd name="T1" fmla="*/ 0 h 27"/>
                  <a:gd name="T2" fmla="*/ 2147483647 w 32"/>
                  <a:gd name="T3" fmla="*/ 2147483647 h 27"/>
                  <a:gd name="T4" fmla="*/ 2147483647 w 32"/>
                  <a:gd name="T5" fmla="*/ 2147483647 h 27"/>
                  <a:gd name="T6" fmla="*/ 0 w 32"/>
                  <a:gd name="T7" fmla="*/ 2147483647 h 27"/>
                  <a:gd name="T8" fmla="*/ 2147483647 w 32"/>
                  <a:gd name="T9" fmla="*/ 0 h 2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"/>
                  <a:gd name="T16" fmla="*/ 0 h 27"/>
                  <a:gd name="T17" fmla="*/ 32 w 32"/>
                  <a:gd name="T18" fmla="*/ 27 h 2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" h="27">
                    <a:moveTo>
                      <a:pt x="8" y="0"/>
                    </a:moveTo>
                    <a:lnTo>
                      <a:pt x="32" y="27"/>
                    </a:lnTo>
                    <a:lnTo>
                      <a:pt x="19" y="27"/>
                    </a:lnTo>
                    <a:lnTo>
                      <a:pt x="0" y="8"/>
                    </a:ln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5" name="Freeform 19"/>
              <p:cNvSpPr>
                <a:spLocks/>
              </p:cNvSpPr>
              <p:nvPr/>
            </p:nvSpPr>
            <p:spPr bwMode="auto">
              <a:xfrm>
                <a:off x="2572" y="2386"/>
                <a:ext cx="136" cy="204"/>
              </a:xfrm>
              <a:custGeom>
                <a:avLst/>
                <a:gdLst>
                  <a:gd name="T0" fmla="*/ 2147483647 w 36"/>
                  <a:gd name="T1" fmla="*/ 0 h 54"/>
                  <a:gd name="T2" fmla="*/ 2147483647 w 36"/>
                  <a:gd name="T3" fmla="*/ 2147483647 h 54"/>
                  <a:gd name="T4" fmla="*/ 2147483647 w 36"/>
                  <a:gd name="T5" fmla="*/ 2147483647 h 54"/>
                  <a:gd name="T6" fmla="*/ 0 w 36"/>
                  <a:gd name="T7" fmla="*/ 2147483647 h 54"/>
                  <a:gd name="T8" fmla="*/ 0 w 36"/>
                  <a:gd name="T9" fmla="*/ 2147483647 h 54"/>
                  <a:gd name="T10" fmla="*/ 2147483647 w 36"/>
                  <a:gd name="T11" fmla="*/ 0 h 5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6"/>
                  <a:gd name="T19" fmla="*/ 0 h 54"/>
                  <a:gd name="T20" fmla="*/ 36 w 36"/>
                  <a:gd name="T21" fmla="*/ 54 h 5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6" h="54">
                    <a:moveTo>
                      <a:pt x="19" y="0"/>
                    </a:moveTo>
                    <a:lnTo>
                      <a:pt x="36" y="18"/>
                    </a:lnTo>
                    <a:lnTo>
                      <a:pt x="36" y="54"/>
                    </a:lnTo>
                    <a:lnTo>
                      <a:pt x="0" y="54"/>
                    </a:lnTo>
                    <a:lnTo>
                      <a:pt x="0" y="1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6" name="Freeform 20"/>
              <p:cNvSpPr>
                <a:spLocks/>
              </p:cNvSpPr>
              <p:nvPr/>
            </p:nvSpPr>
            <p:spPr bwMode="auto">
              <a:xfrm>
                <a:off x="2376" y="2443"/>
                <a:ext cx="204" cy="143"/>
              </a:xfrm>
              <a:custGeom>
                <a:avLst/>
                <a:gdLst>
                  <a:gd name="T0" fmla="*/ 0 w 54"/>
                  <a:gd name="T1" fmla="*/ 0 h 38"/>
                  <a:gd name="T2" fmla="*/ 0 w 54"/>
                  <a:gd name="T3" fmla="*/ 2147483647 h 38"/>
                  <a:gd name="T4" fmla="*/ 2147483647 w 54"/>
                  <a:gd name="T5" fmla="*/ 2147483647 h 38"/>
                  <a:gd name="T6" fmla="*/ 2147483647 w 54"/>
                  <a:gd name="T7" fmla="*/ 2147483647 h 38"/>
                  <a:gd name="T8" fmla="*/ 0 w 54"/>
                  <a:gd name="T9" fmla="*/ 0 h 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"/>
                  <a:gd name="T16" fmla="*/ 0 h 38"/>
                  <a:gd name="T17" fmla="*/ 54 w 54"/>
                  <a:gd name="T18" fmla="*/ 38 h 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" h="38">
                    <a:moveTo>
                      <a:pt x="0" y="0"/>
                    </a:moveTo>
                    <a:lnTo>
                      <a:pt x="0" y="38"/>
                    </a:lnTo>
                    <a:lnTo>
                      <a:pt x="54" y="38"/>
                    </a:lnTo>
                    <a:lnTo>
                      <a:pt x="54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7" name="Freeform 21"/>
              <p:cNvSpPr>
                <a:spLocks/>
              </p:cNvSpPr>
              <p:nvPr/>
            </p:nvSpPr>
            <p:spPr bwMode="auto">
              <a:xfrm>
                <a:off x="2357" y="2541"/>
                <a:ext cx="268" cy="53"/>
              </a:xfrm>
              <a:custGeom>
                <a:avLst/>
                <a:gdLst>
                  <a:gd name="T0" fmla="*/ 2147483647 w 71"/>
                  <a:gd name="T1" fmla="*/ 2147483647 h 14"/>
                  <a:gd name="T2" fmla="*/ 2147483647 w 71"/>
                  <a:gd name="T3" fmla="*/ 2147483647 h 14"/>
                  <a:gd name="T4" fmla="*/ 2147483647 w 71"/>
                  <a:gd name="T5" fmla="*/ 2147483647 h 14"/>
                  <a:gd name="T6" fmla="*/ 2147483647 w 71"/>
                  <a:gd name="T7" fmla="*/ 2147483647 h 14"/>
                  <a:gd name="T8" fmla="*/ 2147483647 w 71"/>
                  <a:gd name="T9" fmla="*/ 2147483647 h 14"/>
                  <a:gd name="T10" fmla="*/ 2147483647 w 71"/>
                  <a:gd name="T11" fmla="*/ 2147483647 h 14"/>
                  <a:gd name="T12" fmla="*/ 2147483647 w 71"/>
                  <a:gd name="T13" fmla="*/ 2147483647 h 14"/>
                  <a:gd name="T14" fmla="*/ 2147483647 w 71"/>
                  <a:gd name="T15" fmla="*/ 2147483647 h 14"/>
                  <a:gd name="T16" fmla="*/ 2147483647 w 71"/>
                  <a:gd name="T17" fmla="*/ 2147483647 h 14"/>
                  <a:gd name="T18" fmla="*/ 2147483647 w 71"/>
                  <a:gd name="T19" fmla="*/ 2147483647 h 14"/>
                  <a:gd name="T20" fmla="*/ 0 w 71"/>
                  <a:gd name="T21" fmla="*/ 2147483647 h 14"/>
                  <a:gd name="T22" fmla="*/ 2147483647 w 71"/>
                  <a:gd name="T23" fmla="*/ 2147483647 h 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1"/>
                  <a:gd name="T37" fmla="*/ 0 h 14"/>
                  <a:gd name="T38" fmla="*/ 71 w 71"/>
                  <a:gd name="T39" fmla="*/ 14 h 1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1" h="14">
                    <a:moveTo>
                      <a:pt x="67" y="14"/>
                    </a:moveTo>
                    <a:cubicBezTo>
                      <a:pt x="71" y="12"/>
                      <a:pt x="70" y="9"/>
                      <a:pt x="65" y="5"/>
                    </a:cubicBezTo>
                    <a:cubicBezTo>
                      <a:pt x="60" y="7"/>
                      <a:pt x="57" y="0"/>
                      <a:pt x="54" y="2"/>
                    </a:cubicBezTo>
                    <a:cubicBezTo>
                      <a:pt x="52" y="4"/>
                      <a:pt x="51" y="6"/>
                      <a:pt x="50" y="8"/>
                    </a:cubicBezTo>
                    <a:cubicBezTo>
                      <a:pt x="48" y="8"/>
                      <a:pt x="46" y="5"/>
                      <a:pt x="45" y="4"/>
                    </a:cubicBezTo>
                    <a:cubicBezTo>
                      <a:pt x="39" y="0"/>
                      <a:pt x="35" y="2"/>
                      <a:pt x="32" y="6"/>
                    </a:cubicBezTo>
                    <a:cubicBezTo>
                      <a:pt x="30" y="5"/>
                      <a:pt x="27" y="4"/>
                      <a:pt x="25" y="4"/>
                    </a:cubicBezTo>
                    <a:cubicBezTo>
                      <a:pt x="20" y="3"/>
                      <a:pt x="14" y="5"/>
                      <a:pt x="14" y="10"/>
                    </a:cubicBezTo>
                    <a:cubicBezTo>
                      <a:pt x="13" y="12"/>
                      <a:pt x="10" y="7"/>
                      <a:pt x="8" y="7"/>
                    </a:cubicBezTo>
                    <a:cubicBezTo>
                      <a:pt x="7" y="10"/>
                      <a:pt x="3" y="6"/>
                      <a:pt x="1" y="8"/>
                    </a:cubicBezTo>
                    <a:lnTo>
                      <a:pt x="0" y="14"/>
                    </a:lnTo>
                    <a:lnTo>
                      <a:pt x="67" y="14"/>
                    </a:lnTo>
                    <a:close/>
                  </a:path>
                </a:pathLst>
              </a:custGeom>
              <a:solidFill>
                <a:srgbClr val="009049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8" name="Freeform 22"/>
              <p:cNvSpPr>
                <a:spLocks/>
              </p:cNvSpPr>
              <p:nvPr/>
            </p:nvSpPr>
            <p:spPr bwMode="auto">
              <a:xfrm>
                <a:off x="2308" y="2567"/>
                <a:ext cx="196" cy="38"/>
              </a:xfrm>
              <a:custGeom>
                <a:avLst/>
                <a:gdLst>
                  <a:gd name="T0" fmla="*/ 2147483647 w 52"/>
                  <a:gd name="T1" fmla="*/ 2147483647 h 10"/>
                  <a:gd name="T2" fmla="*/ 2147483647 w 52"/>
                  <a:gd name="T3" fmla="*/ 2147483647 h 10"/>
                  <a:gd name="T4" fmla="*/ 2147483647 w 52"/>
                  <a:gd name="T5" fmla="*/ 2147483647 h 10"/>
                  <a:gd name="T6" fmla="*/ 2147483647 w 52"/>
                  <a:gd name="T7" fmla="*/ 2147483647 h 10"/>
                  <a:gd name="T8" fmla="*/ 2147483647 w 52"/>
                  <a:gd name="T9" fmla="*/ 2147483647 h 10"/>
                  <a:gd name="T10" fmla="*/ 2147483647 w 52"/>
                  <a:gd name="T11" fmla="*/ 2147483647 h 10"/>
                  <a:gd name="T12" fmla="*/ 2147483647 w 52"/>
                  <a:gd name="T13" fmla="*/ 2147483647 h 10"/>
                  <a:gd name="T14" fmla="*/ 2147483647 w 52"/>
                  <a:gd name="T15" fmla="*/ 2147483647 h 10"/>
                  <a:gd name="T16" fmla="*/ 2147483647 w 52"/>
                  <a:gd name="T17" fmla="*/ 2147483647 h 10"/>
                  <a:gd name="T18" fmla="*/ 2147483647 w 52"/>
                  <a:gd name="T19" fmla="*/ 2147483647 h 10"/>
                  <a:gd name="T20" fmla="*/ 0 w 52"/>
                  <a:gd name="T21" fmla="*/ 2147483647 h 10"/>
                  <a:gd name="T22" fmla="*/ 2147483647 w 52"/>
                  <a:gd name="T23" fmla="*/ 2147483647 h 10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2"/>
                  <a:gd name="T37" fmla="*/ 0 h 10"/>
                  <a:gd name="T38" fmla="*/ 52 w 52"/>
                  <a:gd name="T39" fmla="*/ 10 h 10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2" h="10">
                    <a:moveTo>
                      <a:pt x="49" y="10"/>
                    </a:moveTo>
                    <a:cubicBezTo>
                      <a:pt x="52" y="9"/>
                      <a:pt x="52" y="7"/>
                      <a:pt x="48" y="4"/>
                    </a:cubicBezTo>
                    <a:cubicBezTo>
                      <a:pt x="44" y="5"/>
                      <a:pt x="42" y="0"/>
                      <a:pt x="40" y="2"/>
                    </a:cubicBezTo>
                    <a:cubicBezTo>
                      <a:pt x="38" y="3"/>
                      <a:pt x="38" y="5"/>
                      <a:pt x="37" y="6"/>
                    </a:cubicBezTo>
                    <a:cubicBezTo>
                      <a:pt x="36" y="6"/>
                      <a:pt x="34" y="4"/>
                      <a:pt x="33" y="3"/>
                    </a:cubicBezTo>
                    <a:cubicBezTo>
                      <a:pt x="29" y="0"/>
                      <a:pt x="26" y="1"/>
                      <a:pt x="24" y="4"/>
                    </a:cubicBezTo>
                    <a:cubicBezTo>
                      <a:pt x="22" y="4"/>
                      <a:pt x="20" y="3"/>
                      <a:pt x="19" y="3"/>
                    </a:cubicBezTo>
                    <a:cubicBezTo>
                      <a:pt x="15" y="2"/>
                      <a:pt x="11" y="4"/>
                      <a:pt x="11" y="8"/>
                    </a:cubicBezTo>
                    <a:cubicBezTo>
                      <a:pt x="10" y="9"/>
                      <a:pt x="8" y="5"/>
                      <a:pt x="6" y="5"/>
                    </a:cubicBezTo>
                    <a:cubicBezTo>
                      <a:pt x="5" y="8"/>
                      <a:pt x="3" y="5"/>
                      <a:pt x="1" y="6"/>
                    </a:cubicBezTo>
                    <a:lnTo>
                      <a:pt x="0" y="10"/>
                    </a:lnTo>
                    <a:lnTo>
                      <a:pt x="49" y="10"/>
                    </a:lnTo>
                    <a:close/>
                  </a:path>
                </a:pathLst>
              </a:custGeom>
              <a:solidFill>
                <a:srgbClr val="69C34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9" name="Rectangle 23"/>
              <p:cNvSpPr>
                <a:spLocks noChangeArrowheads="1"/>
              </p:cNvSpPr>
              <p:nvPr/>
            </p:nvSpPr>
            <p:spPr bwMode="auto">
              <a:xfrm>
                <a:off x="2625" y="2492"/>
                <a:ext cx="41" cy="98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0" name="Rectangle 24"/>
              <p:cNvSpPr>
                <a:spLocks noChangeArrowheads="1"/>
              </p:cNvSpPr>
              <p:nvPr/>
            </p:nvSpPr>
            <p:spPr bwMode="auto">
              <a:xfrm>
                <a:off x="2402" y="2488"/>
                <a:ext cx="53" cy="38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1" name="Rectangle 25"/>
              <p:cNvSpPr>
                <a:spLocks noChangeArrowheads="1"/>
              </p:cNvSpPr>
              <p:nvPr/>
            </p:nvSpPr>
            <p:spPr bwMode="auto">
              <a:xfrm>
                <a:off x="2496" y="2488"/>
                <a:ext cx="53" cy="38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2" name="Freeform 26"/>
              <p:cNvSpPr>
                <a:spLocks/>
              </p:cNvSpPr>
              <p:nvPr/>
            </p:nvSpPr>
            <p:spPr bwMode="auto">
              <a:xfrm>
                <a:off x="2349" y="2360"/>
                <a:ext cx="317" cy="94"/>
              </a:xfrm>
              <a:custGeom>
                <a:avLst/>
                <a:gdLst>
                  <a:gd name="T0" fmla="*/ 0 w 84"/>
                  <a:gd name="T1" fmla="*/ 2147483647 h 25"/>
                  <a:gd name="T2" fmla="*/ 2147483647 w 84"/>
                  <a:gd name="T3" fmla="*/ 0 h 25"/>
                  <a:gd name="T4" fmla="*/ 2147483647 w 84"/>
                  <a:gd name="T5" fmla="*/ 0 h 25"/>
                  <a:gd name="T6" fmla="*/ 2147483647 w 84"/>
                  <a:gd name="T7" fmla="*/ 2147483647 h 25"/>
                  <a:gd name="T8" fmla="*/ 0 w 84"/>
                  <a:gd name="T9" fmla="*/ 2147483647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"/>
                  <a:gd name="T16" fmla="*/ 0 h 25"/>
                  <a:gd name="T17" fmla="*/ 84 w 84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" h="25">
                    <a:moveTo>
                      <a:pt x="0" y="25"/>
                    </a:moveTo>
                    <a:lnTo>
                      <a:pt x="28" y="0"/>
                    </a:lnTo>
                    <a:lnTo>
                      <a:pt x="84" y="0"/>
                    </a:lnTo>
                    <a:lnTo>
                      <a:pt x="61" y="25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949393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3" name="Line 27"/>
              <p:cNvSpPr>
                <a:spLocks noChangeShapeType="1"/>
              </p:cNvSpPr>
              <p:nvPr/>
            </p:nvSpPr>
            <p:spPr bwMode="auto">
              <a:xfrm>
                <a:off x="2523" y="2488"/>
                <a:ext cx="1" cy="38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4" name="Line 28"/>
              <p:cNvSpPr>
                <a:spLocks noChangeShapeType="1"/>
              </p:cNvSpPr>
              <p:nvPr/>
            </p:nvSpPr>
            <p:spPr bwMode="auto">
              <a:xfrm>
                <a:off x="2496" y="2526"/>
                <a:ext cx="53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5" name="Line 29"/>
              <p:cNvSpPr>
                <a:spLocks noChangeShapeType="1"/>
              </p:cNvSpPr>
              <p:nvPr/>
            </p:nvSpPr>
            <p:spPr bwMode="auto">
              <a:xfrm>
                <a:off x="2429" y="2488"/>
                <a:ext cx="1" cy="38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6" name="Line 30"/>
              <p:cNvSpPr>
                <a:spLocks noChangeShapeType="1"/>
              </p:cNvSpPr>
              <p:nvPr/>
            </p:nvSpPr>
            <p:spPr bwMode="auto">
              <a:xfrm>
                <a:off x="2402" y="2526"/>
                <a:ext cx="53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7" name="Rectangle 31"/>
              <p:cNvSpPr>
                <a:spLocks noChangeArrowheads="1"/>
              </p:cNvSpPr>
              <p:nvPr/>
            </p:nvSpPr>
            <p:spPr bwMode="auto">
              <a:xfrm>
                <a:off x="2402" y="2522"/>
                <a:ext cx="53" cy="4"/>
              </a:xfrm>
              <a:prstGeom prst="rect">
                <a:avLst/>
              </a:prstGeom>
              <a:solidFill>
                <a:srgbClr val="926C2B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8" name="Rectangle 32"/>
              <p:cNvSpPr>
                <a:spLocks noChangeArrowheads="1"/>
              </p:cNvSpPr>
              <p:nvPr/>
            </p:nvSpPr>
            <p:spPr bwMode="auto">
              <a:xfrm>
                <a:off x="2402" y="2488"/>
                <a:ext cx="4" cy="38"/>
              </a:xfrm>
              <a:prstGeom prst="rect">
                <a:avLst/>
              </a:prstGeom>
              <a:solidFill>
                <a:srgbClr val="926C2B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79" name="Rectangle 33"/>
              <p:cNvSpPr>
                <a:spLocks noChangeArrowheads="1"/>
              </p:cNvSpPr>
              <p:nvPr/>
            </p:nvSpPr>
            <p:spPr bwMode="auto">
              <a:xfrm>
                <a:off x="2496" y="2522"/>
                <a:ext cx="53" cy="4"/>
              </a:xfrm>
              <a:prstGeom prst="rect">
                <a:avLst/>
              </a:prstGeom>
              <a:solidFill>
                <a:srgbClr val="926C2B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0" name="Rectangle 34"/>
              <p:cNvSpPr>
                <a:spLocks noChangeArrowheads="1"/>
              </p:cNvSpPr>
              <p:nvPr/>
            </p:nvSpPr>
            <p:spPr bwMode="auto">
              <a:xfrm>
                <a:off x="2496" y="2488"/>
                <a:ext cx="4" cy="38"/>
              </a:xfrm>
              <a:prstGeom prst="rect">
                <a:avLst/>
              </a:prstGeom>
              <a:solidFill>
                <a:srgbClr val="926C2B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1" name="Rectangle 35"/>
              <p:cNvSpPr>
                <a:spLocks noChangeArrowheads="1"/>
              </p:cNvSpPr>
              <p:nvPr/>
            </p:nvSpPr>
            <p:spPr bwMode="auto">
              <a:xfrm>
                <a:off x="2663" y="2492"/>
                <a:ext cx="3" cy="98"/>
              </a:xfrm>
              <a:prstGeom prst="rect">
                <a:avLst/>
              </a:prstGeom>
              <a:solidFill>
                <a:srgbClr val="926C2B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2" name="Line 36"/>
              <p:cNvSpPr>
                <a:spLocks noChangeShapeType="1"/>
              </p:cNvSpPr>
              <p:nvPr/>
            </p:nvSpPr>
            <p:spPr bwMode="auto">
              <a:xfrm>
                <a:off x="2636" y="2492"/>
                <a:ext cx="1" cy="98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3" name="Line 37"/>
              <p:cNvSpPr>
                <a:spLocks noChangeShapeType="1"/>
              </p:cNvSpPr>
              <p:nvPr/>
            </p:nvSpPr>
            <p:spPr bwMode="auto">
              <a:xfrm>
                <a:off x="2655" y="2492"/>
                <a:ext cx="1" cy="98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4" name="Line 38"/>
              <p:cNvSpPr>
                <a:spLocks noChangeShapeType="1"/>
              </p:cNvSpPr>
              <p:nvPr/>
            </p:nvSpPr>
            <p:spPr bwMode="auto">
              <a:xfrm>
                <a:off x="2625" y="2507"/>
                <a:ext cx="38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5" name="Line 39"/>
              <p:cNvSpPr>
                <a:spLocks noChangeShapeType="1"/>
              </p:cNvSpPr>
              <p:nvPr/>
            </p:nvSpPr>
            <p:spPr bwMode="auto">
              <a:xfrm>
                <a:off x="2625" y="2518"/>
                <a:ext cx="41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6" name="Line 40"/>
              <p:cNvSpPr>
                <a:spLocks noChangeShapeType="1"/>
              </p:cNvSpPr>
              <p:nvPr/>
            </p:nvSpPr>
            <p:spPr bwMode="auto">
              <a:xfrm>
                <a:off x="2625" y="2533"/>
                <a:ext cx="41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7" name="Line 41"/>
              <p:cNvSpPr>
                <a:spLocks noChangeShapeType="1"/>
              </p:cNvSpPr>
              <p:nvPr/>
            </p:nvSpPr>
            <p:spPr bwMode="auto">
              <a:xfrm>
                <a:off x="2625" y="2548"/>
                <a:ext cx="38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8" name="Line 42"/>
              <p:cNvSpPr>
                <a:spLocks noChangeShapeType="1"/>
              </p:cNvSpPr>
              <p:nvPr/>
            </p:nvSpPr>
            <p:spPr bwMode="auto">
              <a:xfrm>
                <a:off x="2625" y="2563"/>
                <a:ext cx="41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89" name="Line 43"/>
              <p:cNvSpPr>
                <a:spLocks noChangeShapeType="1"/>
              </p:cNvSpPr>
              <p:nvPr/>
            </p:nvSpPr>
            <p:spPr bwMode="auto">
              <a:xfrm>
                <a:off x="2625" y="2578"/>
                <a:ext cx="41" cy="1"/>
              </a:xfrm>
              <a:prstGeom prst="line">
                <a:avLst/>
              </a:prstGeom>
              <a:noFill/>
              <a:ln w="0">
                <a:solidFill>
                  <a:srgbClr val="24211D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261" name="Group 44"/>
            <p:cNvGrpSpPr>
              <a:grpSpLocks/>
            </p:cNvGrpSpPr>
            <p:nvPr/>
          </p:nvGrpSpPr>
          <p:grpSpPr bwMode="auto">
            <a:xfrm>
              <a:off x="545" y="3464"/>
              <a:ext cx="174" cy="226"/>
              <a:chOff x="569" y="3448"/>
              <a:chExt cx="174" cy="226"/>
            </a:xfrm>
          </p:grpSpPr>
          <p:sp>
            <p:nvSpPr>
              <p:cNvPr id="1262" name="Freeform 45"/>
              <p:cNvSpPr>
                <a:spLocks/>
              </p:cNvSpPr>
              <p:nvPr/>
            </p:nvSpPr>
            <p:spPr bwMode="auto">
              <a:xfrm>
                <a:off x="622" y="3595"/>
                <a:ext cx="42" cy="79"/>
              </a:xfrm>
              <a:custGeom>
                <a:avLst/>
                <a:gdLst>
                  <a:gd name="T0" fmla="*/ 2147483647 w 11"/>
                  <a:gd name="T1" fmla="*/ 0 h 21"/>
                  <a:gd name="T2" fmla="*/ 0 w 11"/>
                  <a:gd name="T3" fmla="*/ 2147483647 h 21"/>
                  <a:gd name="T4" fmla="*/ 2147483647 w 11"/>
                  <a:gd name="T5" fmla="*/ 2147483647 h 21"/>
                  <a:gd name="T6" fmla="*/ 2147483647 w 11"/>
                  <a:gd name="T7" fmla="*/ 0 h 21"/>
                  <a:gd name="T8" fmla="*/ 2147483647 w 1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1"/>
                  <a:gd name="T17" fmla="*/ 11 w 1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1">
                    <a:moveTo>
                      <a:pt x="1" y="0"/>
                    </a:moveTo>
                    <a:cubicBezTo>
                      <a:pt x="3" y="7"/>
                      <a:pt x="2" y="14"/>
                      <a:pt x="0" y="21"/>
                    </a:cubicBezTo>
                    <a:cubicBezTo>
                      <a:pt x="3" y="21"/>
                      <a:pt x="8" y="21"/>
                      <a:pt x="11" y="21"/>
                    </a:cubicBezTo>
                    <a:cubicBezTo>
                      <a:pt x="10" y="14"/>
                      <a:pt x="9" y="8"/>
                      <a:pt x="11" y="0"/>
                    </a:cubicBezTo>
                    <a:cubicBezTo>
                      <a:pt x="8" y="1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926C2B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63" name="Freeform 46"/>
              <p:cNvSpPr>
                <a:spLocks/>
              </p:cNvSpPr>
              <p:nvPr/>
            </p:nvSpPr>
            <p:spPr bwMode="auto">
              <a:xfrm>
                <a:off x="569" y="3448"/>
                <a:ext cx="174" cy="177"/>
              </a:xfrm>
              <a:custGeom>
                <a:avLst/>
                <a:gdLst>
                  <a:gd name="T0" fmla="*/ 2147483647 w 46"/>
                  <a:gd name="T1" fmla="*/ 2147483647 h 47"/>
                  <a:gd name="T2" fmla="*/ 2147483647 w 46"/>
                  <a:gd name="T3" fmla="*/ 2147483647 h 47"/>
                  <a:gd name="T4" fmla="*/ 2147483647 w 46"/>
                  <a:gd name="T5" fmla="*/ 2147483647 h 47"/>
                  <a:gd name="T6" fmla="*/ 2147483647 w 46"/>
                  <a:gd name="T7" fmla="*/ 2147483647 h 47"/>
                  <a:gd name="T8" fmla="*/ 2147483647 w 46"/>
                  <a:gd name="T9" fmla="*/ 2147483647 h 47"/>
                  <a:gd name="T10" fmla="*/ 2147483647 w 46"/>
                  <a:gd name="T11" fmla="*/ 2147483647 h 47"/>
                  <a:gd name="T12" fmla="*/ 2147483647 w 46"/>
                  <a:gd name="T13" fmla="*/ 2147483647 h 47"/>
                  <a:gd name="T14" fmla="*/ 2147483647 w 46"/>
                  <a:gd name="T15" fmla="*/ 2147483647 h 47"/>
                  <a:gd name="T16" fmla="*/ 2147483647 w 46"/>
                  <a:gd name="T17" fmla="*/ 2147483647 h 47"/>
                  <a:gd name="T18" fmla="*/ 2147483647 w 46"/>
                  <a:gd name="T19" fmla="*/ 2147483647 h 47"/>
                  <a:gd name="T20" fmla="*/ 2147483647 w 46"/>
                  <a:gd name="T21" fmla="*/ 2147483647 h 47"/>
                  <a:gd name="T22" fmla="*/ 2147483647 w 46"/>
                  <a:gd name="T23" fmla="*/ 2147483647 h 47"/>
                  <a:gd name="T24" fmla="*/ 2147483647 w 46"/>
                  <a:gd name="T25" fmla="*/ 2147483647 h 47"/>
                  <a:gd name="T26" fmla="*/ 2147483647 w 46"/>
                  <a:gd name="T27" fmla="*/ 2147483647 h 47"/>
                  <a:gd name="T28" fmla="*/ 2147483647 w 46"/>
                  <a:gd name="T29" fmla="*/ 2147483647 h 47"/>
                  <a:gd name="T30" fmla="*/ 0 w 46"/>
                  <a:gd name="T31" fmla="*/ 2147483647 h 47"/>
                  <a:gd name="T32" fmla="*/ 2147483647 w 46"/>
                  <a:gd name="T33" fmla="*/ 2147483647 h 47"/>
                  <a:gd name="T34" fmla="*/ 2147483647 w 46"/>
                  <a:gd name="T35" fmla="*/ 2147483647 h 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"/>
                  <a:gd name="T55" fmla="*/ 0 h 47"/>
                  <a:gd name="T56" fmla="*/ 46 w 46"/>
                  <a:gd name="T57" fmla="*/ 47 h 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" h="47">
                    <a:moveTo>
                      <a:pt x="12" y="40"/>
                    </a:moveTo>
                    <a:cubicBezTo>
                      <a:pt x="13" y="42"/>
                      <a:pt x="13" y="44"/>
                      <a:pt x="15" y="45"/>
                    </a:cubicBezTo>
                    <a:cubicBezTo>
                      <a:pt x="16" y="45"/>
                      <a:pt x="18" y="44"/>
                      <a:pt x="19" y="43"/>
                    </a:cubicBezTo>
                    <a:cubicBezTo>
                      <a:pt x="19" y="44"/>
                      <a:pt x="22" y="47"/>
                      <a:pt x="24" y="46"/>
                    </a:cubicBezTo>
                    <a:cubicBezTo>
                      <a:pt x="27" y="46"/>
                      <a:pt x="27" y="43"/>
                      <a:pt x="28" y="40"/>
                    </a:cubicBezTo>
                    <a:cubicBezTo>
                      <a:pt x="31" y="42"/>
                      <a:pt x="33" y="46"/>
                      <a:pt x="36" y="44"/>
                    </a:cubicBezTo>
                    <a:cubicBezTo>
                      <a:pt x="41" y="42"/>
                      <a:pt x="39" y="39"/>
                      <a:pt x="40" y="36"/>
                    </a:cubicBezTo>
                    <a:cubicBezTo>
                      <a:pt x="42" y="33"/>
                      <a:pt x="45" y="33"/>
                      <a:pt x="46" y="28"/>
                    </a:cubicBezTo>
                    <a:cubicBezTo>
                      <a:pt x="46" y="24"/>
                      <a:pt x="42" y="22"/>
                      <a:pt x="39" y="21"/>
                    </a:cubicBezTo>
                    <a:cubicBezTo>
                      <a:pt x="41" y="18"/>
                      <a:pt x="45" y="13"/>
                      <a:pt x="41" y="8"/>
                    </a:cubicBezTo>
                    <a:cubicBezTo>
                      <a:pt x="38" y="3"/>
                      <a:pt x="32" y="4"/>
                      <a:pt x="27" y="6"/>
                    </a:cubicBezTo>
                    <a:cubicBezTo>
                      <a:pt x="25" y="4"/>
                      <a:pt x="24" y="0"/>
                      <a:pt x="19" y="1"/>
                    </a:cubicBezTo>
                    <a:cubicBezTo>
                      <a:pt x="14" y="3"/>
                      <a:pt x="15" y="5"/>
                      <a:pt x="15" y="10"/>
                    </a:cubicBezTo>
                    <a:cubicBezTo>
                      <a:pt x="12" y="10"/>
                      <a:pt x="9" y="9"/>
                      <a:pt x="6" y="12"/>
                    </a:cubicBezTo>
                    <a:cubicBezTo>
                      <a:pt x="3" y="15"/>
                      <a:pt x="7" y="19"/>
                      <a:pt x="7" y="22"/>
                    </a:cubicBezTo>
                    <a:cubicBezTo>
                      <a:pt x="5" y="24"/>
                      <a:pt x="0" y="23"/>
                      <a:pt x="0" y="26"/>
                    </a:cubicBezTo>
                    <a:cubicBezTo>
                      <a:pt x="0" y="32"/>
                      <a:pt x="0" y="40"/>
                      <a:pt x="5" y="42"/>
                    </a:cubicBezTo>
                    <a:cubicBezTo>
                      <a:pt x="8" y="44"/>
                      <a:pt x="9" y="40"/>
                      <a:pt x="12" y="40"/>
                    </a:cubicBezTo>
                    <a:close/>
                  </a:path>
                </a:pathLst>
              </a:custGeom>
              <a:solidFill>
                <a:srgbClr val="009049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034" name="Group 47"/>
          <p:cNvGrpSpPr>
            <a:grpSpLocks/>
          </p:cNvGrpSpPr>
          <p:nvPr/>
        </p:nvGrpSpPr>
        <p:grpSpPr bwMode="auto">
          <a:xfrm>
            <a:off x="7556500" y="4146550"/>
            <a:ext cx="1450975" cy="1111250"/>
            <a:chOff x="4760" y="2496"/>
            <a:chExt cx="914" cy="700"/>
          </a:xfrm>
        </p:grpSpPr>
        <p:grpSp>
          <p:nvGrpSpPr>
            <p:cNvPr id="1169" name="Group 48"/>
            <p:cNvGrpSpPr>
              <a:grpSpLocks/>
            </p:cNvGrpSpPr>
            <p:nvPr/>
          </p:nvGrpSpPr>
          <p:grpSpPr bwMode="auto">
            <a:xfrm>
              <a:off x="4944" y="2640"/>
              <a:ext cx="453" cy="380"/>
              <a:chOff x="5136" y="2784"/>
              <a:chExt cx="453" cy="380"/>
            </a:xfrm>
          </p:grpSpPr>
          <p:sp>
            <p:nvSpPr>
              <p:cNvPr id="1220" name="Freeform 49"/>
              <p:cNvSpPr>
                <a:spLocks/>
              </p:cNvSpPr>
              <p:nvPr/>
            </p:nvSpPr>
            <p:spPr bwMode="auto">
              <a:xfrm>
                <a:off x="5509" y="2784"/>
                <a:ext cx="80" cy="80"/>
              </a:xfrm>
              <a:custGeom>
                <a:avLst/>
                <a:gdLst>
                  <a:gd name="T0" fmla="*/ 0 w 21"/>
                  <a:gd name="T1" fmla="*/ 0 h 21"/>
                  <a:gd name="T2" fmla="*/ 2147483647 w 21"/>
                  <a:gd name="T3" fmla="*/ 2147483647 h 21"/>
                  <a:gd name="T4" fmla="*/ 2147483647 w 21"/>
                  <a:gd name="T5" fmla="*/ 2147483647 h 21"/>
                  <a:gd name="T6" fmla="*/ 2147483647 w 21"/>
                  <a:gd name="T7" fmla="*/ 0 h 21"/>
                  <a:gd name="T8" fmla="*/ 0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0" y="0"/>
                    </a:moveTo>
                    <a:lnTo>
                      <a:pt x="17" y="21"/>
                    </a:lnTo>
                    <a:lnTo>
                      <a:pt x="21" y="2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9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1" name="Freeform 50"/>
              <p:cNvSpPr>
                <a:spLocks/>
              </p:cNvSpPr>
              <p:nvPr/>
            </p:nvSpPr>
            <p:spPr bwMode="auto">
              <a:xfrm>
                <a:off x="5509" y="2784"/>
                <a:ext cx="80" cy="80"/>
              </a:xfrm>
              <a:custGeom>
                <a:avLst/>
                <a:gdLst>
                  <a:gd name="T0" fmla="*/ 0 w 21"/>
                  <a:gd name="T1" fmla="*/ 0 h 21"/>
                  <a:gd name="T2" fmla="*/ 2147483647 w 21"/>
                  <a:gd name="T3" fmla="*/ 2147483647 h 21"/>
                  <a:gd name="T4" fmla="*/ 2147483647 w 21"/>
                  <a:gd name="T5" fmla="*/ 2147483647 h 21"/>
                  <a:gd name="T6" fmla="*/ 2147483647 w 21"/>
                  <a:gd name="T7" fmla="*/ 0 h 21"/>
                  <a:gd name="T8" fmla="*/ 0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0" y="0"/>
                    </a:moveTo>
                    <a:lnTo>
                      <a:pt x="17" y="21"/>
                    </a:lnTo>
                    <a:lnTo>
                      <a:pt x="21" y="2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2" name="Freeform 51"/>
              <p:cNvSpPr>
                <a:spLocks/>
              </p:cNvSpPr>
              <p:nvPr/>
            </p:nvSpPr>
            <p:spPr bwMode="auto">
              <a:xfrm>
                <a:off x="5566" y="2864"/>
                <a:ext cx="23" cy="279"/>
              </a:xfrm>
              <a:custGeom>
                <a:avLst/>
                <a:gdLst>
                  <a:gd name="T0" fmla="*/ 2147483647 w 6"/>
                  <a:gd name="T1" fmla="*/ 0 h 74"/>
                  <a:gd name="T2" fmla="*/ 2147483647 w 6"/>
                  <a:gd name="T3" fmla="*/ 2147483647 h 74"/>
                  <a:gd name="T4" fmla="*/ 2147483647 w 6"/>
                  <a:gd name="T5" fmla="*/ 2147483647 h 74"/>
                  <a:gd name="T6" fmla="*/ 0 w 6"/>
                  <a:gd name="T7" fmla="*/ 2147483647 h 74"/>
                  <a:gd name="T8" fmla="*/ 0 w 6"/>
                  <a:gd name="T9" fmla="*/ 2147483647 h 74"/>
                  <a:gd name="T10" fmla="*/ 2147483647 w 6"/>
                  <a:gd name="T11" fmla="*/ 0 h 74"/>
                  <a:gd name="T12" fmla="*/ 2147483647 w 6"/>
                  <a:gd name="T13" fmla="*/ 0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4"/>
                  <a:gd name="T23" fmla="*/ 6 w 6"/>
                  <a:gd name="T24" fmla="*/ 74 h 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4">
                    <a:moveTo>
                      <a:pt x="4" y="0"/>
                    </a:moveTo>
                    <a:cubicBezTo>
                      <a:pt x="5" y="1"/>
                      <a:pt x="6" y="5"/>
                      <a:pt x="3" y="6"/>
                    </a:cubicBezTo>
                    <a:lnTo>
                      <a:pt x="3" y="74"/>
                    </a:lnTo>
                    <a:lnTo>
                      <a:pt x="0" y="74"/>
                    </a:lnTo>
                    <a:cubicBezTo>
                      <a:pt x="0" y="51"/>
                      <a:pt x="0" y="28"/>
                      <a:pt x="0" y="5"/>
                    </a:cubicBezTo>
                    <a:cubicBezTo>
                      <a:pt x="4" y="4"/>
                      <a:pt x="3" y="2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3" name="Freeform 52"/>
              <p:cNvSpPr>
                <a:spLocks/>
              </p:cNvSpPr>
              <p:nvPr/>
            </p:nvSpPr>
            <p:spPr bwMode="auto">
              <a:xfrm>
                <a:off x="5460" y="2796"/>
                <a:ext cx="114" cy="368"/>
              </a:xfrm>
              <a:custGeom>
                <a:avLst/>
                <a:gdLst>
                  <a:gd name="T0" fmla="*/ 57 w 114"/>
                  <a:gd name="T1" fmla="*/ 0 h 368"/>
                  <a:gd name="T2" fmla="*/ 0 w 114"/>
                  <a:gd name="T3" fmla="*/ 79 h 368"/>
                  <a:gd name="T4" fmla="*/ 0 w 114"/>
                  <a:gd name="T5" fmla="*/ 368 h 368"/>
                  <a:gd name="T6" fmla="*/ 114 w 114"/>
                  <a:gd name="T7" fmla="*/ 358 h 368"/>
                  <a:gd name="T8" fmla="*/ 114 w 114"/>
                  <a:gd name="T9" fmla="*/ 68 h 368"/>
                  <a:gd name="T10" fmla="*/ 57 w 114"/>
                  <a:gd name="T11" fmla="*/ 0 h 3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368"/>
                  <a:gd name="T20" fmla="*/ 114 w 114"/>
                  <a:gd name="T21" fmla="*/ 368 h 3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368">
                    <a:moveTo>
                      <a:pt x="57" y="0"/>
                    </a:moveTo>
                    <a:lnTo>
                      <a:pt x="0" y="79"/>
                    </a:lnTo>
                    <a:lnTo>
                      <a:pt x="0" y="368"/>
                    </a:lnTo>
                    <a:lnTo>
                      <a:pt x="114" y="358"/>
                    </a:lnTo>
                    <a:lnTo>
                      <a:pt x="114" y="68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4" name="Freeform 53"/>
              <p:cNvSpPr>
                <a:spLocks/>
              </p:cNvSpPr>
              <p:nvPr/>
            </p:nvSpPr>
            <p:spPr bwMode="auto">
              <a:xfrm>
                <a:off x="5158" y="2864"/>
                <a:ext cx="302" cy="298"/>
              </a:xfrm>
              <a:custGeom>
                <a:avLst/>
                <a:gdLst>
                  <a:gd name="T0" fmla="*/ 0 w 80"/>
                  <a:gd name="T1" fmla="*/ 0 h 79"/>
                  <a:gd name="T2" fmla="*/ 0 w 80"/>
                  <a:gd name="T3" fmla="*/ 2147483647 h 79"/>
                  <a:gd name="T4" fmla="*/ 2147483647 w 80"/>
                  <a:gd name="T5" fmla="*/ 2147483647 h 79"/>
                  <a:gd name="T6" fmla="*/ 2147483647 w 80"/>
                  <a:gd name="T7" fmla="*/ 0 h 79"/>
                  <a:gd name="T8" fmla="*/ 0 w 80"/>
                  <a:gd name="T9" fmla="*/ 0 h 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79"/>
                  <a:gd name="T17" fmla="*/ 80 w 80"/>
                  <a:gd name="T18" fmla="*/ 79 h 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79">
                    <a:moveTo>
                      <a:pt x="0" y="0"/>
                    </a:moveTo>
                    <a:lnTo>
                      <a:pt x="0" y="78"/>
                    </a:lnTo>
                    <a:lnTo>
                      <a:pt x="80" y="79"/>
                    </a:lnTo>
                    <a:lnTo>
                      <a:pt x="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5" name="Rectangle 54"/>
              <p:cNvSpPr>
                <a:spLocks noChangeArrowheads="1"/>
              </p:cNvSpPr>
              <p:nvPr/>
            </p:nvSpPr>
            <p:spPr bwMode="auto">
              <a:xfrm>
                <a:off x="5185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6" name="Rectangle 55"/>
              <p:cNvSpPr>
                <a:spLocks noChangeArrowheads="1"/>
              </p:cNvSpPr>
              <p:nvPr/>
            </p:nvSpPr>
            <p:spPr bwMode="auto">
              <a:xfrm>
                <a:off x="5328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7" name="Rectangle 56"/>
              <p:cNvSpPr>
                <a:spLocks noChangeArrowheads="1"/>
              </p:cNvSpPr>
              <p:nvPr/>
            </p:nvSpPr>
            <p:spPr bwMode="auto">
              <a:xfrm>
                <a:off x="5257" y="2950"/>
                <a:ext cx="22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8" name="Rectangle 57"/>
              <p:cNvSpPr>
                <a:spLocks noChangeArrowheads="1"/>
              </p:cNvSpPr>
              <p:nvPr/>
            </p:nvSpPr>
            <p:spPr bwMode="auto">
              <a:xfrm>
                <a:off x="5400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29" name="Rectangle 58"/>
              <p:cNvSpPr>
                <a:spLocks noChangeArrowheads="1"/>
              </p:cNvSpPr>
              <p:nvPr/>
            </p:nvSpPr>
            <p:spPr bwMode="auto">
              <a:xfrm>
                <a:off x="5185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0" name="Rectangle 59"/>
              <p:cNvSpPr>
                <a:spLocks noChangeArrowheads="1"/>
              </p:cNvSpPr>
              <p:nvPr/>
            </p:nvSpPr>
            <p:spPr bwMode="auto">
              <a:xfrm>
                <a:off x="5328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1" name="Rectangle 60"/>
              <p:cNvSpPr>
                <a:spLocks noChangeArrowheads="1"/>
              </p:cNvSpPr>
              <p:nvPr/>
            </p:nvSpPr>
            <p:spPr bwMode="auto">
              <a:xfrm>
                <a:off x="5257" y="2898"/>
                <a:ext cx="22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2" name="Rectangle 61"/>
              <p:cNvSpPr>
                <a:spLocks noChangeArrowheads="1"/>
              </p:cNvSpPr>
              <p:nvPr/>
            </p:nvSpPr>
            <p:spPr bwMode="auto">
              <a:xfrm>
                <a:off x="5400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3" name="Rectangle 62"/>
              <p:cNvSpPr>
                <a:spLocks noChangeArrowheads="1"/>
              </p:cNvSpPr>
              <p:nvPr/>
            </p:nvSpPr>
            <p:spPr bwMode="auto">
              <a:xfrm>
                <a:off x="5185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4" name="Rectangle 63"/>
              <p:cNvSpPr>
                <a:spLocks noChangeArrowheads="1"/>
              </p:cNvSpPr>
              <p:nvPr/>
            </p:nvSpPr>
            <p:spPr bwMode="auto">
              <a:xfrm>
                <a:off x="5328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5" name="Rectangle 64"/>
              <p:cNvSpPr>
                <a:spLocks noChangeArrowheads="1"/>
              </p:cNvSpPr>
              <p:nvPr/>
            </p:nvSpPr>
            <p:spPr bwMode="auto">
              <a:xfrm>
                <a:off x="5257" y="3030"/>
                <a:ext cx="22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6" name="Rectangle 65"/>
              <p:cNvSpPr>
                <a:spLocks noChangeArrowheads="1"/>
              </p:cNvSpPr>
              <p:nvPr/>
            </p:nvSpPr>
            <p:spPr bwMode="auto">
              <a:xfrm>
                <a:off x="5400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7" name="Rectangle 66"/>
              <p:cNvSpPr>
                <a:spLocks noChangeArrowheads="1"/>
              </p:cNvSpPr>
              <p:nvPr/>
            </p:nvSpPr>
            <p:spPr bwMode="auto">
              <a:xfrm>
                <a:off x="5185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8" name="Rectangle 67"/>
              <p:cNvSpPr>
                <a:spLocks noChangeArrowheads="1"/>
              </p:cNvSpPr>
              <p:nvPr/>
            </p:nvSpPr>
            <p:spPr bwMode="auto">
              <a:xfrm>
                <a:off x="5328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39" name="Rectangle 68"/>
              <p:cNvSpPr>
                <a:spLocks noChangeArrowheads="1"/>
              </p:cNvSpPr>
              <p:nvPr/>
            </p:nvSpPr>
            <p:spPr bwMode="auto">
              <a:xfrm>
                <a:off x="5256" y="2975"/>
                <a:ext cx="22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0" name="Rectangle 69"/>
              <p:cNvSpPr>
                <a:spLocks noChangeArrowheads="1"/>
              </p:cNvSpPr>
              <p:nvPr/>
            </p:nvSpPr>
            <p:spPr bwMode="auto">
              <a:xfrm>
                <a:off x="5400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1" name="Rectangle 70"/>
              <p:cNvSpPr>
                <a:spLocks noChangeArrowheads="1"/>
              </p:cNvSpPr>
              <p:nvPr/>
            </p:nvSpPr>
            <p:spPr bwMode="auto">
              <a:xfrm>
                <a:off x="5185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2" name="Rectangle 71"/>
              <p:cNvSpPr>
                <a:spLocks noChangeArrowheads="1"/>
              </p:cNvSpPr>
              <p:nvPr/>
            </p:nvSpPr>
            <p:spPr bwMode="auto">
              <a:xfrm>
                <a:off x="5328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3" name="Rectangle 72"/>
              <p:cNvSpPr>
                <a:spLocks noChangeArrowheads="1"/>
              </p:cNvSpPr>
              <p:nvPr/>
            </p:nvSpPr>
            <p:spPr bwMode="auto">
              <a:xfrm>
                <a:off x="5257" y="3120"/>
                <a:ext cx="22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4" name="Rectangle 73"/>
              <p:cNvSpPr>
                <a:spLocks noChangeArrowheads="1"/>
              </p:cNvSpPr>
              <p:nvPr/>
            </p:nvSpPr>
            <p:spPr bwMode="auto">
              <a:xfrm>
                <a:off x="5400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5" name="Rectangle 74"/>
              <p:cNvSpPr>
                <a:spLocks noChangeArrowheads="1"/>
              </p:cNvSpPr>
              <p:nvPr/>
            </p:nvSpPr>
            <p:spPr bwMode="auto">
              <a:xfrm>
                <a:off x="5185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6" name="Rectangle 75"/>
              <p:cNvSpPr>
                <a:spLocks noChangeArrowheads="1"/>
              </p:cNvSpPr>
              <p:nvPr/>
            </p:nvSpPr>
            <p:spPr bwMode="auto">
              <a:xfrm>
                <a:off x="5328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7" name="Rectangle 76"/>
              <p:cNvSpPr>
                <a:spLocks noChangeArrowheads="1"/>
              </p:cNvSpPr>
              <p:nvPr/>
            </p:nvSpPr>
            <p:spPr bwMode="auto">
              <a:xfrm>
                <a:off x="5257" y="3067"/>
                <a:ext cx="22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8" name="Rectangle 77"/>
              <p:cNvSpPr>
                <a:spLocks noChangeArrowheads="1"/>
              </p:cNvSpPr>
              <p:nvPr/>
            </p:nvSpPr>
            <p:spPr bwMode="auto">
              <a:xfrm>
                <a:off x="5400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49" name="Freeform 78"/>
              <p:cNvSpPr>
                <a:spLocks/>
              </p:cNvSpPr>
              <p:nvPr/>
            </p:nvSpPr>
            <p:spPr bwMode="auto">
              <a:xfrm>
                <a:off x="5143" y="2879"/>
                <a:ext cx="15" cy="279"/>
              </a:xfrm>
              <a:custGeom>
                <a:avLst/>
                <a:gdLst>
                  <a:gd name="T0" fmla="*/ 0 w 4"/>
                  <a:gd name="T1" fmla="*/ 0 h 74"/>
                  <a:gd name="T2" fmla="*/ 2147483647 w 4"/>
                  <a:gd name="T3" fmla="*/ 2147483647 h 74"/>
                  <a:gd name="T4" fmla="*/ 2147483647 w 4"/>
                  <a:gd name="T5" fmla="*/ 2147483647 h 74"/>
                  <a:gd name="T6" fmla="*/ 2147483647 w 4"/>
                  <a:gd name="T7" fmla="*/ 2147483647 h 74"/>
                  <a:gd name="T8" fmla="*/ 2147483647 w 4"/>
                  <a:gd name="T9" fmla="*/ 2147483647 h 74"/>
                  <a:gd name="T10" fmla="*/ 2147483647 w 4"/>
                  <a:gd name="T11" fmla="*/ 0 h 74"/>
                  <a:gd name="T12" fmla="*/ 0 w 4"/>
                  <a:gd name="T13" fmla="*/ 0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74"/>
                  <a:gd name="T23" fmla="*/ 4 w 4"/>
                  <a:gd name="T24" fmla="*/ 74 h 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74">
                    <a:moveTo>
                      <a:pt x="0" y="0"/>
                    </a:moveTo>
                    <a:cubicBezTo>
                      <a:pt x="0" y="2"/>
                      <a:pt x="1" y="4"/>
                      <a:pt x="3" y="5"/>
                    </a:cubicBezTo>
                    <a:lnTo>
                      <a:pt x="3" y="74"/>
                    </a:lnTo>
                    <a:lnTo>
                      <a:pt x="4" y="74"/>
                    </a:lnTo>
                    <a:cubicBezTo>
                      <a:pt x="4" y="51"/>
                      <a:pt x="4" y="28"/>
                      <a:pt x="4" y="5"/>
                    </a:cubicBezTo>
                    <a:cubicBezTo>
                      <a:pt x="2" y="4"/>
                      <a:pt x="1" y="2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0" name="Freeform 79"/>
              <p:cNvSpPr>
                <a:spLocks/>
              </p:cNvSpPr>
              <p:nvPr/>
            </p:nvSpPr>
            <p:spPr bwMode="auto">
              <a:xfrm>
                <a:off x="5136" y="2784"/>
                <a:ext cx="385" cy="95"/>
              </a:xfrm>
              <a:custGeom>
                <a:avLst/>
                <a:gdLst>
                  <a:gd name="T0" fmla="*/ 0 w 102"/>
                  <a:gd name="T1" fmla="*/ 2147483647 h 25"/>
                  <a:gd name="T2" fmla="*/ 2147483647 w 102"/>
                  <a:gd name="T3" fmla="*/ 2147483647 h 25"/>
                  <a:gd name="T4" fmla="*/ 2147483647 w 102"/>
                  <a:gd name="T5" fmla="*/ 0 h 25"/>
                  <a:gd name="T6" fmla="*/ 2147483647 w 102"/>
                  <a:gd name="T7" fmla="*/ 0 h 25"/>
                  <a:gd name="T8" fmla="*/ 0 w 102"/>
                  <a:gd name="T9" fmla="*/ 2147483647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25"/>
                  <a:gd name="T17" fmla="*/ 102 w 102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25">
                    <a:moveTo>
                      <a:pt x="0" y="25"/>
                    </a:moveTo>
                    <a:lnTo>
                      <a:pt x="86" y="25"/>
                    </a:lnTo>
                    <a:lnTo>
                      <a:pt x="102" y="0"/>
                    </a:lnTo>
                    <a:lnTo>
                      <a:pt x="25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A09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1" name="Freeform 80"/>
              <p:cNvSpPr>
                <a:spLocks/>
              </p:cNvSpPr>
              <p:nvPr/>
            </p:nvSpPr>
            <p:spPr bwMode="auto">
              <a:xfrm>
                <a:off x="5136" y="2784"/>
                <a:ext cx="389" cy="95"/>
              </a:xfrm>
              <a:custGeom>
                <a:avLst/>
                <a:gdLst>
                  <a:gd name="T0" fmla="*/ 2147483647 w 103"/>
                  <a:gd name="T1" fmla="*/ 0 h 25"/>
                  <a:gd name="T2" fmla="*/ 2147483647 w 103"/>
                  <a:gd name="T3" fmla="*/ 0 h 25"/>
                  <a:gd name="T4" fmla="*/ 2147483647 w 103"/>
                  <a:gd name="T5" fmla="*/ 2147483647 h 25"/>
                  <a:gd name="T6" fmla="*/ 0 w 103"/>
                  <a:gd name="T7" fmla="*/ 2147483647 h 25"/>
                  <a:gd name="T8" fmla="*/ 2147483647 w 103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25"/>
                  <a:gd name="T17" fmla="*/ 103 w 103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25">
                    <a:moveTo>
                      <a:pt x="24" y="0"/>
                    </a:moveTo>
                    <a:lnTo>
                      <a:pt x="103" y="0"/>
                    </a:lnTo>
                    <a:lnTo>
                      <a:pt x="85" y="25"/>
                    </a:lnTo>
                    <a:lnTo>
                      <a:pt x="0" y="2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1C0BF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2" name="Freeform 81"/>
              <p:cNvSpPr>
                <a:spLocks/>
              </p:cNvSpPr>
              <p:nvPr/>
            </p:nvSpPr>
            <p:spPr bwMode="auto">
              <a:xfrm>
                <a:off x="5396" y="2796"/>
                <a:ext cx="34" cy="26"/>
              </a:xfrm>
              <a:custGeom>
                <a:avLst/>
                <a:gdLst>
                  <a:gd name="T0" fmla="*/ 0 w 9"/>
                  <a:gd name="T1" fmla="*/ 0 h 7"/>
                  <a:gd name="T2" fmla="*/ 2147483647 w 9"/>
                  <a:gd name="T3" fmla="*/ 0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0 w 9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0" y="0"/>
                    </a:moveTo>
                    <a:lnTo>
                      <a:pt x="9" y="0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8D8C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3" name="Freeform 82"/>
              <p:cNvSpPr>
                <a:spLocks/>
              </p:cNvSpPr>
              <p:nvPr/>
            </p:nvSpPr>
            <p:spPr bwMode="auto">
              <a:xfrm>
                <a:off x="5377" y="2796"/>
                <a:ext cx="38" cy="64"/>
              </a:xfrm>
              <a:custGeom>
                <a:avLst/>
                <a:gdLst>
                  <a:gd name="T0" fmla="*/ 2147483647 w 10"/>
                  <a:gd name="T1" fmla="*/ 0 h 17"/>
                  <a:gd name="T2" fmla="*/ 0 w 10"/>
                  <a:gd name="T3" fmla="*/ 2147483647 h 17"/>
                  <a:gd name="T4" fmla="*/ 0 w 10"/>
                  <a:gd name="T5" fmla="*/ 2147483647 h 17"/>
                  <a:gd name="T6" fmla="*/ 2147483647 w 10"/>
                  <a:gd name="T7" fmla="*/ 2147483647 h 17"/>
                  <a:gd name="T8" fmla="*/ 2147483647 w 10"/>
                  <a:gd name="T9" fmla="*/ 2147483647 h 17"/>
                  <a:gd name="T10" fmla="*/ 2147483647 w 10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17"/>
                  <a:gd name="T20" fmla="*/ 10 w 10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17">
                    <a:moveTo>
                      <a:pt x="5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10" y="17"/>
                    </a:lnTo>
                    <a:lnTo>
                      <a:pt x="1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4" name="Rectangle 83"/>
              <p:cNvSpPr>
                <a:spLocks noChangeArrowheads="1"/>
              </p:cNvSpPr>
              <p:nvPr/>
            </p:nvSpPr>
            <p:spPr bwMode="auto">
              <a:xfrm>
                <a:off x="5389" y="2826"/>
                <a:ext cx="15" cy="30"/>
              </a:xfrm>
              <a:prstGeom prst="rect">
                <a:avLst/>
              </a:prstGeom>
              <a:solidFill>
                <a:srgbClr val="0056A2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5" name="Freeform 84"/>
              <p:cNvSpPr>
                <a:spLocks/>
              </p:cNvSpPr>
              <p:nvPr/>
            </p:nvSpPr>
            <p:spPr bwMode="auto">
              <a:xfrm>
                <a:off x="5415" y="2822"/>
                <a:ext cx="8" cy="38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2147483647 h 10"/>
                  <a:gd name="T4" fmla="*/ 2147483647 w 2"/>
                  <a:gd name="T5" fmla="*/ 0 h 10"/>
                  <a:gd name="T6" fmla="*/ 0 w 2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0"/>
                  <a:gd name="T14" fmla="*/ 2 w 2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0">
                    <a:moveTo>
                      <a:pt x="0" y="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6" name="Freeform 85"/>
              <p:cNvSpPr>
                <a:spLocks/>
              </p:cNvSpPr>
              <p:nvPr/>
            </p:nvSpPr>
            <p:spPr bwMode="auto">
              <a:xfrm>
                <a:off x="5238" y="2796"/>
                <a:ext cx="34" cy="26"/>
              </a:xfrm>
              <a:custGeom>
                <a:avLst/>
                <a:gdLst>
                  <a:gd name="T0" fmla="*/ 0 w 9"/>
                  <a:gd name="T1" fmla="*/ 0 h 7"/>
                  <a:gd name="T2" fmla="*/ 2147483647 w 9"/>
                  <a:gd name="T3" fmla="*/ 0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0 w 9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0" y="0"/>
                    </a:moveTo>
                    <a:lnTo>
                      <a:pt x="9" y="0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8D8C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7" name="Freeform 86"/>
              <p:cNvSpPr>
                <a:spLocks/>
              </p:cNvSpPr>
              <p:nvPr/>
            </p:nvSpPr>
            <p:spPr bwMode="auto">
              <a:xfrm>
                <a:off x="5219" y="2796"/>
                <a:ext cx="38" cy="64"/>
              </a:xfrm>
              <a:custGeom>
                <a:avLst/>
                <a:gdLst>
                  <a:gd name="T0" fmla="*/ 2147483647 w 10"/>
                  <a:gd name="T1" fmla="*/ 0 h 17"/>
                  <a:gd name="T2" fmla="*/ 0 w 10"/>
                  <a:gd name="T3" fmla="*/ 2147483647 h 17"/>
                  <a:gd name="T4" fmla="*/ 0 w 10"/>
                  <a:gd name="T5" fmla="*/ 2147483647 h 17"/>
                  <a:gd name="T6" fmla="*/ 2147483647 w 10"/>
                  <a:gd name="T7" fmla="*/ 2147483647 h 17"/>
                  <a:gd name="T8" fmla="*/ 2147483647 w 10"/>
                  <a:gd name="T9" fmla="*/ 2147483647 h 17"/>
                  <a:gd name="T10" fmla="*/ 2147483647 w 10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17"/>
                  <a:gd name="T20" fmla="*/ 10 w 10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17">
                    <a:moveTo>
                      <a:pt x="5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10" y="17"/>
                    </a:lnTo>
                    <a:lnTo>
                      <a:pt x="1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8" name="Rectangle 87"/>
              <p:cNvSpPr>
                <a:spLocks noChangeArrowheads="1"/>
              </p:cNvSpPr>
              <p:nvPr/>
            </p:nvSpPr>
            <p:spPr bwMode="auto">
              <a:xfrm>
                <a:off x="5230" y="2826"/>
                <a:ext cx="15" cy="30"/>
              </a:xfrm>
              <a:prstGeom prst="rect">
                <a:avLst/>
              </a:prstGeom>
              <a:solidFill>
                <a:srgbClr val="0056A2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59" name="Freeform 88"/>
              <p:cNvSpPr>
                <a:spLocks/>
              </p:cNvSpPr>
              <p:nvPr/>
            </p:nvSpPr>
            <p:spPr bwMode="auto">
              <a:xfrm>
                <a:off x="5257" y="2822"/>
                <a:ext cx="7" cy="38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2147483647 h 10"/>
                  <a:gd name="T4" fmla="*/ 2147483647 w 2"/>
                  <a:gd name="T5" fmla="*/ 0 h 10"/>
                  <a:gd name="T6" fmla="*/ 0 w 2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0"/>
                  <a:gd name="T14" fmla="*/ 2 w 2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0">
                    <a:moveTo>
                      <a:pt x="0" y="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70" name="Group 89"/>
            <p:cNvGrpSpPr>
              <a:grpSpLocks/>
            </p:cNvGrpSpPr>
            <p:nvPr/>
          </p:nvGrpSpPr>
          <p:grpSpPr bwMode="auto">
            <a:xfrm>
              <a:off x="4760" y="2784"/>
              <a:ext cx="186" cy="240"/>
              <a:chOff x="3029" y="2813"/>
              <a:chExt cx="234" cy="268"/>
            </a:xfrm>
          </p:grpSpPr>
          <p:sp>
            <p:nvSpPr>
              <p:cNvPr id="1217" name="Freeform 90"/>
              <p:cNvSpPr>
                <a:spLocks/>
              </p:cNvSpPr>
              <p:nvPr/>
            </p:nvSpPr>
            <p:spPr bwMode="auto">
              <a:xfrm>
                <a:off x="3123" y="2960"/>
                <a:ext cx="42" cy="79"/>
              </a:xfrm>
              <a:custGeom>
                <a:avLst/>
                <a:gdLst>
                  <a:gd name="T0" fmla="*/ 2147483647 w 11"/>
                  <a:gd name="T1" fmla="*/ 0 h 21"/>
                  <a:gd name="T2" fmla="*/ 0 w 11"/>
                  <a:gd name="T3" fmla="*/ 2147483647 h 21"/>
                  <a:gd name="T4" fmla="*/ 2147483647 w 11"/>
                  <a:gd name="T5" fmla="*/ 2147483647 h 21"/>
                  <a:gd name="T6" fmla="*/ 2147483647 w 11"/>
                  <a:gd name="T7" fmla="*/ 0 h 21"/>
                  <a:gd name="T8" fmla="*/ 2147483647 w 1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1"/>
                  <a:gd name="T17" fmla="*/ 11 w 1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1">
                    <a:moveTo>
                      <a:pt x="1" y="0"/>
                    </a:moveTo>
                    <a:cubicBezTo>
                      <a:pt x="3" y="7"/>
                      <a:pt x="2" y="14"/>
                      <a:pt x="0" y="21"/>
                    </a:cubicBezTo>
                    <a:cubicBezTo>
                      <a:pt x="3" y="21"/>
                      <a:pt x="8" y="21"/>
                      <a:pt x="11" y="21"/>
                    </a:cubicBezTo>
                    <a:cubicBezTo>
                      <a:pt x="10" y="14"/>
                      <a:pt x="9" y="8"/>
                      <a:pt x="11" y="0"/>
                    </a:cubicBezTo>
                    <a:cubicBezTo>
                      <a:pt x="8" y="1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926C2B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8" name="Freeform 91"/>
              <p:cNvSpPr>
                <a:spLocks/>
              </p:cNvSpPr>
              <p:nvPr/>
            </p:nvSpPr>
            <p:spPr bwMode="auto">
              <a:xfrm>
                <a:off x="3070" y="2813"/>
                <a:ext cx="174" cy="177"/>
              </a:xfrm>
              <a:custGeom>
                <a:avLst/>
                <a:gdLst>
                  <a:gd name="T0" fmla="*/ 2147483647 w 46"/>
                  <a:gd name="T1" fmla="*/ 2147483647 h 47"/>
                  <a:gd name="T2" fmla="*/ 2147483647 w 46"/>
                  <a:gd name="T3" fmla="*/ 2147483647 h 47"/>
                  <a:gd name="T4" fmla="*/ 2147483647 w 46"/>
                  <a:gd name="T5" fmla="*/ 2147483647 h 47"/>
                  <a:gd name="T6" fmla="*/ 2147483647 w 46"/>
                  <a:gd name="T7" fmla="*/ 2147483647 h 47"/>
                  <a:gd name="T8" fmla="*/ 2147483647 w 46"/>
                  <a:gd name="T9" fmla="*/ 2147483647 h 47"/>
                  <a:gd name="T10" fmla="*/ 2147483647 w 46"/>
                  <a:gd name="T11" fmla="*/ 2147483647 h 47"/>
                  <a:gd name="T12" fmla="*/ 2147483647 w 46"/>
                  <a:gd name="T13" fmla="*/ 2147483647 h 47"/>
                  <a:gd name="T14" fmla="*/ 2147483647 w 46"/>
                  <a:gd name="T15" fmla="*/ 2147483647 h 47"/>
                  <a:gd name="T16" fmla="*/ 2147483647 w 46"/>
                  <a:gd name="T17" fmla="*/ 2147483647 h 47"/>
                  <a:gd name="T18" fmla="*/ 2147483647 w 46"/>
                  <a:gd name="T19" fmla="*/ 2147483647 h 47"/>
                  <a:gd name="T20" fmla="*/ 2147483647 w 46"/>
                  <a:gd name="T21" fmla="*/ 2147483647 h 47"/>
                  <a:gd name="T22" fmla="*/ 2147483647 w 46"/>
                  <a:gd name="T23" fmla="*/ 2147483647 h 47"/>
                  <a:gd name="T24" fmla="*/ 2147483647 w 46"/>
                  <a:gd name="T25" fmla="*/ 2147483647 h 47"/>
                  <a:gd name="T26" fmla="*/ 2147483647 w 46"/>
                  <a:gd name="T27" fmla="*/ 2147483647 h 47"/>
                  <a:gd name="T28" fmla="*/ 2147483647 w 46"/>
                  <a:gd name="T29" fmla="*/ 2147483647 h 47"/>
                  <a:gd name="T30" fmla="*/ 0 w 46"/>
                  <a:gd name="T31" fmla="*/ 2147483647 h 47"/>
                  <a:gd name="T32" fmla="*/ 2147483647 w 46"/>
                  <a:gd name="T33" fmla="*/ 2147483647 h 47"/>
                  <a:gd name="T34" fmla="*/ 2147483647 w 46"/>
                  <a:gd name="T35" fmla="*/ 2147483647 h 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"/>
                  <a:gd name="T55" fmla="*/ 0 h 47"/>
                  <a:gd name="T56" fmla="*/ 46 w 46"/>
                  <a:gd name="T57" fmla="*/ 47 h 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" h="47">
                    <a:moveTo>
                      <a:pt x="12" y="40"/>
                    </a:moveTo>
                    <a:cubicBezTo>
                      <a:pt x="13" y="42"/>
                      <a:pt x="13" y="44"/>
                      <a:pt x="15" y="45"/>
                    </a:cubicBezTo>
                    <a:cubicBezTo>
                      <a:pt x="16" y="45"/>
                      <a:pt x="18" y="44"/>
                      <a:pt x="19" y="43"/>
                    </a:cubicBezTo>
                    <a:cubicBezTo>
                      <a:pt x="19" y="44"/>
                      <a:pt x="22" y="47"/>
                      <a:pt x="24" y="46"/>
                    </a:cubicBezTo>
                    <a:cubicBezTo>
                      <a:pt x="27" y="46"/>
                      <a:pt x="27" y="43"/>
                      <a:pt x="28" y="40"/>
                    </a:cubicBezTo>
                    <a:cubicBezTo>
                      <a:pt x="31" y="42"/>
                      <a:pt x="33" y="46"/>
                      <a:pt x="36" y="44"/>
                    </a:cubicBezTo>
                    <a:cubicBezTo>
                      <a:pt x="41" y="42"/>
                      <a:pt x="39" y="39"/>
                      <a:pt x="40" y="36"/>
                    </a:cubicBezTo>
                    <a:cubicBezTo>
                      <a:pt x="42" y="33"/>
                      <a:pt x="45" y="33"/>
                      <a:pt x="46" y="28"/>
                    </a:cubicBezTo>
                    <a:cubicBezTo>
                      <a:pt x="46" y="24"/>
                      <a:pt x="42" y="22"/>
                      <a:pt x="39" y="21"/>
                    </a:cubicBezTo>
                    <a:cubicBezTo>
                      <a:pt x="41" y="18"/>
                      <a:pt x="45" y="13"/>
                      <a:pt x="41" y="8"/>
                    </a:cubicBezTo>
                    <a:cubicBezTo>
                      <a:pt x="38" y="3"/>
                      <a:pt x="32" y="4"/>
                      <a:pt x="27" y="6"/>
                    </a:cubicBezTo>
                    <a:cubicBezTo>
                      <a:pt x="25" y="4"/>
                      <a:pt x="24" y="0"/>
                      <a:pt x="19" y="1"/>
                    </a:cubicBezTo>
                    <a:cubicBezTo>
                      <a:pt x="14" y="3"/>
                      <a:pt x="15" y="5"/>
                      <a:pt x="15" y="10"/>
                    </a:cubicBezTo>
                    <a:cubicBezTo>
                      <a:pt x="12" y="10"/>
                      <a:pt x="9" y="9"/>
                      <a:pt x="6" y="12"/>
                    </a:cubicBezTo>
                    <a:cubicBezTo>
                      <a:pt x="3" y="15"/>
                      <a:pt x="7" y="19"/>
                      <a:pt x="7" y="22"/>
                    </a:cubicBezTo>
                    <a:cubicBezTo>
                      <a:pt x="5" y="24"/>
                      <a:pt x="0" y="23"/>
                      <a:pt x="0" y="26"/>
                    </a:cubicBezTo>
                    <a:cubicBezTo>
                      <a:pt x="0" y="32"/>
                      <a:pt x="0" y="40"/>
                      <a:pt x="5" y="42"/>
                    </a:cubicBezTo>
                    <a:cubicBezTo>
                      <a:pt x="8" y="44"/>
                      <a:pt x="9" y="40"/>
                      <a:pt x="12" y="40"/>
                    </a:cubicBezTo>
                    <a:close/>
                  </a:path>
                </a:pathLst>
              </a:custGeom>
              <a:solidFill>
                <a:srgbClr val="009049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9" name="Freeform 92"/>
              <p:cNvSpPr>
                <a:spLocks/>
              </p:cNvSpPr>
              <p:nvPr/>
            </p:nvSpPr>
            <p:spPr bwMode="auto">
              <a:xfrm>
                <a:off x="3029" y="3001"/>
                <a:ext cx="234" cy="80"/>
              </a:xfrm>
              <a:custGeom>
                <a:avLst/>
                <a:gdLst>
                  <a:gd name="T0" fmla="*/ 2147483647 w 62"/>
                  <a:gd name="T1" fmla="*/ 2147483647 h 21"/>
                  <a:gd name="T2" fmla="*/ 2147483647 w 62"/>
                  <a:gd name="T3" fmla="*/ 2147483647 h 21"/>
                  <a:gd name="T4" fmla="*/ 2147483647 w 62"/>
                  <a:gd name="T5" fmla="*/ 2147483647 h 21"/>
                  <a:gd name="T6" fmla="*/ 2147483647 w 62"/>
                  <a:gd name="T7" fmla="*/ 2147483647 h 21"/>
                  <a:gd name="T8" fmla="*/ 2147483647 w 62"/>
                  <a:gd name="T9" fmla="*/ 2147483647 h 21"/>
                  <a:gd name="T10" fmla="*/ 2147483647 w 62"/>
                  <a:gd name="T11" fmla="*/ 2147483647 h 21"/>
                  <a:gd name="T12" fmla="*/ 2147483647 w 62"/>
                  <a:gd name="T13" fmla="*/ 2147483647 h 21"/>
                  <a:gd name="T14" fmla="*/ 2147483647 w 62"/>
                  <a:gd name="T15" fmla="*/ 2147483647 h 21"/>
                  <a:gd name="T16" fmla="*/ 2147483647 w 62"/>
                  <a:gd name="T17" fmla="*/ 2147483647 h 21"/>
                  <a:gd name="T18" fmla="*/ 2147483647 w 62"/>
                  <a:gd name="T19" fmla="*/ 0 h 21"/>
                  <a:gd name="T20" fmla="*/ 2147483647 w 62"/>
                  <a:gd name="T21" fmla="*/ 2147483647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2"/>
                  <a:gd name="T34" fmla="*/ 0 h 21"/>
                  <a:gd name="T35" fmla="*/ 62 w 62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2" h="21">
                    <a:moveTo>
                      <a:pt x="29" y="7"/>
                    </a:moveTo>
                    <a:cubicBezTo>
                      <a:pt x="32" y="5"/>
                      <a:pt x="35" y="2"/>
                      <a:pt x="39" y="2"/>
                    </a:cubicBezTo>
                    <a:cubicBezTo>
                      <a:pt x="42" y="2"/>
                      <a:pt x="43" y="5"/>
                      <a:pt x="45" y="7"/>
                    </a:cubicBezTo>
                    <a:cubicBezTo>
                      <a:pt x="49" y="3"/>
                      <a:pt x="54" y="3"/>
                      <a:pt x="57" y="6"/>
                    </a:cubicBezTo>
                    <a:cubicBezTo>
                      <a:pt x="59" y="7"/>
                      <a:pt x="62" y="12"/>
                      <a:pt x="60" y="15"/>
                    </a:cubicBezTo>
                    <a:cubicBezTo>
                      <a:pt x="56" y="18"/>
                      <a:pt x="47" y="17"/>
                      <a:pt x="44" y="19"/>
                    </a:cubicBezTo>
                    <a:cubicBezTo>
                      <a:pt x="41" y="21"/>
                      <a:pt x="19" y="17"/>
                      <a:pt x="10" y="18"/>
                    </a:cubicBezTo>
                    <a:cubicBezTo>
                      <a:pt x="7" y="19"/>
                      <a:pt x="0" y="13"/>
                      <a:pt x="3" y="8"/>
                    </a:cubicBezTo>
                    <a:cubicBezTo>
                      <a:pt x="4" y="7"/>
                      <a:pt x="7" y="7"/>
                      <a:pt x="12" y="6"/>
                    </a:cubicBezTo>
                    <a:cubicBezTo>
                      <a:pt x="10" y="3"/>
                      <a:pt x="16" y="0"/>
                      <a:pt x="18" y="0"/>
                    </a:cubicBezTo>
                    <a:cubicBezTo>
                      <a:pt x="22" y="0"/>
                      <a:pt x="27" y="7"/>
                      <a:pt x="29" y="7"/>
                    </a:cubicBezTo>
                    <a:close/>
                  </a:path>
                </a:pathLst>
              </a:custGeom>
              <a:solidFill>
                <a:srgbClr val="69C34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71" name="Group 93"/>
            <p:cNvGrpSpPr>
              <a:grpSpLocks/>
            </p:cNvGrpSpPr>
            <p:nvPr/>
          </p:nvGrpSpPr>
          <p:grpSpPr bwMode="auto">
            <a:xfrm>
              <a:off x="5136" y="2784"/>
              <a:ext cx="453" cy="380"/>
              <a:chOff x="5136" y="2784"/>
              <a:chExt cx="453" cy="380"/>
            </a:xfrm>
          </p:grpSpPr>
          <p:sp>
            <p:nvSpPr>
              <p:cNvPr id="1177" name="Freeform 94"/>
              <p:cNvSpPr>
                <a:spLocks/>
              </p:cNvSpPr>
              <p:nvPr/>
            </p:nvSpPr>
            <p:spPr bwMode="auto">
              <a:xfrm>
                <a:off x="5509" y="2784"/>
                <a:ext cx="80" cy="80"/>
              </a:xfrm>
              <a:custGeom>
                <a:avLst/>
                <a:gdLst>
                  <a:gd name="T0" fmla="*/ 0 w 21"/>
                  <a:gd name="T1" fmla="*/ 0 h 21"/>
                  <a:gd name="T2" fmla="*/ 2147483647 w 21"/>
                  <a:gd name="T3" fmla="*/ 2147483647 h 21"/>
                  <a:gd name="T4" fmla="*/ 2147483647 w 21"/>
                  <a:gd name="T5" fmla="*/ 2147483647 h 21"/>
                  <a:gd name="T6" fmla="*/ 2147483647 w 21"/>
                  <a:gd name="T7" fmla="*/ 0 h 21"/>
                  <a:gd name="T8" fmla="*/ 0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0" y="0"/>
                    </a:moveTo>
                    <a:lnTo>
                      <a:pt x="17" y="21"/>
                    </a:lnTo>
                    <a:lnTo>
                      <a:pt x="21" y="2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09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78" name="Freeform 95"/>
              <p:cNvSpPr>
                <a:spLocks/>
              </p:cNvSpPr>
              <p:nvPr/>
            </p:nvSpPr>
            <p:spPr bwMode="auto">
              <a:xfrm>
                <a:off x="5509" y="2784"/>
                <a:ext cx="80" cy="80"/>
              </a:xfrm>
              <a:custGeom>
                <a:avLst/>
                <a:gdLst>
                  <a:gd name="T0" fmla="*/ 0 w 21"/>
                  <a:gd name="T1" fmla="*/ 0 h 21"/>
                  <a:gd name="T2" fmla="*/ 2147483647 w 21"/>
                  <a:gd name="T3" fmla="*/ 2147483647 h 21"/>
                  <a:gd name="T4" fmla="*/ 2147483647 w 21"/>
                  <a:gd name="T5" fmla="*/ 2147483647 h 21"/>
                  <a:gd name="T6" fmla="*/ 2147483647 w 21"/>
                  <a:gd name="T7" fmla="*/ 0 h 21"/>
                  <a:gd name="T8" fmla="*/ 0 w 2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"/>
                  <a:gd name="T16" fmla="*/ 0 h 21"/>
                  <a:gd name="T17" fmla="*/ 21 w 2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" h="21">
                    <a:moveTo>
                      <a:pt x="0" y="0"/>
                    </a:moveTo>
                    <a:lnTo>
                      <a:pt x="17" y="21"/>
                    </a:lnTo>
                    <a:lnTo>
                      <a:pt x="21" y="21"/>
                    </a:lnTo>
                    <a:lnTo>
                      <a:pt x="4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79" name="Freeform 96"/>
              <p:cNvSpPr>
                <a:spLocks/>
              </p:cNvSpPr>
              <p:nvPr/>
            </p:nvSpPr>
            <p:spPr bwMode="auto">
              <a:xfrm>
                <a:off x="5566" y="2864"/>
                <a:ext cx="23" cy="279"/>
              </a:xfrm>
              <a:custGeom>
                <a:avLst/>
                <a:gdLst>
                  <a:gd name="T0" fmla="*/ 2147483647 w 6"/>
                  <a:gd name="T1" fmla="*/ 0 h 74"/>
                  <a:gd name="T2" fmla="*/ 2147483647 w 6"/>
                  <a:gd name="T3" fmla="*/ 2147483647 h 74"/>
                  <a:gd name="T4" fmla="*/ 2147483647 w 6"/>
                  <a:gd name="T5" fmla="*/ 2147483647 h 74"/>
                  <a:gd name="T6" fmla="*/ 0 w 6"/>
                  <a:gd name="T7" fmla="*/ 2147483647 h 74"/>
                  <a:gd name="T8" fmla="*/ 0 w 6"/>
                  <a:gd name="T9" fmla="*/ 2147483647 h 74"/>
                  <a:gd name="T10" fmla="*/ 2147483647 w 6"/>
                  <a:gd name="T11" fmla="*/ 0 h 74"/>
                  <a:gd name="T12" fmla="*/ 2147483647 w 6"/>
                  <a:gd name="T13" fmla="*/ 0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74"/>
                  <a:gd name="T23" fmla="*/ 6 w 6"/>
                  <a:gd name="T24" fmla="*/ 74 h 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74">
                    <a:moveTo>
                      <a:pt x="4" y="0"/>
                    </a:moveTo>
                    <a:cubicBezTo>
                      <a:pt x="5" y="1"/>
                      <a:pt x="6" y="5"/>
                      <a:pt x="3" y="6"/>
                    </a:cubicBezTo>
                    <a:lnTo>
                      <a:pt x="3" y="74"/>
                    </a:lnTo>
                    <a:lnTo>
                      <a:pt x="0" y="74"/>
                    </a:lnTo>
                    <a:cubicBezTo>
                      <a:pt x="0" y="51"/>
                      <a:pt x="0" y="28"/>
                      <a:pt x="0" y="5"/>
                    </a:cubicBezTo>
                    <a:cubicBezTo>
                      <a:pt x="4" y="4"/>
                      <a:pt x="3" y="2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0" name="Freeform 97"/>
              <p:cNvSpPr>
                <a:spLocks/>
              </p:cNvSpPr>
              <p:nvPr/>
            </p:nvSpPr>
            <p:spPr bwMode="auto">
              <a:xfrm>
                <a:off x="5460" y="2796"/>
                <a:ext cx="114" cy="368"/>
              </a:xfrm>
              <a:custGeom>
                <a:avLst/>
                <a:gdLst>
                  <a:gd name="T0" fmla="*/ 57 w 114"/>
                  <a:gd name="T1" fmla="*/ 0 h 368"/>
                  <a:gd name="T2" fmla="*/ 0 w 114"/>
                  <a:gd name="T3" fmla="*/ 79 h 368"/>
                  <a:gd name="T4" fmla="*/ 0 w 114"/>
                  <a:gd name="T5" fmla="*/ 368 h 368"/>
                  <a:gd name="T6" fmla="*/ 114 w 114"/>
                  <a:gd name="T7" fmla="*/ 358 h 368"/>
                  <a:gd name="T8" fmla="*/ 114 w 114"/>
                  <a:gd name="T9" fmla="*/ 68 h 368"/>
                  <a:gd name="T10" fmla="*/ 57 w 114"/>
                  <a:gd name="T11" fmla="*/ 0 h 3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4"/>
                  <a:gd name="T19" fmla="*/ 0 h 368"/>
                  <a:gd name="T20" fmla="*/ 114 w 114"/>
                  <a:gd name="T21" fmla="*/ 368 h 36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4" h="368">
                    <a:moveTo>
                      <a:pt x="57" y="0"/>
                    </a:moveTo>
                    <a:lnTo>
                      <a:pt x="0" y="79"/>
                    </a:lnTo>
                    <a:lnTo>
                      <a:pt x="0" y="368"/>
                    </a:lnTo>
                    <a:lnTo>
                      <a:pt x="114" y="358"/>
                    </a:lnTo>
                    <a:lnTo>
                      <a:pt x="114" y="68"/>
                    </a:ln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1" name="Freeform 98"/>
              <p:cNvSpPr>
                <a:spLocks/>
              </p:cNvSpPr>
              <p:nvPr/>
            </p:nvSpPr>
            <p:spPr bwMode="auto">
              <a:xfrm>
                <a:off x="5158" y="2864"/>
                <a:ext cx="302" cy="298"/>
              </a:xfrm>
              <a:custGeom>
                <a:avLst/>
                <a:gdLst>
                  <a:gd name="T0" fmla="*/ 0 w 80"/>
                  <a:gd name="T1" fmla="*/ 0 h 79"/>
                  <a:gd name="T2" fmla="*/ 0 w 80"/>
                  <a:gd name="T3" fmla="*/ 2147483647 h 79"/>
                  <a:gd name="T4" fmla="*/ 2147483647 w 80"/>
                  <a:gd name="T5" fmla="*/ 2147483647 h 79"/>
                  <a:gd name="T6" fmla="*/ 2147483647 w 80"/>
                  <a:gd name="T7" fmla="*/ 0 h 79"/>
                  <a:gd name="T8" fmla="*/ 0 w 80"/>
                  <a:gd name="T9" fmla="*/ 0 h 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79"/>
                  <a:gd name="T17" fmla="*/ 80 w 80"/>
                  <a:gd name="T18" fmla="*/ 79 h 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79">
                    <a:moveTo>
                      <a:pt x="0" y="0"/>
                    </a:moveTo>
                    <a:lnTo>
                      <a:pt x="0" y="78"/>
                    </a:lnTo>
                    <a:lnTo>
                      <a:pt x="80" y="79"/>
                    </a:lnTo>
                    <a:lnTo>
                      <a:pt x="8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2" name="Rectangle 99"/>
              <p:cNvSpPr>
                <a:spLocks noChangeArrowheads="1"/>
              </p:cNvSpPr>
              <p:nvPr/>
            </p:nvSpPr>
            <p:spPr bwMode="auto">
              <a:xfrm>
                <a:off x="5185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3" name="Rectangle 100"/>
              <p:cNvSpPr>
                <a:spLocks noChangeArrowheads="1"/>
              </p:cNvSpPr>
              <p:nvPr/>
            </p:nvSpPr>
            <p:spPr bwMode="auto">
              <a:xfrm>
                <a:off x="5328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4" name="Rectangle 101"/>
              <p:cNvSpPr>
                <a:spLocks noChangeArrowheads="1"/>
              </p:cNvSpPr>
              <p:nvPr/>
            </p:nvSpPr>
            <p:spPr bwMode="auto">
              <a:xfrm>
                <a:off x="5257" y="2950"/>
                <a:ext cx="22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5" name="Rectangle 102"/>
              <p:cNvSpPr>
                <a:spLocks noChangeArrowheads="1"/>
              </p:cNvSpPr>
              <p:nvPr/>
            </p:nvSpPr>
            <p:spPr bwMode="auto">
              <a:xfrm>
                <a:off x="5400" y="2950"/>
                <a:ext cx="23" cy="4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6" name="Rectangle 103"/>
              <p:cNvSpPr>
                <a:spLocks noChangeArrowheads="1"/>
              </p:cNvSpPr>
              <p:nvPr/>
            </p:nvSpPr>
            <p:spPr bwMode="auto">
              <a:xfrm>
                <a:off x="5185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7" name="Rectangle 104"/>
              <p:cNvSpPr>
                <a:spLocks noChangeArrowheads="1"/>
              </p:cNvSpPr>
              <p:nvPr/>
            </p:nvSpPr>
            <p:spPr bwMode="auto">
              <a:xfrm>
                <a:off x="5328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8" name="Rectangle 105"/>
              <p:cNvSpPr>
                <a:spLocks noChangeArrowheads="1"/>
              </p:cNvSpPr>
              <p:nvPr/>
            </p:nvSpPr>
            <p:spPr bwMode="auto">
              <a:xfrm>
                <a:off x="5257" y="2898"/>
                <a:ext cx="22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89" name="Rectangle 106"/>
              <p:cNvSpPr>
                <a:spLocks noChangeArrowheads="1"/>
              </p:cNvSpPr>
              <p:nvPr/>
            </p:nvSpPr>
            <p:spPr bwMode="auto">
              <a:xfrm>
                <a:off x="5400" y="2898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0" name="Rectangle 107"/>
              <p:cNvSpPr>
                <a:spLocks noChangeArrowheads="1"/>
              </p:cNvSpPr>
              <p:nvPr/>
            </p:nvSpPr>
            <p:spPr bwMode="auto">
              <a:xfrm>
                <a:off x="5185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1" name="Rectangle 108"/>
              <p:cNvSpPr>
                <a:spLocks noChangeArrowheads="1"/>
              </p:cNvSpPr>
              <p:nvPr/>
            </p:nvSpPr>
            <p:spPr bwMode="auto">
              <a:xfrm>
                <a:off x="5328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2" name="Rectangle 109"/>
              <p:cNvSpPr>
                <a:spLocks noChangeArrowheads="1"/>
              </p:cNvSpPr>
              <p:nvPr/>
            </p:nvSpPr>
            <p:spPr bwMode="auto">
              <a:xfrm>
                <a:off x="5257" y="3030"/>
                <a:ext cx="22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3" name="Rectangle 110"/>
              <p:cNvSpPr>
                <a:spLocks noChangeArrowheads="1"/>
              </p:cNvSpPr>
              <p:nvPr/>
            </p:nvSpPr>
            <p:spPr bwMode="auto">
              <a:xfrm>
                <a:off x="5400" y="3030"/>
                <a:ext cx="23" cy="7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4" name="Rectangle 111"/>
              <p:cNvSpPr>
                <a:spLocks noChangeArrowheads="1"/>
              </p:cNvSpPr>
              <p:nvPr/>
            </p:nvSpPr>
            <p:spPr bwMode="auto">
              <a:xfrm>
                <a:off x="5185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5" name="Rectangle 112"/>
              <p:cNvSpPr>
                <a:spLocks noChangeArrowheads="1"/>
              </p:cNvSpPr>
              <p:nvPr/>
            </p:nvSpPr>
            <p:spPr bwMode="auto">
              <a:xfrm>
                <a:off x="5328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6" name="Rectangle 113"/>
              <p:cNvSpPr>
                <a:spLocks noChangeArrowheads="1"/>
              </p:cNvSpPr>
              <p:nvPr/>
            </p:nvSpPr>
            <p:spPr bwMode="auto">
              <a:xfrm>
                <a:off x="5256" y="2975"/>
                <a:ext cx="22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7" name="Rectangle 114"/>
              <p:cNvSpPr>
                <a:spLocks noChangeArrowheads="1"/>
              </p:cNvSpPr>
              <p:nvPr/>
            </p:nvSpPr>
            <p:spPr bwMode="auto">
              <a:xfrm>
                <a:off x="5400" y="2977"/>
                <a:ext cx="23" cy="41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8" name="Rectangle 115"/>
              <p:cNvSpPr>
                <a:spLocks noChangeArrowheads="1"/>
              </p:cNvSpPr>
              <p:nvPr/>
            </p:nvSpPr>
            <p:spPr bwMode="auto">
              <a:xfrm>
                <a:off x="5185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99" name="Rectangle 116"/>
              <p:cNvSpPr>
                <a:spLocks noChangeArrowheads="1"/>
              </p:cNvSpPr>
              <p:nvPr/>
            </p:nvSpPr>
            <p:spPr bwMode="auto">
              <a:xfrm>
                <a:off x="5328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0" name="Rectangle 117"/>
              <p:cNvSpPr>
                <a:spLocks noChangeArrowheads="1"/>
              </p:cNvSpPr>
              <p:nvPr/>
            </p:nvSpPr>
            <p:spPr bwMode="auto">
              <a:xfrm>
                <a:off x="5257" y="3120"/>
                <a:ext cx="22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1" name="Rectangle 118"/>
              <p:cNvSpPr>
                <a:spLocks noChangeArrowheads="1"/>
              </p:cNvSpPr>
              <p:nvPr/>
            </p:nvSpPr>
            <p:spPr bwMode="auto">
              <a:xfrm>
                <a:off x="5400" y="3120"/>
                <a:ext cx="23" cy="8"/>
              </a:xfrm>
              <a:prstGeom prst="rect">
                <a:avLst/>
              </a:prstGeom>
              <a:solidFill>
                <a:srgbClr val="949393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2" name="Rectangle 119"/>
              <p:cNvSpPr>
                <a:spLocks noChangeArrowheads="1"/>
              </p:cNvSpPr>
              <p:nvPr/>
            </p:nvSpPr>
            <p:spPr bwMode="auto">
              <a:xfrm>
                <a:off x="5185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3" name="Rectangle 120"/>
              <p:cNvSpPr>
                <a:spLocks noChangeArrowheads="1"/>
              </p:cNvSpPr>
              <p:nvPr/>
            </p:nvSpPr>
            <p:spPr bwMode="auto">
              <a:xfrm>
                <a:off x="5328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4" name="Rectangle 121"/>
              <p:cNvSpPr>
                <a:spLocks noChangeArrowheads="1"/>
              </p:cNvSpPr>
              <p:nvPr/>
            </p:nvSpPr>
            <p:spPr bwMode="auto">
              <a:xfrm>
                <a:off x="5257" y="3067"/>
                <a:ext cx="22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5" name="Rectangle 122"/>
              <p:cNvSpPr>
                <a:spLocks noChangeArrowheads="1"/>
              </p:cNvSpPr>
              <p:nvPr/>
            </p:nvSpPr>
            <p:spPr bwMode="auto">
              <a:xfrm>
                <a:off x="5400" y="3067"/>
                <a:ext cx="23" cy="46"/>
              </a:xfrm>
              <a:prstGeom prst="rect">
                <a:avLst/>
              </a:prstGeom>
              <a:solidFill>
                <a:srgbClr val="0089E1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6" name="Freeform 123"/>
              <p:cNvSpPr>
                <a:spLocks/>
              </p:cNvSpPr>
              <p:nvPr/>
            </p:nvSpPr>
            <p:spPr bwMode="auto">
              <a:xfrm>
                <a:off x="5143" y="2879"/>
                <a:ext cx="15" cy="279"/>
              </a:xfrm>
              <a:custGeom>
                <a:avLst/>
                <a:gdLst>
                  <a:gd name="T0" fmla="*/ 0 w 4"/>
                  <a:gd name="T1" fmla="*/ 0 h 74"/>
                  <a:gd name="T2" fmla="*/ 2147483647 w 4"/>
                  <a:gd name="T3" fmla="*/ 2147483647 h 74"/>
                  <a:gd name="T4" fmla="*/ 2147483647 w 4"/>
                  <a:gd name="T5" fmla="*/ 2147483647 h 74"/>
                  <a:gd name="T6" fmla="*/ 2147483647 w 4"/>
                  <a:gd name="T7" fmla="*/ 2147483647 h 74"/>
                  <a:gd name="T8" fmla="*/ 2147483647 w 4"/>
                  <a:gd name="T9" fmla="*/ 2147483647 h 74"/>
                  <a:gd name="T10" fmla="*/ 2147483647 w 4"/>
                  <a:gd name="T11" fmla="*/ 0 h 74"/>
                  <a:gd name="T12" fmla="*/ 0 w 4"/>
                  <a:gd name="T13" fmla="*/ 0 h 7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74"/>
                  <a:gd name="T23" fmla="*/ 4 w 4"/>
                  <a:gd name="T24" fmla="*/ 74 h 7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74">
                    <a:moveTo>
                      <a:pt x="0" y="0"/>
                    </a:moveTo>
                    <a:cubicBezTo>
                      <a:pt x="0" y="2"/>
                      <a:pt x="1" y="4"/>
                      <a:pt x="3" y="5"/>
                    </a:cubicBezTo>
                    <a:lnTo>
                      <a:pt x="3" y="74"/>
                    </a:lnTo>
                    <a:lnTo>
                      <a:pt x="4" y="74"/>
                    </a:lnTo>
                    <a:cubicBezTo>
                      <a:pt x="4" y="51"/>
                      <a:pt x="4" y="28"/>
                      <a:pt x="4" y="5"/>
                    </a:cubicBezTo>
                    <a:cubicBezTo>
                      <a:pt x="2" y="4"/>
                      <a:pt x="1" y="2"/>
                      <a:pt x="2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A9A89A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7" name="Freeform 124"/>
              <p:cNvSpPr>
                <a:spLocks/>
              </p:cNvSpPr>
              <p:nvPr/>
            </p:nvSpPr>
            <p:spPr bwMode="auto">
              <a:xfrm>
                <a:off x="5136" y="2784"/>
                <a:ext cx="385" cy="95"/>
              </a:xfrm>
              <a:custGeom>
                <a:avLst/>
                <a:gdLst>
                  <a:gd name="T0" fmla="*/ 0 w 102"/>
                  <a:gd name="T1" fmla="*/ 2147483647 h 25"/>
                  <a:gd name="T2" fmla="*/ 2147483647 w 102"/>
                  <a:gd name="T3" fmla="*/ 2147483647 h 25"/>
                  <a:gd name="T4" fmla="*/ 2147483647 w 102"/>
                  <a:gd name="T5" fmla="*/ 0 h 25"/>
                  <a:gd name="T6" fmla="*/ 2147483647 w 102"/>
                  <a:gd name="T7" fmla="*/ 0 h 25"/>
                  <a:gd name="T8" fmla="*/ 0 w 102"/>
                  <a:gd name="T9" fmla="*/ 2147483647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2"/>
                  <a:gd name="T16" fmla="*/ 0 h 25"/>
                  <a:gd name="T17" fmla="*/ 102 w 102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2" h="25">
                    <a:moveTo>
                      <a:pt x="0" y="25"/>
                    </a:moveTo>
                    <a:lnTo>
                      <a:pt x="86" y="25"/>
                    </a:lnTo>
                    <a:lnTo>
                      <a:pt x="102" y="0"/>
                    </a:lnTo>
                    <a:lnTo>
                      <a:pt x="25" y="0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A097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8" name="Freeform 125"/>
              <p:cNvSpPr>
                <a:spLocks/>
              </p:cNvSpPr>
              <p:nvPr/>
            </p:nvSpPr>
            <p:spPr bwMode="auto">
              <a:xfrm>
                <a:off x="5136" y="2784"/>
                <a:ext cx="389" cy="95"/>
              </a:xfrm>
              <a:custGeom>
                <a:avLst/>
                <a:gdLst>
                  <a:gd name="T0" fmla="*/ 2147483647 w 103"/>
                  <a:gd name="T1" fmla="*/ 0 h 25"/>
                  <a:gd name="T2" fmla="*/ 2147483647 w 103"/>
                  <a:gd name="T3" fmla="*/ 0 h 25"/>
                  <a:gd name="T4" fmla="*/ 2147483647 w 103"/>
                  <a:gd name="T5" fmla="*/ 2147483647 h 25"/>
                  <a:gd name="T6" fmla="*/ 0 w 103"/>
                  <a:gd name="T7" fmla="*/ 2147483647 h 25"/>
                  <a:gd name="T8" fmla="*/ 2147483647 w 103"/>
                  <a:gd name="T9" fmla="*/ 0 h 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3"/>
                  <a:gd name="T16" fmla="*/ 0 h 25"/>
                  <a:gd name="T17" fmla="*/ 103 w 103"/>
                  <a:gd name="T18" fmla="*/ 25 h 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3" h="25">
                    <a:moveTo>
                      <a:pt x="24" y="0"/>
                    </a:moveTo>
                    <a:lnTo>
                      <a:pt x="103" y="0"/>
                    </a:lnTo>
                    <a:lnTo>
                      <a:pt x="85" y="25"/>
                    </a:lnTo>
                    <a:lnTo>
                      <a:pt x="0" y="25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rgbClr val="C1C0BF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09" name="Freeform 126"/>
              <p:cNvSpPr>
                <a:spLocks/>
              </p:cNvSpPr>
              <p:nvPr/>
            </p:nvSpPr>
            <p:spPr bwMode="auto">
              <a:xfrm>
                <a:off x="5396" y="2796"/>
                <a:ext cx="34" cy="26"/>
              </a:xfrm>
              <a:custGeom>
                <a:avLst/>
                <a:gdLst>
                  <a:gd name="T0" fmla="*/ 0 w 9"/>
                  <a:gd name="T1" fmla="*/ 0 h 7"/>
                  <a:gd name="T2" fmla="*/ 2147483647 w 9"/>
                  <a:gd name="T3" fmla="*/ 0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0 w 9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0" y="0"/>
                    </a:moveTo>
                    <a:lnTo>
                      <a:pt x="9" y="0"/>
                    </a:lnTo>
                    <a:lnTo>
                      <a:pt x="8" y="7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8D8C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0" name="Freeform 127"/>
              <p:cNvSpPr>
                <a:spLocks/>
              </p:cNvSpPr>
              <p:nvPr/>
            </p:nvSpPr>
            <p:spPr bwMode="auto">
              <a:xfrm>
                <a:off x="5377" y="2796"/>
                <a:ext cx="38" cy="64"/>
              </a:xfrm>
              <a:custGeom>
                <a:avLst/>
                <a:gdLst>
                  <a:gd name="T0" fmla="*/ 2147483647 w 10"/>
                  <a:gd name="T1" fmla="*/ 0 h 17"/>
                  <a:gd name="T2" fmla="*/ 0 w 10"/>
                  <a:gd name="T3" fmla="*/ 2147483647 h 17"/>
                  <a:gd name="T4" fmla="*/ 0 w 10"/>
                  <a:gd name="T5" fmla="*/ 2147483647 h 17"/>
                  <a:gd name="T6" fmla="*/ 2147483647 w 10"/>
                  <a:gd name="T7" fmla="*/ 2147483647 h 17"/>
                  <a:gd name="T8" fmla="*/ 2147483647 w 10"/>
                  <a:gd name="T9" fmla="*/ 2147483647 h 17"/>
                  <a:gd name="T10" fmla="*/ 2147483647 w 10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17"/>
                  <a:gd name="T20" fmla="*/ 10 w 10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17">
                    <a:moveTo>
                      <a:pt x="5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10" y="17"/>
                    </a:lnTo>
                    <a:lnTo>
                      <a:pt x="1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1" name="Rectangle 128"/>
              <p:cNvSpPr>
                <a:spLocks noChangeArrowheads="1"/>
              </p:cNvSpPr>
              <p:nvPr/>
            </p:nvSpPr>
            <p:spPr bwMode="auto">
              <a:xfrm>
                <a:off x="5389" y="2826"/>
                <a:ext cx="15" cy="30"/>
              </a:xfrm>
              <a:prstGeom prst="rect">
                <a:avLst/>
              </a:prstGeom>
              <a:solidFill>
                <a:srgbClr val="0056A2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2" name="Freeform 129"/>
              <p:cNvSpPr>
                <a:spLocks/>
              </p:cNvSpPr>
              <p:nvPr/>
            </p:nvSpPr>
            <p:spPr bwMode="auto">
              <a:xfrm>
                <a:off x="5415" y="2822"/>
                <a:ext cx="8" cy="38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2147483647 h 10"/>
                  <a:gd name="T4" fmla="*/ 2147483647 w 2"/>
                  <a:gd name="T5" fmla="*/ 0 h 10"/>
                  <a:gd name="T6" fmla="*/ 0 w 2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0"/>
                  <a:gd name="T14" fmla="*/ 2 w 2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0">
                    <a:moveTo>
                      <a:pt x="0" y="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3" name="Freeform 130"/>
              <p:cNvSpPr>
                <a:spLocks/>
              </p:cNvSpPr>
              <p:nvPr/>
            </p:nvSpPr>
            <p:spPr bwMode="auto">
              <a:xfrm>
                <a:off x="5238" y="2796"/>
                <a:ext cx="34" cy="26"/>
              </a:xfrm>
              <a:custGeom>
                <a:avLst/>
                <a:gdLst>
                  <a:gd name="T0" fmla="*/ 0 w 9"/>
                  <a:gd name="T1" fmla="*/ 0 h 7"/>
                  <a:gd name="T2" fmla="*/ 2147483647 w 9"/>
                  <a:gd name="T3" fmla="*/ 0 h 7"/>
                  <a:gd name="T4" fmla="*/ 2147483647 w 9"/>
                  <a:gd name="T5" fmla="*/ 2147483647 h 7"/>
                  <a:gd name="T6" fmla="*/ 2147483647 w 9"/>
                  <a:gd name="T7" fmla="*/ 2147483647 h 7"/>
                  <a:gd name="T8" fmla="*/ 0 w 9"/>
                  <a:gd name="T9" fmla="*/ 0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"/>
                  <a:gd name="T16" fmla="*/ 0 h 7"/>
                  <a:gd name="T17" fmla="*/ 9 w 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" h="7">
                    <a:moveTo>
                      <a:pt x="0" y="0"/>
                    </a:moveTo>
                    <a:lnTo>
                      <a:pt x="9" y="0"/>
                    </a:lnTo>
                    <a:lnTo>
                      <a:pt x="7" y="7"/>
                    </a:lnTo>
                    <a:lnTo>
                      <a:pt x="5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968D8C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4" name="Freeform 131"/>
              <p:cNvSpPr>
                <a:spLocks/>
              </p:cNvSpPr>
              <p:nvPr/>
            </p:nvSpPr>
            <p:spPr bwMode="auto">
              <a:xfrm>
                <a:off x="5219" y="2796"/>
                <a:ext cx="38" cy="64"/>
              </a:xfrm>
              <a:custGeom>
                <a:avLst/>
                <a:gdLst>
                  <a:gd name="T0" fmla="*/ 2147483647 w 10"/>
                  <a:gd name="T1" fmla="*/ 0 h 17"/>
                  <a:gd name="T2" fmla="*/ 0 w 10"/>
                  <a:gd name="T3" fmla="*/ 2147483647 h 17"/>
                  <a:gd name="T4" fmla="*/ 0 w 10"/>
                  <a:gd name="T5" fmla="*/ 2147483647 h 17"/>
                  <a:gd name="T6" fmla="*/ 2147483647 w 10"/>
                  <a:gd name="T7" fmla="*/ 2147483647 h 17"/>
                  <a:gd name="T8" fmla="*/ 2147483647 w 10"/>
                  <a:gd name="T9" fmla="*/ 2147483647 h 17"/>
                  <a:gd name="T10" fmla="*/ 2147483647 w 10"/>
                  <a:gd name="T11" fmla="*/ 0 h 1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0"/>
                  <a:gd name="T19" fmla="*/ 0 h 17"/>
                  <a:gd name="T20" fmla="*/ 10 w 10"/>
                  <a:gd name="T21" fmla="*/ 17 h 1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0" h="17">
                    <a:moveTo>
                      <a:pt x="5" y="0"/>
                    </a:moveTo>
                    <a:lnTo>
                      <a:pt x="0" y="6"/>
                    </a:lnTo>
                    <a:lnTo>
                      <a:pt x="0" y="17"/>
                    </a:lnTo>
                    <a:lnTo>
                      <a:pt x="10" y="17"/>
                    </a:lnTo>
                    <a:lnTo>
                      <a:pt x="10" y="6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5" name="Rectangle 132"/>
              <p:cNvSpPr>
                <a:spLocks noChangeArrowheads="1"/>
              </p:cNvSpPr>
              <p:nvPr/>
            </p:nvSpPr>
            <p:spPr bwMode="auto">
              <a:xfrm>
                <a:off x="5230" y="2826"/>
                <a:ext cx="15" cy="30"/>
              </a:xfrm>
              <a:prstGeom prst="rect">
                <a:avLst/>
              </a:prstGeom>
              <a:solidFill>
                <a:srgbClr val="0056A2"/>
              </a:solidFill>
              <a:ln w="0">
                <a:solidFill>
                  <a:srgbClr val="24211D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216" name="Freeform 133"/>
              <p:cNvSpPr>
                <a:spLocks/>
              </p:cNvSpPr>
              <p:nvPr/>
            </p:nvSpPr>
            <p:spPr bwMode="auto">
              <a:xfrm>
                <a:off x="5257" y="2822"/>
                <a:ext cx="7" cy="38"/>
              </a:xfrm>
              <a:custGeom>
                <a:avLst/>
                <a:gdLst>
                  <a:gd name="T0" fmla="*/ 0 w 2"/>
                  <a:gd name="T1" fmla="*/ 0 h 10"/>
                  <a:gd name="T2" fmla="*/ 0 w 2"/>
                  <a:gd name="T3" fmla="*/ 2147483647 h 10"/>
                  <a:gd name="T4" fmla="*/ 2147483647 w 2"/>
                  <a:gd name="T5" fmla="*/ 0 h 10"/>
                  <a:gd name="T6" fmla="*/ 0 w 2"/>
                  <a:gd name="T7" fmla="*/ 0 h 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"/>
                  <a:gd name="T13" fmla="*/ 0 h 10"/>
                  <a:gd name="T14" fmla="*/ 2 w 2"/>
                  <a:gd name="T15" fmla="*/ 10 h 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" h="10">
                    <a:moveTo>
                      <a:pt x="0" y="0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BB300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72" name="Group 134"/>
            <p:cNvGrpSpPr>
              <a:grpSpLocks/>
            </p:cNvGrpSpPr>
            <p:nvPr/>
          </p:nvGrpSpPr>
          <p:grpSpPr bwMode="auto">
            <a:xfrm>
              <a:off x="5440" y="2928"/>
              <a:ext cx="234" cy="268"/>
              <a:chOff x="3029" y="2813"/>
              <a:chExt cx="234" cy="268"/>
            </a:xfrm>
          </p:grpSpPr>
          <p:sp>
            <p:nvSpPr>
              <p:cNvPr id="1174" name="Freeform 135"/>
              <p:cNvSpPr>
                <a:spLocks/>
              </p:cNvSpPr>
              <p:nvPr/>
            </p:nvSpPr>
            <p:spPr bwMode="auto">
              <a:xfrm>
                <a:off x="3123" y="2960"/>
                <a:ext cx="42" cy="79"/>
              </a:xfrm>
              <a:custGeom>
                <a:avLst/>
                <a:gdLst>
                  <a:gd name="T0" fmla="*/ 2147483647 w 11"/>
                  <a:gd name="T1" fmla="*/ 0 h 21"/>
                  <a:gd name="T2" fmla="*/ 0 w 11"/>
                  <a:gd name="T3" fmla="*/ 2147483647 h 21"/>
                  <a:gd name="T4" fmla="*/ 2147483647 w 11"/>
                  <a:gd name="T5" fmla="*/ 2147483647 h 21"/>
                  <a:gd name="T6" fmla="*/ 2147483647 w 11"/>
                  <a:gd name="T7" fmla="*/ 0 h 21"/>
                  <a:gd name="T8" fmla="*/ 2147483647 w 11"/>
                  <a:gd name="T9" fmla="*/ 0 h 2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"/>
                  <a:gd name="T16" fmla="*/ 0 h 21"/>
                  <a:gd name="T17" fmla="*/ 11 w 11"/>
                  <a:gd name="T18" fmla="*/ 21 h 2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" h="21">
                    <a:moveTo>
                      <a:pt x="1" y="0"/>
                    </a:moveTo>
                    <a:cubicBezTo>
                      <a:pt x="3" y="7"/>
                      <a:pt x="2" y="14"/>
                      <a:pt x="0" y="21"/>
                    </a:cubicBezTo>
                    <a:cubicBezTo>
                      <a:pt x="3" y="21"/>
                      <a:pt x="8" y="21"/>
                      <a:pt x="11" y="21"/>
                    </a:cubicBezTo>
                    <a:cubicBezTo>
                      <a:pt x="10" y="14"/>
                      <a:pt x="9" y="8"/>
                      <a:pt x="11" y="0"/>
                    </a:cubicBezTo>
                    <a:cubicBezTo>
                      <a:pt x="8" y="1"/>
                      <a:pt x="4" y="0"/>
                      <a:pt x="1" y="0"/>
                    </a:cubicBezTo>
                    <a:close/>
                  </a:path>
                </a:pathLst>
              </a:custGeom>
              <a:solidFill>
                <a:srgbClr val="926C2B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75" name="Freeform 136"/>
              <p:cNvSpPr>
                <a:spLocks/>
              </p:cNvSpPr>
              <p:nvPr/>
            </p:nvSpPr>
            <p:spPr bwMode="auto">
              <a:xfrm>
                <a:off x="3070" y="2813"/>
                <a:ext cx="174" cy="177"/>
              </a:xfrm>
              <a:custGeom>
                <a:avLst/>
                <a:gdLst>
                  <a:gd name="T0" fmla="*/ 2147483647 w 46"/>
                  <a:gd name="T1" fmla="*/ 2147483647 h 47"/>
                  <a:gd name="T2" fmla="*/ 2147483647 w 46"/>
                  <a:gd name="T3" fmla="*/ 2147483647 h 47"/>
                  <a:gd name="T4" fmla="*/ 2147483647 w 46"/>
                  <a:gd name="T5" fmla="*/ 2147483647 h 47"/>
                  <a:gd name="T6" fmla="*/ 2147483647 w 46"/>
                  <a:gd name="T7" fmla="*/ 2147483647 h 47"/>
                  <a:gd name="T8" fmla="*/ 2147483647 w 46"/>
                  <a:gd name="T9" fmla="*/ 2147483647 h 47"/>
                  <a:gd name="T10" fmla="*/ 2147483647 w 46"/>
                  <a:gd name="T11" fmla="*/ 2147483647 h 47"/>
                  <a:gd name="T12" fmla="*/ 2147483647 w 46"/>
                  <a:gd name="T13" fmla="*/ 2147483647 h 47"/>
                  <a:gd name="T14" fmla="*/ 2147483647 w 46"/>
                  <a:gd name="T15" fmla="*/ 2147483647 h 47"/>
                  <a:gd name="T16" fmla="*/ 2147483647 w 46"/>
                  <a:gd name="T17" fmla="*/ 2147483647 h 47"/>
                  <a:gd name="T18" fmla="*/ 2147483647 w 46"/>
                  <a:gd name="T19" fmla="*/ 2147483647 h 47"/>
                  <a:gd name="T20" fmla="*/ 2147483647 w 46"/>
                  <a:gd name="T21" fmla="*/ 2147483647 h 47"/>
                  <a:gd name="T22" fmla="*/ 2147483647 w 46"/>
                  <a:gd name="T23" fmla="*/ 2147483647 h 47"/>
                  <a:gd name="T24" fmla="*/ 2147483647 w 46"/>
                  <a:gd name="T25" fmla="*/ 2147483647 h 47"/>
                  <a:gd name="T26" fmla="*/ 2147483647 w 46"/>
                  <a:gd name="T27" fmla="*/ 2147483647 h 47"/>
                  <a:gd name="T28" fmla="*/ 2147483647 w 46"/>
                  <a:gd name="T29" fmla="*/ 2147483647 h 47"/>
                  <a:gd name="T30" fmla="*/ 0 w 46"/>
                  <a:gd name="T31" fmla="*/ 2147483647 h 47"/>
                  <a:gd name="T32" fmla="*/ 2147483647 w 46"/>
                  <a:gd name="T33" fmla="*/ 2147483647 h 47"/>
                  <a:gd name="T34" fmla="*/ 2147483647 w 46"/>
                  <a:gd name="T35" fmla="*/ 2147483647 h 4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46"/>
                  <a:gd name="T55" fmla="*/ 0 h 47"/>
                  <a:gd name="T56" fmla="*/ 46 w 46"/>
                  <a:gd name="T57" fmla="*/ 47 h 4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46" h="47">
                    <a:moveTo>
                      <a:pt x="12" y="40"/>
                    </a:moveTo>
                    <a:cubicBezTo>
                      <a:pt x="13" y="42"/>
                      <a:pt x="13" y="44"/>
                      <a:pt x="15" y="45"/>
                    </a:cubicBezTo>
                    <a:cubicBezTo>
                      <a:pt x="16" y="45"/>
                      <a:pt x="18" y="44"/>
                      <a:pt x="19" y="43"/>
                    </a:cubicBezTo>
                    <a:cubicBezTo>
                      <a:pt x="19" y="44"/>
                      <a:pt x="22" y="47"/>
                      <a:pt x="24" y="46"/>
                    </a:cubicBezTo>
                    <a:cubicBezTo>
                      <a:pt x="27" y="46"/>
                      <a:pt x="27" y="43"/>
                      <a:pt x="28" y="40"/>
                    </a:cubicBezTo>
                    <a:cubicBezTo>
                      <a:pt x="31" y="42"/>
                      <a:pt x="33" y="46"/>
                      <a:pt x="36" y="44"/>
                    </a:cubicBezTo>
                    <a:cubicBezTo>
                      <a:pt x="41" y="42"/>
                      <a:pt x="39" y="39"/>
                      <a:pt x="40" y="36"/>
                    </a:cubicBezTo>
                    <a:cubicBezTo>
                      <a:pt x="42" y="33"/>
                      <a:pt x="45" y="33"/>
                      <a:pt x="46" y="28"/>
                    </a:cubicBezTo>
                    <a:cubicBezTo>
                      <a:pt x="46" y="24"/>
                      <a:pt x="42" y="22"/>
                      <a:pt x="39" y="21"/>
                    </a:cubicBezTo>
                    <a:cubicBezTo>
                      <a:pt x="41" y="18"/>
                      <a:pt x="45" y="13"/>
                      <a:pt x="41" y="8"/>
                    </a:cubicBezTo>
                    <a:cubicBezTo>
                      <a:pt x="38" y="3"/>
                      <a:pt x="32" y="4"/>
                      <a:pt x="27" y="6"/>
                    </a:cubicBezTo>
                    <a:cubicBezTo>
                      <a:pt x="25" y="4"/>
                      <a:pt x="24" y="0"/>
                      <a:pt x="19" y="1"/>
                    </a:cubicBezTo>
                    <a:cubicBezTo>
                      <a:pt x="14" y="3"/>
                      <a:pt x="15" y="5"/>
                      <a:pt x="15" y="10"/>
                    </a:cubicBezTo>
                    <a:cubicBezTo>
                      <a:pt x="12" y="10"/>
                      <a:pt x="9" y="9"/>
                      <a:pt x="6" y="12"/>
                    </a:cubicBezTo>
                    <a:cubicBezTo>
                      <a:pt x="3" y="15"/>
                      <a:pt x="7" y="19"/>
                      <a:pt x="7" y="22"/>
                    </a:cubicBezTo>
                    <a:cubicBezTo>
                      <a:pt x="5" y="24"/>
                      <a:pt x="0" y="23"/>
                      <a:pt x="0" y="26"/>
                    </a:cubicBezTo>
                    <a:cubicBezTo>
                      <a:pt x="0" y="32"/>
                      <a:pt x="0" y="40"/>
                      <a:pt x="5" y="42"/>
                    </a:cubicBezTo>
                    <a:cubicBezTo>
                      <a:pt x="8" y="44"/>
                      <a:pt x="9" y="40"/>
                      <a:pt x="12" y="40"/>
                    </a:cubicBezTo>
                    <a:close/>
                  </a:path>
                </a:pathLst>
              </a:custGeom>
              <a:solidFill>
                <a:srgbClr val="009049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76" name="Freeform 137"/>
              <p:cNvSpPr>
                <a:spLocks/>
              </p:cNvSpPr>
              <p:nvPr/>
            </p:nvSpPr>
            <p:spPr bwMode="auto">
              <a:xfrm>
                <a:off x="3029" y="3001"/>
                <a:ext cx="234" cy="80"/>
              </a:xfrm>
              <a:custGeom>
                <a:avLst/>
                <a:gdLst>
                  <a:gd name="T0" fmla="*/ 2147483647 w 62"/>
                  <a:gd name="T1" fmla="*/ 2147483647 h 21"/>
                  <a:gd name="T2" fmla="*/ 2147483647 w 62"/>
                  <a:gd name="T3" fmla="*/ 2147483647 h 21"/>
                  <a:gd name="T4" fmla="*/ 2147483647 w 62"/>
                  <a:gd name="T5" fmla="*/ 2147483647 h 21"/>
                  <a:gd name="T6" fmla="*/ 2147483647 w 62"/>
                  <a:gd name="T7" fmla="*/ 2147483647 h 21"/>
                  <a:gd name="T8" fmla="*/ 2147483647 w 62"/>
                  <a:gd name="T9" fmla="*/ 2147483647 h 21"/>
                  <a:gd name="T10" fmla="*/ 2147483647 w 62"/>
                  <a:gd name="T11" fmla="*/ 2147483647 h 21"/>
                  <a:gd name="T12" fmla="*/ 2147483647 w 62"/>
                  <a:gd name="T13" fmla="*/ 2147483647 h 21"/>
                  <a:gd name="T14" fmla="*/ 2147483647 w 62"/>
                  <a:gd name="T15" fmla="*/ 2147483647 h 21"/>
                  <a:gd name="T16" fmla="*/ 2147483647 w 62"/>
                  <a:gd name="T17" fmla="*/ 2147483647 h 21"/>
                  <a:gd name="T18" fmla="*/ 2147483647 w 62"/>
                  <a:gd name="T19" fmla="*/ 0 h 21"/>
                  <a:gd name="T20" fmla="*/ 2147483647 w 62"/>
                  <a:gd name="T21" fmla="*/ 2147483647 h 21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62"/>
                  <a:gd name="T34" fmla="*/ 0 h 21"/>
                  <a:gd name="T35" fmla="*/ 62 w 62"/>
                  <a:gd name="T36" fmla="*/ 21 h 21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62" h="21">
                    <a:moveTo>
                      <a:pt x="29" y="7"/>
                    </a:moveTo>
                    <a:cubicBezTo>
                      <a:pt x="32" y="5"/>
                      <a:pt x="35" y="2"/>
                      <a:pt x="39" y="2"/>
                    </a:cubicBezTo>
                    <a:cubicBezTo>
                      <a:pt x="42" y="2"/>
                      <a:pt x="43" y="5"/>
                      <a:pt x="45" y="7"/>
                    </a:cubicBezTo>
                    <a:cubicBezTo>
                      <a:pt x="49" y="3"/>
                      <a:pt x="54" y="3"/>
                      <a:pt x="57" y="6"/>
                    </a:cubicBezTo>
                    <a:cubicBezTo>
                      <a:pt x="59" y="7"/>
                      <a:pt x="62" y="12"/>
                      <a:pt x="60" y="15"/>
                    </a:cubicBezTo>
                    <a:cubicBezTo>
                      <a:pt x="56" y="18"/>
                      <a:pt x="47" y="17"/>
                      <a:pt x="44" y="19"/>
                    </a:cubicBezTo>
                    <a:cubicBezTo>
                      <a:pt x="41" y="21"/>
                      <a:pt x="19" y="17"/>
                      <a:pt x="10" y="18"/>
                    </a:cubicBezTo>
                    <a:cubicBezTo>
                      <a:pt x="7" y="19"/>
                      <a:pt x="0" y="13"/>
                      <a:pt x="3" y="8"/>
                    </a:cubicBezTo>
                    <a:cubicBezTo>
                      <a:pt x="4" y="7"/>
                      <a:pt x="7" y="7"/>
                      <a:pt x="12" y="6"/>
                    </a:cubicBezTo>
                    <a:cubicBezTo>
                      <a:pt x="10" y="3"/>
                      <a:pt x="16" y="0"/>
                      <a:pt x="18" y="0"/>
                    </a:cubicBezTo>
                    <a:cubicBezTo>
                      <a:pt x="22" y="0"/>
                      <a:pt x="27" y="7"/>
                      <a:pt x="29" y="7"/>
                    </a:cubicBezTo>
                    <a:close/>
                  </a:path>
                </a:pathLst>
              </a:custGeom>
              <a:solidFill>
                <a:srgbClr val="69C34E"/>
              </a:solidFill>
              <a:ln w="0">
                <a:solidFill>
                  <a:srgbClr val="24211D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55786" name="Text Box 138"/>
            <p:cNvSpPr txBox="1">
              <a:spLocks noChangeArrowheads="1"/>
            </p:cNvSpPr>
            <p:nvPr/>
          </p:nvSpPr>
          <p:spPr bwMode="auto">
            <a:xfrm>
              <a:off x="4936" y="2496"/>
              <a:ext cx="560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ru-RU" sz="120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Г О Р О Д</a:t>
              </a:r>
            </a:p>
          </p:txBody>
        </p:sp>
      </p:grpSp>
      <p:grpSp>
        <p:nvGrpSpPr>
          <p:cNvPr id="1035" name="Group 139"/>
          <p:cNvGrpSpPr>
            <a:grpSpLocks/>
          </p:cNvGrpSpPr>
          <p:nvPr/>
        </p:nvGrpSpPr>
        <p:grpSpPr bwMode="auto">
          <a:xfrm>
            <a:off x="0" y="3800475"/>
            <a:ext cx="8934450" cy="1000125"/>
            <a:chOff x="0" y="2394"/>
            <a:chExt cx="5628" cy="630"/>
          </a:xfrm>
        </p:grpSpPr>
        <p:sp>
          <p:nvSpPr>
            <p:cNvPr id="1167" name="Rectangle 140"/>
            <p:cNvSpPr>
              <a:spLocks noChangeArrowheads="1"/>
            </p:cNvSpPr>
            <p:nvPr/>
          </p:nvSpPr>
          <p:spPr bwMode="auto">
            <a:xfrm rot="-301821">
              <a:off x="2495" y="2394"/>
              <a:ext cx="83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ru-RU" altLang="ru-RU" sz="2800" smtClean="0">
                  <a:solidFill>
                    <a:srgbClr val="000099"/>
                  </a:solidFill>
                </a:rPr>
                <a:t>120 км</a:t>
              </a:r>
            </a:p>
          </p:txBody>
        </p:sp>
        <p:sp>
          <p:nvSpPr>
            <p:cNvPr id="1168" name="AutoShape 141"/>
            <p:cNvSpPr>
              <a:spLocks/>
            </p:cNvSpPr>
            <p:nvPr/>
          </p:nvSpPr>
          <p:spPr bwMode="auto">
            <a:xfrm rot="5024764">
              <a:off x="2646" y="42"/>
              <a:ext cx="336" cy="5628"/>
            </a:xfrm>
            <a:prstGeom prst="leftBrace">
              <a:avLst>
                <a:gd name="adj1" fmla="val 139583"/>
                <a:gd name="adj2" fmla="val 50000"/>
              </a:avLst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alt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2" name="Group 149"/>
          <p:cNvGrpSpPr>
            <a:grpSpLocks/>
          </p:cNvGrpSpPr>
          <p:nvPr/>
        </p:nvGrpSpPr>
        <p:grpSpPr bwMode="auto">
          <a:xfrm rot="-312268">
            <a:off x="9067800" y="4762500"/>
            <a:ext cx="1219200" cy="557213"/>
            <a:chOff x="3600" y="1354"/>
            <a:chExt cx="768" cy="351"/>
          </a:xfrm>
        </p:grpSpPr>
        <p:sp>
          <p:nvSpPr>
            <p:cNvPr id="1067" name="Freeform 150"/>
            <p:cNvSpPr>
              <a:spLocks/>
            </p:cNvSpPr>
            <p:nvPr/>
          </p:nvSpPr>
          <p:spPr bwMode="auto">
            <a:xfrm>
              <a:off x="3622" y="1361"/>
              <a:ext cx="235" cy="248"/>
            </a:xfrm>
            <a:custGeom>
              <a:avLst/>
              <a:gdLst>
                <a:gd name="T0" fmla="*/ 1 w 468"/>
                <a:gd name="T1" fmla="*/ 1 h 496"/>
                <a:gd name="T2" fmla="*/ 1 w 468"/>
                <a:gd name="T3" fmla="*/ 1 h 496"/>
                <a:gd name="T4" fmla="*/ 1 w 468"/>
                <a:gd name="T5" fmla="*/ 1 h 496"/>
                <a:gd name="T6" fmla="*/ 1 w 468"/>
                <a:gd name="T7" fmla="*/ 1 h 496"/>
                <a:gd name="T8" fmla="*/ 1 w 468"/>
                <a:gd name="T9" fmla="*/ 1 h 496"/>
                <a:gd name="T10" fmla="*/ 1 w 468"/>
                <a:gd name="T11" fmla="*/ 1 h 496"/>
                <a:gd name="T12" fmla="*/ 1 w 468"/>
                <a:gd name="T13" fmla="*/ 1 h 496"/>
                <a:gd name="T14" fmla="*/ 1 w 468"/>
                <a:gd name="T15" fmla="*/ 1 h 496"/>
                <a:gd name="T16" fmla="*/ 1 w 468"/>
                <a:gd name="T17" fmla="*/ 1 h 496"/>
                <a:gd name="T18" fmla="*/ 1 w 468"/>
                <a:gd name="T19" fmla="*/ 1 h 496"/>
                <a:gd name="T20" fmla="*/ 1 w 468"/>
                <a:gd name="T21" fmla="*/ 1 h 496"/>
                <a:gd name="T22" fmla="*/ 1 w 468"/>
                <a:gd name="T23" fmla="*/ 1 h 496"/>
                <a:gd name="T24" fmla="*/ 1 w 468"/>
                <a:gd name="T25" fmla="*/ 1 h 496"/>
                <a:gd name="T26" fmla="*/ 1 w 468"/>
                <a:gd name="T27" fmla="*/ 1 h 496"/>
                <a:gd name="T28" fmla="*/ 1 w 468"/>
                <a:gd name="T29" fmla="*/ 1 h 496"/>
                <a:gd name="T30" fmla="*/ 1 w 468"/>
                <a:gd name="T31" fmla="*/ 1 h 496"/>
                <a:gd name="T32" fmla="*/ 1 w 468"/>
                <a:gd name="T33" fmla="*/ 1 h 496"/>
                <a:gd name="T34" fmla="*/ 1 w 468"/>
                <a:gd name="T35" fmla="*/ 1 h 496"/>
                <a:gd name="T36" fmla="*/ 1 w 468"/>
                <a:gd name="T37" fmla="*/ 0 h 496"/>
                <a:gd name="T38" fmla="*/ 1 w 468"/>
                <a:gd name="T39" fmla="*/ 0 h 496"/>
                <a:gd name="T40" fmla="*/ 1 w 468"/>
                <a:gd name="T41" fmla="*/ 0 h 496"/>
                <a:gd name="T42" fmla="*/ 1 w 468"/>
                <a:gd name="T43" fmla="*/ 1 h 496"/>
                <a:gd name="T44" fmla="*/ 1 w 468"/>
                <a:gd name="T45" fmla="*/ 1 h 496"/>
                <a:gd name="T46" fmla="*/ 1 w 468"/>
                <a:gd name="T47" fmla="*/ 1 h 496"/>
                <a:gd name="T48" fmla="*/ 1 w 468"/>
                <a:gd name="T49" fmla="*/ 1 h 496"/>
                <a:gd name="T50" fmla="*/ 1 w 468"/>
                <a:gd name="T51" fmla="*/ 1 h 496"/>
                <a:gd name="T52" fmla="*/ 0 w 468"/>
                <a:gd name="T53" fmla="*/ 1 h 496"/>
                <a:gd name="T54" fmla="*/ 1 w 468"/>
                <a:gd name="T55" fmla="*/ 1 h 496"/>
                <a:gd name="T56" fmla="*/ 1 w 468"/>
                <a:gd name="T57" fmla="*/ 1 h 49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468"/>
                <a:gd name="T88" fmla="*/ 0 h 496"/>
                <a:gd name="T89" fmla="*/ 468 w 468"/>
                <a:gd name="T90" fmla="*/ 496 h 49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468" h="496">
                  <a:moveTo>
                    <a:pt x="82" y="48"/>
                  </a:moveTo>
                  <a:lnTo>
                    <a:pt x="82" y="47"/>
                  </a:lnTo>
                  <a:lnTo>
                    <a:pt x="84" y="41"/>
                  </a:lnTo>
                  <a:lnTo>
                    <a:pt x="84" y="38"/>
                  </a:lnTo>
                  <a:lnTo>
                    <a:pt x="86" y="35"/>
                  </a:lnTo>
                  <a:lnTo>
                    <a:pt x="88" y="29"/>
                  </a:lnTo>
                  <a:lnTo>
                    <a:pt x="93" y="26"/>
                  </a:lnTo>
                  <a:lnTo>
                    <a:pt x="96" y="23"/>
                  </a:lnTo>
                  <a:lnTo>
                    <a:pt x="101" y="17"/>
                  </a:lnTo>
                  <a:lnTo>
                    <a:pt x="103" y="16"/>
                  </a:lnTo>
                  <a:lnTo>
                    <a:pt x="107" y="14"/>
                  </a:lnTo>
                  <a:lnTo>
                    <a:pt x="108" y="12"/>
                  </a:lnTo>
                  <a:lnTo>
                    <a:pt x="113" y="11"/>
                  </a:lnTo>
                  <a:lnTo>
                    <a:pt x="117" y="9"/>
                  </a:lnTo>
                  <a:lnTo>
                    <a:pt x="120" y="7"/>
                  </a:lnTo>
                  <a:lnTo>
                    <a:pt x="125" y="5"/>
                  </a:lnTo>
                  <a:lnTo>
                    <a:pt x="131" y="4"/>
                  </a:lnTo>
                  <a:lnTo>
                    <a:pt x="136" y="2"/>
                  </a:lnTo>
                  <a:lnTo>
                    <a:pt x="141" y="0"/>
                  </a:lnTo>
                  <a:lnTo>
                    <a:pt x="148" y="0"/>
                  </a:lnTo>
                  <a:lnTo>
                    <a:pt x="155" y="0"/>
                  </a:lnTo>
                  <a:lnTo>
                    <a:pt x="468" y="2"/>
                  </a:lnTo>
                  <a:lnTo>
                    <a:pt x="468" y="444"/>
                  </a:lnTo>
                  <a:lnTo>
                    <a:pt x="270" y="436"/>
                  </a:lnTo>
                  <a:lnTo>
                    <a:pt x="237" y="496"/>
                  </a:lnTo>
                  <a:lnTo>
                    <a:pt x="1" y="491"/>
                  </a:lnTo>
                  <a:lnTo>
                    <a:pt x="0" y="259"/>
                  </a:lnTo>
                  <a:lnTo>
                    <a:pt x="82" y="48"/>
                  </a:lnTo>
                  <a:close/>
                </a:path>
              </a:pathLst>
            </a:custGeom>
            <a:solidFill>
              <a:srgbClr val="FF69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8" name="Freeform 151"/>
            <p:cNvSpPr>
              <a:spLocks/>
            </p:cNvSpPr>
            <p:nvPr/>
          </p:nvSpPr>
          <p:spPr bwMode="auto">
            <a:xfrm>
              <a:off x="3893" y="1550"/>
              <a:ext cx="455" cy="47"/>
            </a:xfrm>
            <a:custGeom>
              <a:avLst/>
              <a:gdLst>
                <a:gd name="T0" fmla="*/ 1 w 455"/>
                <a:gd name="T1" fmla="*/ 22 h 47"/>
                <a:gd name="T2" fmla="*/ 451 w 455"/>
                <a:gd name="T3" fmla="*/ 18 h 47"/>
                <a:gd name="T4" fmla="*/ 455 w 455"/>
                <a:gd name="T5" fmla="*/ 2 h 47"/>
                <a:gd name="T6" fmla="*/ 0 w 455"/>
                <a:gd name="T7" fmla="*/ 0 h 47"/>
                <a:gd name="T8" fmla="*/ 0 w 455"/>
                <a:gd name="T9" fmla="*/ 47 h 47"/>
                <a:gd name="T10" fmla="*/ 1 w 455"/>
                <a:gd name="T11" fmla="*/ 22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5"/>
                <a:gd name="T19" fmla="*/ 0 h 47"/>
                <a:gd name="T20" fmla="*/ 455 w 45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5" h="47">
                  <a:moveTo>
                    <a:pt x="1" y="22"/>
                  </a:moveTo>
                  <a:lnTo>
                    <a:pt x="451" y="18"/>
                  </a:lnTo>
                  <a:lnTo>
                    <a:pt x="455" y="2"/>
                  </a:lnTo>
                  <a:lnTo>
                    <a:pt x="0" y="0"/>
                  </a:lnTo>
                  <a:lnTo>
                    <a:pt x="0" y="47"/>
                  </a:lnTo>
                  <a:lnTo>
                    <a:pt x="1" y="22"/>
                  </a:lnTo>
                  <a:close/>
                </a:path>
              </a:pathLst>
            </a:custGeom>
            <a:solidFill>
              <a:srgbClr val="33AD8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9" name="Freeform 152"/>
            <p:cNvSpPr>
              <a:spLocks/>
            </p:cNvSpPr>
            <p:nvPr/>
          </p:nvSpPr>
          <p:spPr bwMode="auto">
            <a:xfrm>
              <a:off x="3851" y="1578"/>
              <a:ext cx="329" cy="69"/>
            </a:xfrm>
            <a:custGeom>
              <a:avLst/>
              <a:gdLst>
                <a:gd name="T0" fmla="*/ 0 w 657"/>
                <a:gd name="T1" fmla="*/ 1 h 137"/>
                <a:gd name="T2" fmla="*/ 1 w 657"/>
                <a:gd name="T3" fmla="*/ 1 h 137"/>
                <a:gd name="T4" fmla="*/ 1 w 657"/>
                <a:gd name="T5" fmla="*/ 0 h 137"/>
                <a:gd name="T6" fmla="*/ 0 w 657"/>
                <a:gd name="T7" fmla="*/ 0 h 137"/>
                <a:gd name="T8" fmla="*/ 0 w 657"/>
                <a:gd name="T9" fmla="*/ 1 h 137"/>
                <a:gd name="T10" fmla="*/ 0 w 657"/>
                <a:gd name="T11" fmla="*/ 1 h 1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7"/>
                <a:gd name="T19" fmla="*/ 0 h 137"/>
                <a:gd name="T20" fmla="*/ 657 w 657"/>
                <a:gd name="T21" fmla="*/ 137 h 1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7" h="137">
                  <a:moveTo>
                    <a:pt x="0" y="137"/>
                  </a:moveTo>
                  <a:lnTo>
                    <a:pt x="657" y="137"/>
                  </a:lnTo>
                  <a:lnTo>
                    <a:pt x="657" y="0"/>
                  </a:lnTo>
                  <a:lnTo>
                    <a:pt x="0" y="0"/>
                  </a:lnTo>
                  <a:lnTo>
                    <a:pt x="0" y="1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0" name="Freeform 153"/>
            <p:cNvSpPr>
              <a:spLocks/>
            </p:cNvSpPr>
            <p:nvPr/>
          </p:nvSpPr>
          <p:spPr bwMode="auto">
            <a:xfrm>
              <a:off x="3968" y="1567"/>
              <a:ext cx="208" cy="23"/>
            </a:xfrm>
            <a:custGeom>
              <a:avLst/>
              <a:gdLst>
                <a:gd name="T0" fmla="*/ 0 w 417"/>
                <a:gd name="T1" fmla="*/ 1 h 46"/>
                <a:gd name="T2" fmla="*/ 0 w 417"/>
                <a:gd name="T3" fmla="*/ 1 h 46"/>
                <a:gd name="T4" fmla="*/ 0 w 417"/>
                <a:gd name="T5" fmla="*/ 0 h 46"/>
                <a:gd name="T6" fmla="*/ 0 w 417"/>
                <a:gd name="T7" fmla="*/ 0 h 46"/>
                <a:gd name="T8" fmla="*/ 0 w 417"/>
                <a:gd name="T9" fmla="*/ 1 h 46"/>
                <a:gd name="T10" fmla="*/ 0 w 417"/>
                <a:gd name="T11" fmla="*/ 1 h 4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17"/>
                <a:gd name="T19" fmla="*/ 0 h 46"/>
                <a:gd name="T20" fmla="*/ 417 w 417"/>
                <a:gd name="T21" fmla="*/ 46 h 4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17" h="46">
                  <a:moveTo>
                    <a:pt x="0" y="46"/>
                  </a:moveTo>
                  <a:lnTo>
                    <a:pt x="417" y="46"/>
                  </a:lnTo>
                  <a:lnTo>
                    <a:pt x="417" y="0"/>
                  </a:lnTo>
                  <a:lnTo>
                    <a:pt x="0" y="0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001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1" name="Freeform 154"/>
            <p:cNvSpPr>
              <a:spLocks/>
            </p:cNvSpPr>
            <p:nvPr/>
          </p:nvSpPr>
          <p:spPr bwMode="auto">
            <a:xfrm>
              <a:off x="4173" y="1562"/>
              <a:ext cx="163" cy="30"/>
            </a:xfrm>
            <a:custGeom>
              <a:avLst/>
              <a:gdLst>
                <a:gd name="T0" fmla="*/ 0 w 163"/>
                <a:gd name="T1" fmla="*/ 29 h 30"/>
                <a:gd name="T2" fmla="*/ 163 w 163"/>
                <a:gd name="T3" fmla="*/ 30 h 30"/>
                <a:gd name="T4" fmla="*/ 159 w 163"/>
                <a:gd name="T5" fmla="*/ 0 h 30"/>
                <a:gd name="T6" fmla="*/ 0 w 163"/>
                <a:gd name="T7" fmla="*/ 1 h 30"/>
                <a:gd name="T8" fmla="*/ 0 w 163"/>
                <a:gd name="T9" fmla="*/ 29 h 30"/>
                <a:gd name="T10" fmla="*/ 0 w 163"/>
                <a:gd name="T11" fmla="*/ 29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3"/>
                <a:gd name="T19" fmla="*/ 0 h 30"/>
                <a:gd name="T20" fmla="*/ 163 w 163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3" h="30">
                  <a:moveTo>
                    <a:pt x="0" y="29"/>
                  </a:moveTo>
                  <a:lnTo>
                    <a:pt x="163" y="30"/>
                  </a:lnTo>
                  <a:lnTo>
                    <a:pt x="159" y="0"/>
                  </a:lnTo>
                  <a:lnTo>
                    <a:pt x="0" y="1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17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2" name="Freeform 155"/>
            <p:cNvSpPr>
              <a:spLocks/>
            </p:cNvSpPr>
            <p:nvPr/>
          </p:nvSpPr>
          <p:spPr bwMode="auto">
            <a:xfrm>
              <a:off x="3848" y="1563"/>
              <a:ext cx="64" cy="30"/>
            </a:xfrm>
            <a:custGeom>
              <a:avLst/>
              <a:gdLst>
                <a:gd name="T0" fmla="*/ 0 w 127"/>
                <a:gd name="T1" fmla="*/ 1 h 60"/>
                <a:gd name="T2" fmla="*/ 1 w 127"/>
                <a:gd name="T3" fmla="*/ 1 h 60"/>
                <a:gd name="T4" fmla="*/ 1 w 127"/>
                <a:gd name="T5" fmla="*/ 0 h 60"/>
                <a:gd name="T6" fmla="*/ 0 w 127"/>
                <a:gd name="T7" fmla="*/ 0 h 60"/>
                <a:gd name="T8" fmla="*/ 0 w 127"/>
                <a:gd name="T9" fmla="*/ 1 h 60"/>
                <a:gd name="T10" fmla="*/ 0 w 127"/>
                <a:gd name="T11" fmla="*/ 1 h 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7"/>
                <a:gd name="T19" fmla="*/ 0 h 60"/>
                <a:gd name="T20" fmla="*/ 127 w 127"/>
                <a:gd name="T21" fmla="*/ 60 h 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7" h="60">
                  <a:moveTo>
                    <a:pt x="0" y="60"/>
                  </a:moveTo>
                  <a:lnTo>
                    <a:pt x="127" y="60"/>
                  </a:lnTo>
                  <a:lnTo>
                    <a:pt x="127" y="0"/>
                  </a:lnTo>
                  <a:lnTo>
                    <a:pt x="0" y="0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DB0D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3" name="Freeform 156"/>
            <p:cNvSpPr>
              <a:spLocks/>
            </p:cNvSpPr>
            <p:nvPr/>
          </p:nvSpPr>
          <p:spPr bwMode="auto">
            <a:xfrm>
              <a:off x="3714" y="1384"/>
              <a:ext cx="81" cy="89"/>
            </a:xfrm>
            <a:custGeom>
              <a:avLst/>
              <a:gdLst>
                <a:gd name="T0" fmla="*/ 0 w 160"/>
                <a:gd name="T1" fmla="*/ 1 h 178"/>
                <a:gd name="T2" fmla="*/ 1 w 160"/>
                <a:gd name="T3" fmla="*/ 1 h 178"/>
                <a:gd name="T4" fmla="*/ 1 w 160"/>
                <a:gd name="T5" fmla="*/ 0 h 178"/>
                <a:gd name="T6" fmla="*/ 0 w 160"/>
                <a:gd name="T7" fmla="*/ 0 h 178"/>
                <a:gd name="T8" fmla="*/ 0 w 160"/>
                <a:gd name="T9" fmla="*/ 1 h 178"/>
                <a:gd name="T10" fmla="*/ 0 w 160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0"/>
                <a:gd name="T19" fmla="*/ 0 h 178"/>
                <a:gd name="T20" fmla="*/ 160 w 160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0" h="178">
                  <a:moveTo>
                    <a:pt x="0" y="178"/>
                  </a:moveTo>
                  <a:lnTo>
                    <a:pt x="160" y="178"/>
                  </a:lnTo>
                  <a:lnTo>
                    <a:pt x="160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40BF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4" name="Freeform 157"/>
            <p:cNvSpPr>
              <a:spLocks/>
            </p:cNvSpPr>
            <p:nvPr/>
          </p:nvSpPr>
          <p:spPr bwMode="auto">
            <a:xfrm>
              <a:off x="3622" y="1383"/>
              <a:ext cx="57" cy="109"/>
            </a:xfrm>
            <a:custGeom>
              <a:avLst/>
              <a:gdLst>
                <a:gd name="T0" fmla="*/ 0 w 115"/>
                <a:gd name="T1" fmla="*/ 0 h 218"/>
                <a:gd name="T2" fmla="*/ 0 w 115"/>
                <a:gd name="T3" fmla="*/ 1 h 218"/>
                <a:gd name="T4" fmla="*/ 0 w 115"/>
                <a:gd name="T5" fmla="*/ 1 h 218"/>
                <a:gd name="T6" fmla="*/ 0 w 115"/>
                <a:gd name="T7" fmla="*/ 1 h 218"/>
                <a:gd name="T8" fmla="*/ 0 w 115"/>
                <a:gd name="T9" fmla="*/ 1 h 218"/>
                <a:gd name="T10" fmla="*/ 0 w 115"/>
                <a:gd name="T11" fmla="*/ 1 h 218"/>
                <a:gd name="T12" fmla="*/ 0 w 115"/>
                <a:gd name="T13" fmla="*/ 1 h 218"/>
                <a:gd name="T14" fmla="*/ 0 w 115"/>
                <a:gd name="T15" fmla="*/ 1 h 218"/>
                <a:gd name="T16" fmla="*/ 0 w 115"/>
                <a:gd name="T17" fmla="*/ 1 h 218"/>
                <a:gd name="T18" fmla="*/ 0 w 115"/>
                <a:gd name="T19" fmla="*/ 1 h 218"/>
                <a:gd name="T20" fmla="*/ 0 w 115"/>
                <a:gd name="T21" fmla="*/ 1 h 218"/>
                <a:gd name="T22" fmla="*/ 0 w 115"/>
                <a:gd name="T23" fmla="*/ 1 h 218"/>
                <a:gd name="T24" fmla="*/ 0 w 115"/>
                <a:gd name="T25" fmla="*/ 1 h 218"/>
                <a:gd name="T26" fmla="*/ 0 w 115"/>
                <a:gd name="T27" fmla="*/ 1 h 218"/>
                <a:gd name="T28" fmla="*/ 0 w 115"/>
                <a:gd name="T29" fmla="*/ 1 h 218"/>
                <a:gd name="T30" fmla="*/ 0 w 115"/>
                <a:gd name="T31" fmla="*/ 1 h 218"/>
                <a:gd name="T32" fmla="*/ 0 w 115"/>
                <a:gd name="T33" fmla="*/ 1 h 218"/>
                <a:gd name="T34" fmla="*/ 0 w 115"/>
                <a:gd name="T35" fmla="*/ 1 h 218"/>
                <a:gd name="T36" fmla="*/ 0 w 115"/>
                <a:gd name="T37" fmla="*/ 1 h 218"/>
                <a:gd name="T38" fmla="*/ 0 w 115"/>
                <a:gd name="T39" fmla="*/ 1 h 218"/>
                <a:gd name="T40" fmla="*/ 0 w 115"/>
                <a:gd name="T41" fmla="*/ 1 h 218"/>
                <a:gd name="T42" fmla="*/ 0 w 115"/>
                <a:gd name="T43" fmla="*/ 1 h 218"/>
                <a:gd name="T44" fmla="*/ 0 w 115"/>
                <a:gd name="T45" fmla="*/ 0 h 218"/>
                <a:gd name="T46" fmla="*/ 0 w 115"/>
                <a:gd name="T47" fmla="*/ 0 h 218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115"/>
                <a:gd name="T73" fmla="*/ 0 h 218"/>
                <a:gd name="T74" fmla="*/ 115 w 115"/>
                <a:gd name="T75" fmla="*/ 218 h 218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115" h="218">
                  <a:moveTo>
                    <a:pt x="86" y="0"/>
                  </a:moveTo>
                  <a:lnTo>
                    <a:pt x="0" y="218"/>
                  </a:lnTo>
                  <a:lnTo>
                    <a:pt x="55" y="218"/>
                  </a:lnTo>
                  <a:lnTo>
                    <a:pt x="57" y="218"/>
                  </a:lnTo>
                  <a:lnTo>
                    <a:pt x="60" y="216"/>
                  </a:lnTo>
                  <a:lnTo>
                    <a:pt x="65" y="214"/>
                  </a:lnTo>
                  <a:lnTo>
                    <a:pt x="67" y="211"/>
                  </a:lnTo>
                  <a:lnTo>
                    <a:pt x="72" y="204"/>
                  </a:lnTo>
                  <a:lnTo>
                    <a:pt x="74" y="200"/>
                  </a:lnTo>
                  <a:lnTo>
                    <a:pt x="76" y="195"/>
                  </a:lnTo>
                  <a:lnTo>
                    <a:pt x="78" y="192"/>
                  </a:lnTo>
                  <a:lnTo>
                    <a:pt x="79" y="185"/>
                  </a:lnTo>
                  <a:lnTo>
                    <a:pt x="114" y="34"/>
                  </a:lnTo>
                  <a:lnTo>
                    <a:pt x="114" y="31"/>
                  </a:lnTo>
                  <a:lnTo>
                    <a:pt x="115" y="26"/>
                  </a:lnTo>
                  <a:lnTo>
                    <a:pt x="115" y="20"/>
                  </a:lnTo>
                  <a:lnTo>
                    <a:pt x="115" y="15"/>
                  </a:lnTo>
                  <a:lnTo>
                    <a:pt x="115" y="8"/>
                  </a:lnTo>
                  <a:lnTo>
                    <a:pt x="112" y="5"/>
                  </a:lnTo>
                  <a:lnTo>
                    <a:pt x="109" y="2"/>
                  </a:lnTo>
                  <a:lnTo>
                    <a:pt x="86" y="0"/>
                  </a:lnTo>
                  <a:close/>
                </a:path>
              </a:pathLst>
            </a:custGeom>
            <a:solidFill>
              <a:srgbClr val="69B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5" name="Freeform 158"/>
            <p:cNvSpPr>
              <a:spLocks/>
            </p:cNvSpPr>
            <p:nvPr/>
          </p:nvSpPr>
          <p:spPr bwMode="auto">
            <a:xfrm>
              <a:off x="3803" y="1509"/>
              <a:ext cx="44" cy="27"/>
            </a:xfrm>
            <a:custGeom>
              <a:avLst/>
              <a:gdLst>
                <a:gd name="T0" fmla="*/ 0 w 88"/>
                <a:gd name="T1" fmla="*/ 0 h 55"/>
                <a:gd name="T2" fmla="*/ 1 w 88"/>
                <a:gd name="T3" fmla="*/ 0 h 55"/>
                <a:gd name="T4" fmla="*/ 1 w 88"/>
                <a:gd name="T5" fmla="*/ 0 h 55"/>
                <a:gd name="T6" fmla="*/ 0 w 88"/>
                <a:gd name="T7" fmla="*/ 0 h 55"/>
                <a:gd name="T8" fmla="*/ 0 w 88"/>
                <a:gd name="T9" fmla="*/ 0 h 55"/>
                <a:gd name="T10" fmla="*/ 0 w 88"/>
                <a:gd name="T11" fmla="*/ 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"/>
                <a:gd name="T19" fmla="*/ 0 h 55"/>
                <a:gd name="T20" fmla="*/ 88 w 88"/>
                <a:gd name="T21" fmla="*/ 55 h 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" h="55">
                  <a:moveTo>
                    <a:pt x="0" y="55"/>
                  </a:moveTo>
                  <a:lnTo>
                    <a:pt x="88" y="55"/>
                  </a:lnTo>
                  <a:lnTo>
                    <a:pt x="88" y="0"/>
                  </a:lnTo>
                  <a:lnTo>
                    <a:pt x="0" y="0"/>
                  </a:lnTo>
                  <a:lnTo>
                    <a:pt x="0" y="55"/>
                  </a:lnTo>
                  <a:close/>
                </a:path>
              </a:pathLst>
            </a:custGeom>
            <a:solidFill>
              <a:srgbClr val="FF47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6" name="Freeform 159"/>
            <p:cNvSpPr>
              <a:spLocks/>
            </p:cNvSpPr>
            <p:nvPr/>
          </p:nvSpPr>
          <p:spPr bwMode="auto">
            <a:xfrm>
              <a:off x="3807" y="1538"/>
              <a:ext cx="33" cy="14"/>
            </a:xfrm>
            <a:custGeom>
              <a:avLst/>
              <a:gdLst>
                <a:gd name="T0" fmla="*/ 0 w 65"/>
                <a:gd name="T1" fmla="*/ 0 h 30"/>
                <a:gd name="T2" fmla="*/ 1 w 65"/>
                <a:gd name="T3" fmla="*/ 0 h 30"/>
                <a:gd name="T4" fmla="*/ 1 w 65"/>
                <a:gd name="T5" fmla="*/ 0 h 30"/>
                <a:gd name="T6" fmla="*/ 0 w 65"/>
                <a:gd name="T7" fmla="*/ 0 h 30"/>
                <a:gd name="T8" fmla="*/ 0 w 65"/>
                <a:gd name="T9" fmla="*/ 0 h 30"/>
                <a:gd name="T10" fmla="*/ 0 w 65"/>
                <a:gd name="T11" fmla="*/ 0 h 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5"/>
                <a:gd name="T19" fmla="*/ 0 h 30"/>
                <a:gd name="T20" fmla="*/ 65 w 65"/>
                <a:gd name="T21" fmla="*/ 30 h 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5" h="30">
                  <a:moveTo>
                    <a:pt x="0" y="30"/>
                  </a:moveTo>
                  <a:lnTo>
                    <a:pt x="65" y="30"/>
                  </a:lnTo>
                  <a:lnTo>
                    <a:pt x="65" y="0"/>
                  </a:lnTo>
                  <a:lnTo>
                    <a:pt x="0" y="0"/>
                  </a:lnTo>
                  <a:lnTo>
                    <a:pt x="0" y="30"/>
                  </a:lnTo>
                  <a:close/>
                </a:path>
              </a:pathLst>
            </a:custGeom>
            <a:solidFill>
              <a:srgbClr val="FF00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7" name="Freeform 160"/>
            <p:cNvSpPr>
              <a:spLocks/>
            </p:cNvSpPr>
            <p:nvPr/>
          </p:nvSpPr>
          <p:spPr bwMode="auto">
            <a:xfrm>
              <a:off x="3669" y="1479"/>
              <a:ext cx="131" cy="128"/>
            </a:xfrm>
            <a:custGeom>
              <a:avLst/>
              <a:gdLst>
                <a:gd name="T0" fmla="*/ 0 w 261"/>
                <a:gd name="T1" fmla="*/ 0 h 255"/>
                <a:gd name="T2" fmla="*/ 1 w 261"/>
                <a:gd name="T3" fmla="*/ 1 h 255"/>
                <a:gd name="T4" fmla="*/ 1 w 261"/>
                <a:gd name="T5" fmla="*/ 1 h 255"/>
                <a:gd name="T6" fmla="*/ 1 w 261"/>
                <a:gd name="T7" fmla="*/ 1 h 255"/>
                <a:gd name="T8" fmla="*/ 1 w 261"/>
                <a:gd name="T9" fmla="*/ 1 h 255"/>
                <a:gd name="T10" fmla="*/ 1 w 261"/>
                <a:gd name="T11" fmla="*/ 1 h 255"/>
                <a:gd name="T12" fmla="*/ 1 w 261"/>
                <a:gd name="T13" fmla="*/ 1 h 255"/>
                <a:gd name="T14" fmla="*/ 1 w 261"/>
                <a:gd name="T15" fmla="*/ 1 h 255"/>
                <a:gd name="T16" fmla="*/ 1 w 261"/>
                <a:gd name="T17" fmla="*/ 1 h 255"/>
                <a:gd name="T18" fmla="*/ 1 w 261"/>
                <a:gd name="T19" fmla="*/ 1 h 255"/>
                <a:gd name="T20" fmla="*/ 1 w 261"/>
                <a:gd name="T21" fmla="*/ 1 h 255"/>
                <a:gd name="T22" fmla="*/ 1 w 261"/>
                <a:gd name="T23" fmla="*/ 1 h 255"/>
                <a:gd name="T24" fmla="*/ 1 w 261"/>
                <a:gd name="T25" fmla="*/ 1 h 255"/>
                <a:gd name="T26" fmla="*/ 1 w 261"/>
                <a:gd name="T27" fmla="*/ 1 h 255"/>
                <a:gd name="T28" fmla="*/ 1 w 261"/>
                <a:gd name="T29" fmla="*/ 1 h 255"/>
                <a:gd name="T30" fmla="*/ 1 w 261"/>
                <a:gd name="T31" fmla="*/ 1 h 255"/>
                <a:gd name="T32" fmla="*/ 1 w 261"/>
                <a:gd name="T33" fmla="*/ 1 h 255"/>
                <a:gd name="T34" fmla="*/ 1 w 261"/>
                <a:gd name="T35" fmla="*/ 1 h 255"/>
                <a:gd name="T36" fmla="*/ 1 w 261"/>
                <a:gd name="T37" fmla="*/ 1 h 255"/>
                <a:gd name="T38" fmla="*/ 1 w 261"/>
                <a:gd name="T39" fmla="*/ 1 h 255"/>
                <a:gd name="T40" fmla="*/ 1 w 261"/>
                <a:gd name="T41" fmla="*/ 1 h 255"/>
                <a:gd name="T42" fmla="*/ 1 w 261"/>
                <a:gd name="T43" fmla="*/ 1 h 255"/>
                <a:gd name="T44" fmla="*/ 1 w 261"/>
                <a:gd name="T45" fmla="*/ 1 h 255"/>
                <a:gd name="T46" fmla="*/ 1 w 261"/>
                <a:gd name="T47" fmla="*/ 1 h 255"/>
                <a:gd name="T48" fmla="*/ 1 w 261"/>
                <a:gd name="T49" fmla="*/ 1 h 255"/>
                <a:gd name="T50" fmla="*/ 1 w 261"/>
                <a:gd name="T51" fmla="*/ 1 h 255"/>
                <a:gd name="T52" fmla="*/ 1 w 261"/>
                <a:gd name="T53" fmla="*/ 1 h 255"/>
                <a:gd name="T54" fmla="*/ 1 w 261"/>
                <a:gd name="T55" fmla="*/ 1 h 255"/>
                <a:gd name="T56" fmla="*/ 1 w 261"/>
                <a:gd name="T57" fmla="*/ 1 h 255"/>
                <a:gd name="T58" fmla="*/ 1 w 261"/>
                <a:gd name="T59" fmla="*/ 1 h 255"/>
                <a:gd name="T60" fmla="*/ 1 w 261"/>
                <a:gd name="T61" fmla="*/ 1 h 255"/>
                <a:gd name="T62" fmla="*/ 1 w 261"/>
                <a:gd name="T63" fmla="*/ 1 h 255"/>
                <a:gd name="T64" fmla="*/ 1 w 261"/>
                <a:gd name="T65" fmla="*/ 1 h 255"/>
                <a:gd name="T66" fmla="*/ 1 w 261"/>
                <a:gd name="T67" fmla="*/ 1 h 255"/>
                <a:gd name="T68" fmla="*/ 1 w 261"/>
                <a:gd name="T69" fmla="*/ 1 h 255"/>
                <a:gd name="T70" fmla="*/ 1 w 261"/>
                <a:gd name="T71" fmla="*/ 1 h 255"/>
                <a:gd name="T72" fmla="*/ 1 w 261"/>
                <a:gd name="T73" fmla="*/ 1 h 255"/>
                <a:gd name="T74" fmla="*/ 1 w 261"/>
                <a:gd name="T75" fmla="*/ 1 h 255"/>
                <a:gd name="T76" fmla="*/ 1 w 261"/>
                <a:gd name="T77" fmla="*/ 1 h 255"/>
                <a:gd name="T78" fmla="*/ 1 w 261"/>
                <a:gd name="T79" fmla="*/ 1 h 255"/>
                <a:gd name="T80" fmla="*/ 1 w 261"/>
                <a:gd name="T81" fmla="*/ 1 h 255"/>
                <a:gd name="T82" fmla="*/ 1 w 261"/>
                <a:gd name="T83" fmla="*/ 1 h 255"/>
                <a:gd name="T84" fmla="*/ 1 w 261"/>
                <a:gd name="T85" fmla="*/ 1 h 255"/>
                <a:gd name="T86" fmla="*/ 1 w 261"/>
                <a:gd name="T87" fmla="*/ 1 h 255"/>
                <a:gd name="T88" fmla="*/ 0 w 261"/>
                <a:gd name="T89" fmla="*/ 1 h 255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61"/>
                <a:gd name="T136" fmla="*/ 0 h 255"/>
                <a:gd name="T137" fmla="*/ 261 w 261"/>
                <a:gd name="T138" fmla="*/ 255 h 255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61" h="255">
                  <a:moveTo>
                    <a:pt x="0" y="255"/>
                  </a:moveTo>
                  <a:lnTo>
                    <a:pt x="0" y="0"/>
                  </a:lnTo>
                  <a:lnTo>
                    <a:pt x="261" y="0"/>
                  </a:lnTo>
                  <a:lnTo>
                    <a:pt x="261" y="2"/>
                  </a:lnTo>
                  <a:lnTo>
                    <a:pt x="261" y="3"/>
                  </a:lnTo>
                  <a:lnTo>
                    <a:pt x="261" y="8"/>
                  </a:lnTo>
                  <a:lnTo>
                    <a:pt x="261" y="14"/>
                  </a:lnTo>
                  <a:lnTo>
                    <a:pt x="261" y="17"/>
                  </a:lnTo>
                  <a:lnTo>
                    <a:pt x="261" y="20"/>
                  </a:lnTo>
                  <a:lnTo>
                    <a:pt x="261" y="26"/>
                  </a:lnTo>
                  <a:lnTo>
                    <a:pt x="261" y="31"/>
                  </a:lnTo>
                  <a:lnTo>
                    <a:pt x="261" y="34"/>
                  </a:lnTo>
                  <a:lnTo>
                    <a:pt x="261" y="39"/>
                  </a:lnTo>
                  <a:lnTo>
                    <a:pt x="261" y="46"/>
                  </a:lnTo>
                  <a:lnTo>
                    <a:pt x="261" y="51"/>
                  </a:lnTo>
                  <a:lnTo>
                    <a:pt x="261" y="56"/>
                  </a:lnTo>
                  <a:lnTo>
                    <a:pt x="261" y="63"/>
                  </a:lnTo>
                  <a:lnTo>
                    <a:pt x="261" y="68"/>
                  </a:lnTo>
                  <a:lnTo>
                    <a:pt x="261" y="75"/>
                  </a:lnTo>
                  <a:lnTo>
                    <a:pt x="261" y="80"/>
                  </a:lnTo>
                  <a:lnTo>
                    <a:pt x="261" y="87"/>
                  </a:lnTo>
                  <a:lnTo>
                    <a:pt x="261" y="96"/>
                  </a:lnTo>
                  <a:lnTo>
                    <a:pt x="261" y="103"/>
                  </a:lnTo>
                  <a:lnTo>
                    <a:pt x="261" y="108"/>
                  </a:lnTo>
                  <a:lnTo>
                    <a:pt x="261" y="115"/>
                  </a:lnTo>
                  <a:lnTo>
                    <a:pt x="261" y="122"/>
                  </a:lnTo>
                  <a:lnTo>
                    <a:pt x="261" y="128"/>
                  </a:lnTo>
                  <a:lnTo>
                    <a:pt x="261" y="137"/>
                  </a:lnTo>
                  <a:lnTo>
                    <a:pt x="261" y="144"/>
                  </a:lnTo>
                  <a:lnTo>
                    <a:pt x="261" y="151"/>
                  </a:lnTo>
                  <a:lnTo>
                    <a:pt x="261" y="158"/>
                  </a:lnTo>
                  <a:lnTo>
                    <a:pt x="253" y="158"/>
                  </a:lnTo>
                  <a:lnTo>
                    <a:pt x="249" y="158"/>
                  </a:lnTo>
                  <a:lnTo>
                    <a:pt x="242" y="158"/>
                  </a:lnTo>
                  <a:lnTo>
                    <a:pt x="239" y="158"/>
                  </a:lnTo>
                  <a:lnTo>
                    <a:pt x="234" y="158"/>
                  </a:lnTo>
                  <a:lnTo>
                    <a:pt x="232" y="158"/>
                  </a:lnTo>
                  <a:lnTo>
                    <a:pt x="230" y="158"/>
                  </a:lnTo>
                  <a:lnTo>
                    <a:pt x="225" y="156"/>
                  </a:lnTo>
                  <a:lnTo>
                    <a:pt x="220" y="158"/>
                  </a:lnTo>
                  <a:lnTo>
                    <a:pt x="215" y="159"/>
                  </a:lnTo>
                  <a:lnTo>
                    <a:pt x="210" y="163"/>
                  </a:lnTo>
                  <a:lnTo>
                    <a:pt x="205" y="166"/>
                  </a:lnTo>
                  <a:lnTo>
                    <a:pt x="201" y="170"/>
                  </a:lnTo>
                  <a:lnTo>
                    <a:pt x="198" y="175"/>
                  </a:lnTo>
                  <a:lnTo>
                    <a:pt x="196" y="180"/>
                  </a:lnTo>
                  <a:lnTo>
                    <a:pt x="193" y="180"/>
                  </a:lnTo>
                  <a:lnTo>
                    <a:pt x="191" y="187"/>
                  </a:lnTo>
                  <a:lnTo>
                    <a:pt x="189" y="188"/>
                  </a:lnTo>
                  <a:lnTo>
                    <a:pt x="187" y="194"/>
                  </a:lnTo>
                  <a:lnTo>
                    <a:pt x="184" y="197"/>
                  </a:lnTo>
                  <a:lnTo>
                    <a:pt x="180" y="204"/>
                  </a:lnTo>
                  <a:lnTo>
                    <a:pt x="179" y="209"/>
                  </a:lnTo>
                  <a:lnTo>
                    <a:pt x="175" y="214"/>
                  </a:lnTo>
                  <a:lnTo>
                    <a:pt x="172" y="221"/>
                  </a:lnTo>
                  <a:lnTo>
                    <a:pt x="168" y="228"/>
                  </a:lnTo>
                  <a:lnTo>
                    <a:pt x="163" y="233"/>
                  </a:lnTo>
                  <a:lnTo>
                    <a:pt x="162" y="240"/>
                  </a:lnTo>
                  <a:lnTo>
                    <a:pt x="158" y="245"/>
                  </a:lnTo>
                  <a:lnTo>
                    <a:pt x="156" y="248"/>
                  </a:lnTo>
                  <a:lnTo>
                    <a:pt x="155" y="252"/>
                  </a:lnTo>
                  <a:lnTo>
                    <a:pt x="155" y="255"/>
                  </a:lnTo>
                  <a:lnTo>
                    <a:pt x="146" y="255"/>
                  </a:lnTo>
                  <a:lnTo>
                    <a:pt x="139" y="255"/>
                  </a:lnTo>
                  <a:lnTo>
                    <a:pt x="132" y="255"/>
                  </a:lnTo>
                  <a:lnTo>
                    <a:pt x="127" y="255"/>
                  </a:lnTo>
                  <a:lnTo>
                    <a:pt x="119" y="255"/>
                  </a:lnTo>
                  <a:lnTo>
                    <a:pt x="113" y="255"/>
                  </a:lnTo>
                  <a:lnTo>
                    <a:pt x="105" y="255"/>
                  </a:lnTo>
                  <a:lnTo>
                    <a:pt x="98" y="255"/>
                  </a:lnTo>
                  <a:lnTo>
                    <a:pt x="91" y="255"/>
                  </a:lnTo>
                  <a:lnTo>
                    <a:pt x="86" y="255"/>
                  </a:lnTo>
                  <a:lnTo>
                    <a:pt x="79" y="255"/>
                  </a:lnTo>
                  <a:lnTo>
                    <a:pt x="72" y="255"/>
                  </a:lnTo>
                  <a:lnTo>
                    <a:pt x="67" y="255"/>
                  </a:lnTo>
                  <a:lnTo>
                    <a:pt x="60" y="255"/>
                  </a:lnTo>
                  <a:lnTo>
                    <a:pt x="55" y="255"/>
                  </a:lnTo>
                  <a:lnTo>
                    <a:pt x="50" y="255"/>
                  </a:lnTo>
                  <a:lnTo>
                    <a:pt x="43" y="255"/>
                  </a:lnTo>
                  <a:lnTo>
                    <a:pt x="38" y="255"/>
                  </a:lnTo>
                  <a:lnTo>
                    <a:pt x="32" y="255"/>
                  </a:lnTo>
                  <a:lnTo>
                    <a:pt x="27" y="255"/>
                  </a:lnTo>
                  <a:lnTo>
                    <a:pt x="24" y="255"/>
                  </a:lnTo>
                  <a:lnTo>
                    <a:pt x="20" y="255"/>
                  </a:lnTo>
                  <a:lnTo>
                    <a:pt x="15" y="255"/>
                  </a:lnTo>
                  <a:lnTo>
                    <a:pt x="14" y="255"/>
                  </a:lnTo>
                  <a:lnTo>
                    <a:pt x="7" y="255"/>
                  </a:lnTo>
                  <a:lnTo>
                    <a:pt x="3" y="255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E342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8" name="Freeform 161"/>
            <p:cNvSpPr>
              <a:spLocks/>
            </p:cNvSpPr>
            <p:nvPr/>
          </p:nvSpPr>
          <p:spPr bwMode="auto">
            <a:xfrm>
              <a:off x="3750" y="1491"/>
              <a:ext cx="38" cy="10"/>
            </a:xfrm>
            <a:custGeom>
              <a:avLst/>
              <a:gdLst>
                <a:gd name="T0" fmla="*/ 0 w 75"/>
                <a:gd name="T1" fmla="*/ 0 h 21"/>
                <a:gd name="T2" fmla="*/ 1 w 75"/>
                <a:gd name="T3" fmla="*/ 0 h 21"/>
                <a:gd name="T4" fmla="*/ 1 w 75"/>
                <a:gd name="T5" fmla="*/ 0 h 21"/>
                <a:gd name="T6" fmla="*/ 0 w 75"/>
                <a:gd name="T7" fmla="*/ 0 h 21"/>
                <a:gd name="T8" fmla="*/ 0 w 75"/>
                <a:gd name="T9" fmla="*/ 0 h 21"/>
                <a:gd name="T10" fmla="*/ 0 w 75"/>
                <a:gd name="T11" fmla="*/ 0 h 2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5"/>
                <a:gd name="T19" fmla="*/ 0 h 21"/>
                <a:gd name="T20" fmla="*/ 75 w 75"/>
                <a:gd name="T21" fmla="*/ 21 h 2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5" h="21">
                  <a:moveTo>
                    <a:pt x="0" y="21"/>
                  </a:moveTo>
                  <a:lnTo>
                    <a:pt x="75" y="21"/>
                  </a:lnTo>
                  <a:lnTo>
                    <a:pt x="75" y="0"/>
                  </a:lnTo>
                  <a:lnTo>
                    <a:pt x="0" y="0"/>
                  </a:lnTo>
                  <a:lnTo>
                    <a:pt x="0" y="21"/>
                  </a:lnTo>
                  <a:close/>
                </a:path>
              </a:pathLst>
            </a:custGeom>
            <a:solidFill>
              <a:srgbClr val="FF7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79" name="Freeform 162"/>
            <p:cNvSpPr>
              <a:spLocks/>
            </p:cNvSpPr>
            <p:nvPr/>
          </p:nvSpPr>
          <p:spPr bwMode="auto">
            <a:xfrm>
              <a:off x="3774" y="1504"/>
              <a:ext cx="9" cy="11"/>
            </a:xfrm>
            <a:custGeom>
              <a:avLst/>
              <a:gdLst>
                <a:gd name="T0" fmla="*/ 0 w 19"/>
                <a:gd name="T1" fmla="*/ 1 h 20"/>
                <a:gd name="T2" fmla="*/ 0 w 19"/>
                <a:gd name="T3" fmla="*/ 1 h 20"/>
                <a:gd name="T4" fmla="*/ 0 w 19"/>
                <a:gd name="T5" fmla="*/ 1 h 20"/>
                <a:gd name="T6" fmla="*/ 0 w 19"/>
                <a:gd name="T7" fmla="*/ 1 h 20"/>
                <a:gd name="T8" fmla="*/ 0 w 19"/>
                <a:gd name="T9" fmla="*/ 1 h 20"/>
                <a:gd name="T10" fmla="*/ 0 w 19"/>
                <a:gd name="T11" fmla="*/ 1 h 20"/>
                <a:gd name="T12" fmla="*/ 0 w 19"/>
                <a:gd name="T13" fmla="*/ 1 h 20"/>
                <a:gd name="T14" fmla="*/ 0 w 19"/>
                <a:gd name="T15" fmla="*/ 0 h 20"/>
                <a:gd name="T16" fmla="*/ 0 w 19"/>
                <a:gd name="T17" fmla="*/ 0 h 20"/>
                <a:gd name="T18" fmla="*/ 0 w 19"/>
                <a:gd name="T19" fmla="*/ 0 h 20"/>
                <a:gd name="T20" fmla="*/ 0 w 19"/>
                <a:gd name="T21" fmla="*/ 1 h 20"/>
                <a:gd name="T22" fmla="*/ 0 w 19"/>
                <a:gd name="T23" fmla="*/ 1 h 20"/>
                <a:gd name="T24" fmla="*/ 0 w 19"/>
                <a:gd name="T25" fmla="*/ 1 h 20"/>
                <a:gd name="T26" fmla="*/ 0 w 19"/>
                <a:gd name="T27" fmla="*/ 1 h 20"/>
                <a:gd name="T28" fmla="*/ 0 w 19"/>
                <a:gd name="T29" fmla="*/ 1 h 20"/>
                <a:gd name="T30" fmla="*/ 0 w 19"/>
                <a:gd name="T31" fmla="*/ 1 h 20"/>
                <a:gd name="T32" fmla="*/ 0 w 19"/>
                <a:gd name="T33" fmla="*/ 1 h 20"/>
                <a:gd name="T34" fmla="*/ 0 w 19"/>
                <a:gd name="T35" fmla="*/ 1 h 2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9"/>
                <a:gd name="T55" fmla="*/ 0 h 20"/>
                <a:gd name="T56" fmla="*/ 19 w 19"/>
                <a:gd name="T57" fmla="*/ 20 h 2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9" h="20">
                  <a:moveTo>
                    <a:pt x="10" y="20"/>
                  </a:moveTo>
                  <a:lnTo>
                    <a:pt x="12" y="18"/>
                  </a:lnTo>
                  <a:lnTo>
                    <a:pt x="17" y="17"/>
                  </a:lnTo>
                  <a:lnTo>
                    <a:pt x="19" y="13"/>
                  </a:lnTo>
                  <a:lnTo>
                    <a:pt x="19" y="10"/>
                  </a:lnTo>
                  <a:lnTo>
                    <a:pt x="19" y="6"/>
                  </a:lnTo>
                  <a:lnTo>
                    <a:pt x="17" y="1"/>
                  </a:lnTo>
                  <a:lnTo>
                    <a:pt x="12" y="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1" y="1"/>
                  </a:lnTo>
                  <a:lnTo>
                    <a:pt x="0" y="6"/>
                  </a:lnTo>
                  <a:lnTo>
                    <a:pt x="0" y="10"/>
                  </a:lnTo>
                  <a:lnTo>
                    <a:pt x="0" y="13"/>
                  </a:lnTo>
                  <a:lnTo>
                    <a:pt x="1" y="17"/>
                  </a:lnTo>
                  <a:lnTo>
                    <a:pt x="5" y="18"/>
                  </a:lnTo>
                  <a:lnTo>
                    <a:pt x="10" y="20"/>
                  </a:lnTo>
                  <a:close/>
                </a:path>
              </a:pathLst>
            </a:custGeom>
            <a:solidFill>
              <a:srgbClr val="03B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0" name="Freeform 163"/>
            <p:cNvSpPr>
              <a:spLocks/>
            </p:cNvSpPr>
            <p:nvPr/>
          </p:nvSpPr>
          <p:spPr bwMode="auto">
            <a:xfrm>
              <a:off x="4154" y="1608"/>
              <a:ext cx="193" cy="39"/>
            </a:xfrm>
            <a:custGeom>
              <a:avLst/>
              <a:gdLst>
                <a:gd name="T0" fmla="*/ 1 w 385"/>
                <a:gd name="T1" fmla="*/ 1 h 77"/>
                <a:gd name="T2" fmla="*/ 1 w 385"/>
                <a:gd name="T3" fmla="*/ 1 h 77"/>
                <a:gd name="T4" fmla="*/ 1 w 385"/>
                <a:gd name="T5" fmla="*/ 1 h 77"/>
                <a:gd name="T6" fmla="*/ 0 w 385"/>
                <a:gd name="T7" fmla="*/ 0 h 77"/>
                <a:gd name="T8" fmla="*/ 1 w 385"/>
                <a:gd name="T9" fmla="*/ 1 h 77"/>
                <a:gd name="T10" fmla="*/ 1 w 385"/>
                <a:gd name="T11" fmla="*/ 1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5"/>
                <a:gd name="T19" fmla="*/ 0 h 77"/>
                <a:gd name="T20" fmla="*/ 385 w 385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5" h="77">
                  <a:moveTo>
                    <a:pt x="39" y="36"/>
                  </a:moveTo>
                  <a:lnTo>
                    <a:pt x="385" y="77"/>
                  </a:lnTo>
                  <a:lnTo>
                    <a:pt x="347" y="43"/>
                  </a:lnTo>
                  <a:lnTo>
                    <a:pt x="0" y="0"/>
                  </a:lnTo>
                  <a:lnTo>
                    <a:pt x="39" y="36"/>
                  </a:lnTo>
                  <a:close/>
                </a:path>
              </a:pathLst>
            </a:custGeom>
            <a:solidFill>
              <a:srgbClr val="8A7D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1" name="Freeform 164"/>
            <p:cNvSpPr>
              <a:spLocks/>
            </p:cNvSpPr>
            <p:nvPr/>
          </p:nvSpPr>
          <p:spPr bwMode="auto">
            <a:xfrm>
              <a:off x="4156" y="1610"/>
              <a:ext cx="190" cy="36"/>
            </a:xfrm>
            <a:custGeom>
              <a:avLst/>
              <a:gdLst>
                <a:gd name="T0" fmla="*/ 0 w 381"/>
                <a:gd name="T1" fmla="*/ 1 h 72"/>
                <a:gd name="T2" fmla="*/ 0 w 381"/>
                <a:gd name="T3" fmla="*/ 1 h 72"/>
                <a:gd name="T4" fmla="*/ 0 w 381"/>
                <a:gd name="T5" fmla="*/ 1 h 72"/>
                <a:gd name="T6" fmla="*/ 0 w 381"/>
                <a:gd name="T7" fmla="*/ 0 h 72"/>
                <a:gd name="T8" fmla="*/ 0 w 381"/>
                <a:gd name="T9" fmla="*/ 1 h 72"/>
                <a:gd name="T10" fmla="*/ 0 w 381"/>
                <a:gd name="T11" fmla="*/ 1 h 7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81"/>
                <a:gd name="T19" fmla="*/ 0 h 72"/>
                <a:gd name="T20" fmla="*/ 381 w 381"/>
                <a:gd name="T21" fmla="*/ 72 h 7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81" h="72">
                  <a:moveTo>
                    <a:pt x="31" y="31"/>
                  </a:moveTo>
                  <a:lnTo>
                    <a:pt x="381" y="72"/>
                  </a:lnTo>
                  <a:lnTo>
                    <a:pt x="348" y="43"/>
                  </a:lnTo>
                  <a:lnTo>
                    <a:pt x="0" y="0"/>
                  </a:lnTo>
                  <a:lnTo>
                    <a:pt x="31" y="31"/>
                  </a:lnTo>
                  <a:close/>
                </a:path>
              </a:pathLst>
            </a:custGeom>
            <a:solidFill>
              <a:srgbClr val="7A8A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2" name="Freeform 165"/>
            <p:cNvSpPr>
              <a:spLocks/>
            </p:cNvSpPr>
            <p:nvPr/>
          </p:nvSpPr>
          <p:spPr bwMode="auto">
            <a:xfrm>
              <a:off x="4158" y="1611"/>
              <a:ext cx="187" cy="33"/>
            </a:xfrm>
            <a:custGeom>
              <a:avLst/>
              <a:gdLst>
                <a:gd name="T0" fmla="*/ 1 w 373"/>
                <a:gd name="T1" fmla="*/ 1 h 65"/>
                <a:gd name="T2" fmla="*/ 1 w 373"/>
                <a:gd name="T3" fmla="*/ 1 h 65"/>
                <a:gd name="T4" fmla="*/ 1 w 373"/>
                <a:gd name="T5" fmla="*/ 1 h 65"/>
                <a:gd name="T6" fmla="*/ 0 w 373"/>
                <a:gd name="T7" fmla="*/ 0 h 65"/>
                <a:gd name="T8" fmla="*/ 1 w 373"/>
                <a:gd name="T9" fmla="*/ 1 h 65"/>
                <a:gd name="T10" fmla="*/ 1 w 373"/>
                <a:gd name="T11" fmla="*/ 1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3"/>
                <a:gd name="T19" fmla="*/ 0 h 65"/>
                <a:gd name="T20" fmla="*/ 373 w 373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3" h="65">
                  <a:moveTo>
                    <a:pt x="25" y="24"/>
                  </a:moveTo>
                  <a:lnTo>
                    <a:pt x="373" y="65"/>
                  </a:lnTo>
                  <a:lnTo>
                    <a:pt x="347" y="41"/>
                  </a:lnTo>
                  <a:lnTo>
                    <a:pt x="0" y="0"/>
                  </a:lnTo>
                  <a:lnTo>
                    <a:pt x="25" y="24"/>
                  </a:lnTo>
                  <a:close/>
                </a:path>
              </a:pathLst>
            </a:custGeom>
            <a:solidFill>
              <a:srgbClr val="6B9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3" name="Freeform 166"/>
            <p:cNvSpPr>
              <a:spLocks/>
            </p:cNvSpPr>
            <p:nvPr/>
          </p:nvSpPr>
          <p:spPr bwMode="auto">
            <a:xfrm>
              <a:off x="4160" y="1613"/>
              <a:ext cx="183" cy="30"/>
            </a:xfrm>
            <a:custGeom>
              <a:avLst/>
              <a:gdLst>
                <a:gd name="T0" fmla="*/ 0 w 367"/>
                <a:gd name="T1" fmla="*/ 1 h 60"/>
                <a:gd name="T2" fmla="*/ 0 w 367"/>
                <a:gd name="T3" fmla="*/ 1 h 60"/>
                <a:gd name="T4" fmla="*/ 0 w 367"/>
                <a:gd name="T5" fmla="*/ 1 h 60"/>
                <a:gd name="T6" fmla="*/ 0 w 367"/>
                <a:gd name="T7" fmla="*/ 0 h 60"/>
                <a:gd name="T8" fmla="*/ 0 w 367"/>
                <a:gd name="T9" fmla="*/ 1 h 60"/>
                <a:gd name="T10" fmla="*/ 0 w 367"/>
                <a:gd name="T11" fmla="*/ 1 h 6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7"/>
                <a:gd name="T19" fmla="*/ 0 h 60"/>
                <a:gd name="T20" fmla="*/ 367 w 367"/>
                <a:gd name="T21" fmla="*/ 60 h 6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7" h="60">
                  <a:moveTo>
                    <a:pt x="19" y="17"/>
                  </a:moveTo>
                  <a:lnTo>
                    <a:pt x="367" y="60"/>
                  </a:lnTo>
                  <a:lnTo>
                    <a:pt x="348" y="41"/>
                  </a:lnTo>
                  <a:lnTo>
                    <a:pt x="0" y="0"/>
                  </a:lnTo>
                  <a:lnTo>
                    <a:pt x="19" y="17"/>
                  </a:lnTo>
                  <a:close/>
                </a:path>
              </a:pathLst>
            </a:custGeom>
            <a:solidFill>
              <a:srgbClr val="5EA6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4" name="Freeform 167"/>
            <p:cNvSpPr>
              <a:spLocks/>
            </p:cNvSpPr>
            <p:nvPr/>
          </p:nvSpPr>
          <p:spPr bwMode="auto">
            <a:xfrm>
              <a:off x="4160" y="1614"/>
              <a:ext cx="181" cy="27"/>
            </a:xfrm>
            <a:custGeom>
              <a:avLst/>
              <a:gdLst>
                <a:gd name="T0" fmla="*/ 1 w 361"/>
                <a:gd name="T1" fmla="*/ 0 h 55"/>
                <a:gd name="T2" fmla="*/ 1 w 361"/>
                <a:gd name="T3" fmla="*/ 0 h 55"/>
                <a:gd name="T4" fmla="*/ 1 w 361"/>
                <a:gd name="T5" fmla="*/ 0 h 55"/>
                <a:gd name="T6" fmla="*/ 0 w 361"/>
                <a:gd name="T7" fmla="*/ 0 h 55"/>
                <a:gd name="T8" fmla="*/ 1 w 361"/>
                <a:gd name="T9" fmla="*/ 0 h 55"/>
                <a:gd name="T10" fmla="*/ 1 w 361"/>
                <a:gd name="T11" fmla="*/ 0 h 5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1"/>
                <a:gd name="T19" fmla="*/ 0 h 55"/>
                <a:gd name="T20" fmla="*/ 361 w 361"/>
                <a:gd name="T21" fmla="*/ 55 h 5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1" h="55">
                  <a:moveTo>
                    <a:pt x="14" y="12"/>
                  </a:moveTo>
                  <a:lnTo>
                    <a:pt x="361" y="55"/>
                  </a:lnTo>
                  <a:lnTo>
                    <a:pt x="349" y="43"/>
                  </a:lnTo>
                  <a:lnTo>
                    <a:pt x="0" y="0"/>
                  </a:lnTo>
                  <a:lnTo>
                    <a:pt x="14" y="12"/>
                  </a:lnTo>
                  <a:close/>
                </a:path>
              </a:pathLst>
            </a:custGeom>
            <a:solidFill>
              <a:srgbClr val="4FB3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5" name="Freeform 168"/>
            <p:cNvSpPr>
              <a:spLocks/>
            </p:cNvSpPr>
            <p:nvPr/>
          </p:nvSpPr>
          <p:spPr bwMode="auto">
            <a:xfrm>
              <a:off x="4162" y="1616"/>
              <a:ext cx="178" cy="24"/>
            </a:xfrm>
            <a:custGeom>
              <a:avLst/>
              <a:gdLst>
                <a:gd name="T0" fmla="*/ 0 w 357"/>
                <a:gd name="T1" fmla="*/ 1 h 48"/>
                <a:gd name="T2" fmla="*/ 0 w 357"/>
                <a:gd name="T3" fmla="*/ 1 h 48"/>
                <a:gd name="T4" fmla="*/ 0 w 357"/>
                <a:gd name="T5" fmla="*/ 1 h 48"/>
                <a:gd name="T6" fmla="*/ 0 w 357"/>
                <a:gd name="T7" fmla="*/ 0 h 48"/>
                <a:gd name="T8" fmla="*/ 0 w 357"/>
                <a:gd name="T9" fmla="*/ 1 h 48"/>
                <a:gd name="T10" fmla="*/ 0 w 357"/>
                <a:gd name="T11" fmla="*/ 1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7"/>
                <a:gd name="T19" fmla="*/ 0 h 48"/>
                <a:gd name="T20" fmla="*/ 357 w 357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7" h="48">
                  <a:moveTo>
                    <a:pt x="7" y="7"/>
                  </a:moveTo>
                  <a:lnTo>
                    <a:pt x="357" y="48"/>
                  </a:lnTo>
                  <a:lnTo>
                    <a:pt x="348" y="43"/>
                  </a:lnTo>
                  <a:lnTo>
                    <a:pt x="0" y="0"/>
                  </a:lnTo>
                  <a:lnTo>
                    <a:pt x="7" y="7"/>
                  </a:lnTo>
                  <a:close/>
                </a:path>
              </a:pathLst>
            </a:custGeom>
            <a:solidFill>
              <a:srgbClr val="40BF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6" name="Freeform 169"/>
            <p:cNvSpPr>
              <a:spLocks/>
            </p:cNvSpPr>
            <p:nvPr/>
          </p:nvSpPr>
          <p:spPr bwMode="auto">
            <a:xfrm>
              <a:off x="4192" y="1557"/>
              <a:ext cx="158" cy="68"/>
            </a:xfrm>
            <a:custGeom>
              <a:avLst/>
              <a:gdLst>
                <a:gd name="T0" fmla="*/ 0 w 317"/>
                <a:gd name="T1" fmla="*/ 0 h 137"/>
                <a:gd name="T2" fmla="*/ 0 w 317"/>
                <a:gd name="T3" fmla="*/ 0 h 137"/>
                <a:gd name="T4" fmla="*/ 0 w 317"/>
                <a:gd name="T5" fmla="*/ 0 h 137"/>
                <a:gd name="T6" fmla="*/ 0 w 317"/>
                <a:gd name="T7" fmla="*/ 0 h 137"/>
                <a:gd name="T8" fmla="*/ 0 w 317"/>
                <a:gd name="T9" fmla="*/ 0 h 137"/>
                <a:gd name="T10" fmla="*/ 0 w 317"/>
                <a:gd name="T11" fmla="*/ 0 h 137"/>
                <a:gd name="T12" fmla="*/ 0 w 317"/>
                <a:gd name="T13" fmla="*/ 0 h 137"/>
                <a:gd name="T14" fmla="*/ 0 w 317"/>
                <a:gd name="T15" fmla="*/ 0 h 137"/>
                <a:gd name="T16" fmla="*/ 0 w 317"/>
                <a:gd name="T17" fmla="*/ 0 h 137"/>
                <a:gd name="T18" fmla="*/ 0 w 317"/>
                <a:gd name="T19" fmla="*/ 0 h 137"/>
                <a:gd name="T20" fmla="*/ 0 w 317"/>
                <a:gd name="T21" fmla="*/ 0 h 137"/>
                <a:gd name="T22" fmla="*/ 0 w 317"/>
                <a:gd name="T23" fmla="*/ 0 h 137"/>
                <a:gd name="T24" fmla="*/ 0 w 317"/>
                <a:gd name="T25" fmla="*/ 0 h 137"/>
                <a:gd name="T26" fmla="*/ 0 w 317"/>
                <a:gd name="T27" fmla="*/ 0 h 137"/>
                <a:gd name="T28" fmla="*/ 0 w 317"/>
                <a:gd name="T29" fmla="*/ 0 h 137"/>
                <a:gd name="T30" fmla="*/ 0 w 317"/>
                <a:gd name="T31" fmla="*/ 0 h 137"/>
                <a:gd name="T32" fmla="*/ 0 w 317"/>
                <a:gd name="T33" fmla="*/ 0 h 137"/>
                <a:gd name="T34" fmla="*/ 0 w 317"/>
                <a:gd name="T35" fmla="*/ 0 h 137"/>
                <a:gd name="T36" fmla="*/ 0 w 317"/>
                <a:gd name="T37" fmla="*/ 0 h 137"/>
                <a:gd name="T38" fmla="*/ 0 w 317"/>
                <a:gd name="T39" fmla="*/ 0 h 137"/>
                <a:gd name="T40" fmla="*/ 0 w 317"/>
                <a:gd name="T41" fmla="*/ 0 h 137"/>
                <a:gd name="T42" fmla="*/ 0 w 317"/>
                <a:gd name="T43" fmla="*/ 0 h 137"/>
                <a:gd name="T44" fmla="*/ 0 w 317"/>
                <a:gd name="T45" fmla="*/ 0 h 137"/>
                <a:gd name="T46" fmla="*/ 0 w 317"/>
                <a:gd name="T47" fmla="*/ 0 h 137"/>
                <a:gd name="T48" fmla="*/ 0 w 317"/>
                <a:gd name="T49" fmla="*/ 0 h 137"/>
                <a:gd name="T50" fmla="*/ 0 w 317"/>
                <a:gd name="T51" fmla="*/ 0 h 137"/>
                <a:gd name="T52" fmla="*/ 0 w 317"/>
                <a:gd name="T53" fmla="*/ 0 h 137"/>
                <a:gd name="T54" fmla="*/ 0 w 317"/>
                <a:gd name="T55" fmla="*/ 0 h 137"/>
                <a:gd name="T56" fmla="*/ 0 w 317"/>
                <a:gd name="T57" fmla="*/ 0 h 137"/>
                <a:gd name="T58" fmla="*/ 0 w 317"/>
                <a:gd name="T59" fmla="*/ 0 h 137"/>
                <a:gd name="T60" fmla="*/ 0 w 317"/>
                <a:gd name="T61" fmla="*/ 0 h 137"/>
                <a:gd name="T62" fmla="*/ 0 w 317"/>
                <a:gd name="T63" fmla="*/ 0 h 137"/>
                <a:gd name="T64" fmla="*/ 0 w 317"/>
                <a:gd name="T65" fmla="*/ 0 h 137"/>
                <a:gd name="T66" fmla="*/ 0 w 317"/>
                <a:gd name="T67" fmla="*/ 0 h 137"/>
                <a:gd name="T68" fmla="*/ 0 w 317"/>
                <a:gd name="T69" fmla="*/ 0 h 137"/>
                <a:gd name="T70" fmla="*/ 0 w 317"/>
                <a:gd name="T71" fmla="*/ 0 h 137"/>
                <a:gd name="T72" fmla="*/ 0 w 317"/>
                <a:gd name="T73" fmla="*/ 0 h 137"/>
                <a:gd name="T74" fmla="*/ 0 w 317"/>
                <a:gd name="T75" fmla="*/ 0 h 137"/>
                <a:gd name="T76" fmla="*/ 0 w 317"/>
                <a:gd name="T77" fmla="*/ 0 h 137"/>
                <a:gd name="T78" fmla="*/ 0 w 317"/>
                <a:gd name="T79" fmla="*/ 0 h 137"/>
                <a:gd name="T80" fmla="*/ 0 w 317"/>
                <a:gd name="T81" fmla="*/ 0 h 137"/>
                <a:gd name="T82" fmla="*/ 0 w 317"/>
                <a:gd name="T83" fmla="*/ 0 h 137"/>
                <a:gd name="T84" fmla="*/ 0 w 317"/>
                <a:gd name="T85" fmla="*/ 0 h 137"/>
                <a:gd name="T86" fmla="*/ 0 w 317"/>
                <a:gd name="T87" fmla="*/ 0 h 137"/>
                <a:gd name="T88" fmla="*/ 0 w 317"/>
                <a:gd name="T89" fmla="*/ 0 h 137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317"/>
                <a:gd name="T136" fmla="*/ 0 h 137"/>
                <a:gd name="T137" fmla="*/ 317 w 317"/>
                <a:gd name="T138" fmla="*/ 137 h 137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317" h="137">
                  <a:moveTo>
                    <a:pt x="264" y="137"/>
                  </a:moveTo>
                  <a:lnTo>
                    <a:pt x="270" y="137"/>
                  </a:lnTo>
                  <a:lnTo>
                    <a:pt x="277" y="137"/>
                  </a:lnTo>
                  <a:lnTo>
                    <a:pt x="281" y="137"/>
                  </a:lnTo>
                  <a:lnTo>
                    <a:pt x="284" y="137"/>
                  </a:lnTo>
                  <a:lnTo>
                    <a:pt x="288" y="137"/>
                  </a:lnTo>
                  <a:lnTo>
                    <a:pt x="291" y="137"/>
                  </a:lnTo>
                  <a:lnTo>
                    <a:pt x="298" y="137"/>
                  </a:lnTo>
                  <a:lnTo>
                    <a:pt x="305" y="137"/>
                  </a:lnTo>
                  <a:lnTo>
                    <a:pt x="312" y="137"/>
                  </a:lnTo>
                  <a:lnTo>
                    <a:pt x="317" y="137"/>
                  </a:lnTo>
                  <a:lnTo>
                    <a:pt x="315" y="134"/>
                  </a:lnTo>
                  <a:lnTo>
                    <a:pt x="314" y="130"/>
                  </a:lnTo>
                  <a:lnTo>
                    <a:pt x="312" y="125"/>
                  </a:lnTo>
                  <a:lnTo>
                    <a:pt x="308" y="122"/>
                  </a:lnTo>
                  <a:lnTo>
                    <a:pt x="307" y="117"/>
                  </a:lnTo>
                  <a:lnTo>
                    <a:pt x="305" y="113"/>
                  </a:lnTo>
                  <a:lnTo>
                    <a:pt x="303" y="108"/>
                  </a:lnTo>
                  <a:lnTo>
                    <a:pt x="301" y="105"/>
                  </a:lnTo>
                  <a:lnTo>
                    <a:pt x="298" y="98"/>
                  </a:lnTo>
                  <a:lnTo>
                    <a:pt x="295" y="94"/>
                  </a:lnTo>
                  <a:lnTo>
                    <a:pt x="293" y="89"/>
                  </a:lnTo>
                  <a:lnTo>
                    <a:pt x="291" y="84"/>
                  </a:lnTo>
                  <a:lnTo>
                    <a:pt x="288" y="81"/>
                  </a:lnTo>
                  <a:lnTo>
                    <a:pt x="286" y="76"/>
                  </a:lnTo>
                  <a:lnTo>
                    <a:pt x="284" y="72"/>
                  </a:lnTo>
                  <a:lnTo>
                    <a:pt x="283" y="67"/>
                  </a:lnTo>
                  <a:lnTo>
                    <a:pt x="279" y="62"/>
                  </a:lnTo>
                  <a:lnTo>
                    <a:pt x="277" y="57"/>
                  </a:lnTo>
                  <a:lnTo>
                    <a:pt x="276" y="53"/>
                  </a:lnTo>
                  <a:lnTo>
                    <a:pt x="274" y="50"/>
                  </a:lnTo>
                  <a:lnTo>
                    <a:pt x="272" y="45"/>
                  </a:lnTo>
                  <a:lnTo>
                    <a:pt x="270" y="41"/>
                  </a:lnTo>
                  <a:lnTo>
                    <a:pt x="267" y="38"/>
                  </a:lnTo>
                  <a:lnTo>
                    <a:pt x="267" y="36"/>
                  </a:lnTo>
                  <a:lnTo>
                    <a:pt x="264" y="31"/>
                  </a:lnTo>
                  <a:lnTo>
                    <a:pt x="262" y="28"/>
                  </a:lnTo>
                  <a:lnTo>
                    <a:pt x="262" y="24"/>
                  </a:lnTo>
                  <a:lnTo>
                    <a:pt x="258" y="19"/>
                  </a:lnTo>
                  <a:lnTo>
                    <a:pt x="255" y="14"/>
                  </a:lnTo>
                  <a:lnTo>
                    <a:pt x="250" y="10"/>
                  </a:lnTo>
                  <a:lnTo>
                    <a:pt x="246" y="9"/>
                  </a:lnTo>
                  <a:lnTo>
                    <a:pt x="241" y="4"/>
                  </a:lnTo>
                  <a:lnTo>
                    <a:pt x="238" y="4"/>
                  </a:lnTo>
                  <a:lnTo>
                    <a:pt x="233" y="2"/>
                  </a:lnTo>
                  <a:lnTo>
                    <a:pt x="229" y="2"/>
                  </a:lnTo>
                  <a:lnTo>
                    <a:pt x="95" y="0"/>
                  </a:lnTo>
                  <a:lnTo>
                    <a:pt x="90" y="0"/>
                  </a:lnTo>
                  <a:lnTo>
                    <a:pt x="85" y="2"/>
                  </a:lnTo>
                  <a:lnTo>
                    <a:pt x="79" y="2"/>
                  </a:lnTo>
                  <a:lnTo>
                    <a:pt x="76" y="7"/>
                  </a:lnTo>
                  <a:lnTo>
                    <a:pt x="69" y="9"/>
                  </a:lnTo>
                  <a:lnTo>
                    <a:pt x="66" y="12"/>
                  </a:lnTo>
                  <a:lnTo>
                    <a:pt x="62" y="16"/>
                  </a:lnTo>
                  <a:lnTo>
                    <a:pt x="60" y="22"/>
                  </a:lnTo>
                  <a:lnTo>
                    <a:pt x="59" y="22"/>
                  </a:lnTo>
                  <a:lnTo>
                    <a:pt x="59" y="26"/>
                  </a:lnTo>
                  <a:lnTo>
                    <a:pt x="57" y="28"/>
                  </a:lnTo>
                  <a:lnTo>
                    <a:pt x="54" y="34"/>
                  </a:lnTo>
                  <a:lnTo>
                    <a:pt x="52" y="38"/>
                  </a:lnTo>
                  <a:lnTo>
                    <a:pt x="48" y="41"/>
                  </a:lnTo>
                  <a:lnTo>
                    <a:pt x="47" y="45"/>
                  </a:lnTo>
                  <a:lnTo>
                    <a:pt x="47" y="48"/>
                  </a:lnTo>
                  <a:lnTo>
                    <a:pt x="43" y="53"/>
                  </a:lnTo>
                  <a:lnTo>
                    <a:pt x="42" y="57"/>
                  </a:lnTo>
                  <a:lnTo>
                    <a:pt x="38" y="62"/>
                  </a:lnTo>
                  <a:lnTo>
                    <a:pt x="36" y="67"/>
                  </a:lnTo>
                  <a:lnTo>
                    <a:pt x="35" y="70"/>
                  </a:lnTo>
                  <a:lnTo>
                    <a:pt x="31" y="76"/>
                  </a:lnTo>
                  <a:lnTo>
                    <a:pt x="28" y="81"/>
                  </a:lnTo>
                  <a:lnTo>
                    <a:pt x="26" y="86"/>
                  </a:lnTo>
                  <a:lnTo>
                    <a:pt x="24" y="89"/>
                  </a:lnTo>
                  <a:lnTo>
                    <a:pt x="21" y="94"/>
                  </a:lnTo>
                  <a:lnTo>
                    <a:pt x="17" y="100"/>
                  </a:lnTo>
                  <a:lnTo>
                    <a:pt x="17" y="105"/>
                  </a:lnTo>
                  <a:lnTo>
                    <a:pt x="14" y="108"/>
                  </a:lnTo>
                  <a:lnTo>
                    <a:pt x="11" y="113"/>
                  </a:lnTo>
                  <a:lnTo>
                    <a:pt x="9" y="118"/>
                  </a:lnTo>
                  <a:lnTo>
                    <a:pt x="7" y="122"/>
                  </a:lnTo>
                  <a:lnTo>
                    <a:pt x="5" y="125"/>
                  </a:lnTo>
                  <a:lnTo>
                    <a:pt x="4" y="130"/>
                  </a:lnTo>
                  <a:lnTo>
                    <a:pt x="0" y="134"/>
                  </a:lnTo>
                  <a:lnTo>
                    <a:pt x="0" y="137"/>
                  </a:lnTo>
                  <a:lnTo>
                    <a:pt x="5" y="137"/>
                  </a:lnTo>
                  <a:lnTo>
                    <a:pt x="11" y="137"/>
                  </a:lnTo>
                  <a:lnTo>
                    <a:pt x="17" y="137"/>
                  </a:lnTo>
                  <a:lnTo>
                    <a:pt x="23" y="137"/>
                  </a:lnTo>
                  <a:lnTo>
                    <a:pt x="28" y="137"/>
                  </a:lnTo>
                  <a:lnTo>
                    <a:pt x="35" y="137"/>
                  </a:lnTo>
                  <a:lnTo>
                    <a:pt x="40" y="137"/>
                  </a:lnTo>
                  <a:lnTo>
                    <a:pt x="47" y="137"/>
                  </a:lnTo>
                  <a:lnTo>
                    <a:pt x="48" y="132"/>
                  </a:lnTo>
                  <a:lnTo>
                    <a:pt x="52" y="127"/>
                  </a:lnTo>
                  <a:lnTo>
                    <a:pt x="54" y="120"/>
                  </a:lnTo>
                  <a:lnTo>
                    <a:pt x="57" y="117"/>
                  </a:lnTo>
                  <a:lnTo>
                    <a:pt x="59" y="110"/>
                  </a:lnTo>
                  <a:lnTo>
                    <a:pt x="62" y="106"/>
                  </a:lnTo>
                  <a:lnTo>
                    <a:pt x="66" y="101"/>
                  </a:lnTo>
                  <a:lnTo>
                    <a:pt x="67" y="98"/>
                  </a:lnTo>
                  <a:lnTo>
                    <a:pt x="69" y="93"/>
                  </a:lnTo>
                  <a:lnTo>
                    <a:pt x="71" y="89"/>
                  </a:lnTo>
                  <a:lnTo>
                    <a:pt x="72" y="86"/>
                  </a:lnTo>
                  <a:lnTo>
                    <a:pt x="74" y="84"/>
                  </a:lnTo>
                  <a:lnTo>
                    <a:pt x="76" y="79"/>
                  </a:lnTo>
                  <a:lnTo>
                    <a:pt x="78" y="79"/>
                  </a:lnTo>
                  <a:lnTo>
                    <a:pt x="79" y="76"/>
                  </a:lnTo>
                  <a:lnTo>
                    <a:pt x="81" y="72"/>
                  </a:lnTo>
                  <a:lnTo>
                    <a:pt x="86" y="69"/>
                  </a:lnTo>
                  <a:lnTo>
                    <a:pt x="90" y="67"/>
                  </a:lnTo>
                  <a:lnTo>
                    <a:pt x="93" y="65"/>
                  </a:lnTo>
                  <a:lnTo>
                    <a:pt x="97" y="64"/>
                  </a:lnTo>
                  <a:lnTo>
                    <a:pt x="100" y="62"/>
                  </a:lnTo>
                  <a:lnTo>
                    <a:pt x="105" y="62"/>
                  </a:lnTo>
                  <a:lnTo>
                    <a:pt x="208" y="64"/>
                  </a:lnTo>
                  <a:lnTo>
                    <a:pt x="212" y="64"/>
                  </a:lnTo>
                  <a:lnTo>
                    <a:pt x="217" y="65"/>
                  </a:lnTo>
                  <a:lnTo>
                    <a:pt x="219" y="67"/>
                  </a:lnTo>
                  <a:lnTo>
                    <a:pt x="224" y="69"/>
                  </a:lnTo>
                  <a:lnTo>
                    <a:pt x="231" y="74"/>
                  </a:lnTo>
                  <a:lnTo>
                    <a:pt x="236" y="81"/>
                  </a:lnTo>
                  <a:lnTo>
                    <a:pt x="238" y="86"/>
                  </a:lnTo>
                  <a:lnTo>
                    <a:pt x="238" y="88"/>
                  </a:lnTo>
                  <a:lnTo>
                    <a:pt x="241" y="91"/>
                  </a:lnTo>
                  <a:lnTo>
                    <a:pt x="243" y="94"/>
                  </a:lnTo>
                  <a:lnTo>
                    <a:pt x="245" y="98"/>
                  </a:lnTo>
                  <a:lnTo>
                    <a:pt x="246" y="103"/>
                  </a:lnTo>
                  <a:lnTo>
                    <a:pt x="248" y="106"/>
                  </a:lnTo>
                  <a:lnTo>
                    <a:pt x="250" y="112"/>
                  </a:lnTo>
                  <a:lnTo>
                    <a:pt x="253" y="117"/>
                  </a:lnTo>
                  <a:lnTo>
                    <a:pt x="255" y="122"/>
                  </a:lnTo>
                  <a:lnTo>
                    <a:pt x="258" y="127"/>
                  </a:lnTo>
                  <a:lnTo>
                    <a:pt x="260" y="132"/>
                  </a:lnTo>
                  <a:lnTo>
                    <a:pt x="264" y="137"/>
                  </a:lnTo>
                  <a:close/>
                </a:path>
              </a:pathLst>
            </a:custGeom>
            <a:solidFill>
              <a:srgbClr val="FF0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7" name="Freeform 170"/>
            <p:cNvSpPr>
              <a:spLocks/>
            </p:cNvSpPr>
            <p:nvPr/>
          </p:nvSpPr>
          <p:spPr bwMode="auto">
            <a:xfrm>
              <a:off x="4208" y="1578"/>
              <a:ext cx="126" cy="127"/>
            </a:xfrm>
            <a:custGeom>
              <a:avLst/>
              <a:gdLst>
                <a:gd name="T0" fmla="*/ 0 w 253"/>
                <a:gd name="T1" fmla="*/ 1 h 254"/>
                <a:gd name="T2" fmla="*/ 0 w 253"/>
                <a:gd name="T3" fmla="*/ 1 h 254"/>
                <a:gd name="T4" fmla="*/ 0 w 253"/>
                <a:gd name="T5" fmla="*/ 1 h 254"/>
                <a:gd name="T6" fmla="*/ 0 w 253"/>
                <a:gd name="T7" fmla="*/ 1 h 254"/>
                <a:gd name="T8" fmla="*/ 0 w 253"/>
                <a:gd name="T9" fmla="*/ 1 h 254"/>
                <a:gd name="T10" fmla="*/ 0 w 253"/>
                <a:gd name="T11" fmla="*/ 1 h 254"/>
                <a:gd name="T12" fmla="*/ 0 w 253"/>
                <a:gd name="T13" fmla="*/ 1 h 254"/>
                <a:gd name="T14" fmla="*/ 0 w 253"/>
                <a:gd name="T15" fmla="*/ 1 h 254"/>
                <a:gd name="T16" fmla="*/ 0 w 253"/>
                <a:gd name="T17" fmla="*/ 1 h 254"/>
                <a:gd name="T18" fmla="*/ 0 w 253"/>
                <a:gd name="T19" fmla="*/ 1 h 254"/>
                <a:gd name="T20" fmla="*/ 0 w 253"/>
                <a:gd name="T21" fmla="*/ 1 h 254"/>
                <a:gd name="T22" fmla="*/ 0 w 253"/>
                <a:gd name="T23" fmla="*/ 1 h 254"/>
                <a:gd name="T24" fmla="*/ 0 w 253"/>
                <a:gd name="T25" fmla="*/ 1 h 254"/>
                <a:gd name="T26" fmla="*/ 0 w 253"/>
                <a:gd name="T27" fmla="*/ 1 h 254"/>
                <a:gd name="T28" fmla="*/ 0 w 253"/>
                <a:gd name="T29" fmla="*/ 1 h 254"/>
                <a:gd name="T30" fmla="*/ 0 w 253"/>
                <a:gd name="T31" fmla="*/ 1 h 254"/>
                <a:gd name="T32" fmla="*/ 0 w 253"/>
                <a:gd name="T33" fmla="*/ 1 h 254"/>
                <a:gd name="T34" fmla="*/ 0 w 253"/>
                <a:gd name="T35" fmla="*/ 1 h 254"/>
                <a:gd name="T36" fmla="*/ 0 w 253"/>
                <a:gd name="T37" fmla="*/ 1 h 254"/>
                <a:gd name="T38" fmla="*/ 0 w 253"/>
                <a:gd name="T39" fmla="*/ 1 h 254"/>
                <a:gd name="T40" fmla="*/ 0 w 253"/>
                <a:gd name="T41" fmla="*/ 1 h 254"/>
                <a:gd name="T42" fmla="*/ 0 w 253"/>
                <a:gd name="T43" fmla="*/ 1 h 254"/>
                <a:gd name="T44" fmla="*/ 0 w 253"/>
                <a:gd name="T45" fmla="*/ 1 h 254"/>
                <a:gd name="T46" fmla="*/ 0 w 253"/>
                <a:gd name="T47" fmla="*/ 1 h 254"/>
                <a:gd name="T48" fmla="*/ 0 w 253"/>
                <a:gd name="T49" fmla="*/ 0 h 254"/>
                <a:gd name="T50" fmla="*/ 0 w 253"/>
                <a:gd name="T51" fmla="*/ 0 h 254"/>
                <a:gd name="T52" fmla="*/ 0 w 253"/>
                <a:gd name="T53" fmla="*/ 1 h 254"/>
                <a:gd name="T54" fmla="*/ 0 w 253"/>
                <a:gd name="T55" fmla="*/ 1 h 254"/>
                <a:gd name="T56" fmla="*/ 0 w 253"/>
                <a:gd name="T57" fmla="*/ 1 h 254"/>
                <a:gd name="T58" fmla="*/ 0 w 253"/>
                <a:gd name="T59" fmla="*/ 1 h 254"/>
                <a:gd name="T60" fmla="*/ 0 w 253"/>
                <a:gd name="T61" fmla="*/ 1 h 254"/>
                <a:gd name="T62" fmla="*/ 0 w 253"/>
                <a:gd name="T63" fmla="*/ 1 h 254"/>
                <a:gd name="T64" fmla="*/ 0 w 253"/>
                <a:gd name="T65" fmla="*/ 1 h 254"/>
                <a:gd name="T66" fmla="*/ 0 w 253"/>
                <a:gd name="T67" fmla="*/ 1 h 254"/>
                <a:gd name="T68" fmla="*/ 0 w 253"/>
                <a:gd name="T69" fmla="*/ 1 h 254"/>
                <a:gd name="T70" fmla="*/ 0 w 253"/>
                <a:gd name="T71" fmla="*/ 1 h 254"/>
                <a:gd name="T72" fmla="*/ 0 w 253"/>
                <a:gd name="T73" fmla="*/ 1 h 254"/>
                <a:gd name="T74" fmla="*/ 0 w 253"/>
                <a:gd name="T75" fmla="*/ 1 h 254"/>
                <a:gd name="T76" fmla="*/ 0 w 253"/>
                <a:gd name="T77" fmla="*/ 1 h 254"/>
                <a:gd name="T78" fmla="*/ 0 w 253"/>
                <a:gd name="T79" fmla="*/ 1 h 254"/>
                <a:gd name="T80" fmla="*/ 0 w 253"/>
                <a:gd name="T81" fmla="*/ 1 h 254"/>
                <a:gd name="T82" fmla="*/ 0 w 253"/>
                <a:gd name="T83" fmla="*/ 1 h 254"/>
                <a:gd name="T84" fmla="*/ 0 w 253"/>
                <a:gd name="T85" fmla="*/ 1 h 254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53"/>
                <a:gd name="T130" fmla="*/ 0 h 254"/>
                <a:gd name="T131" fmla="*/ 253 w 253"/>
                <a:gd name="T132" fmla="*/ 254 h 254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53" h="254">
                  <a:moveTo>
                    <a:pt x="64" y="238"/>
                  </a:moveTo>
                  <a:lnTo>
                    <a:pt x="69" y="240"/>
                  </a:lnTo>
                  <a:lnTo>
                    <a:pt x="74" y="243"/>
                  </a:lnTo>
                  <a:lnTo>
                    <a:pt x="81" y="245"/>
                  </a:lnTo>
                  <a:lnTo>
                    <a:pt x="86" y="249"/>
                  </a:lnTo>
                  <a:lnTo>
                    <a:pt x="93" y="249"/>
                  </a:lnTo>
                  <a:lnTo>
                    <a:pt x="98" y="252"/>
                  </a:lnTo>
                  <a:lnTo>
                    <a:pt x="105" y="252"/>
                  </a:lnTo>
                  <a:lnTo>
                    <a:pt x="110" y="254"/>
                  </a:lnTo>
                  <a:lnTo>
                    <a:pt x="117" y="254"/>
                  </a:lnTo>
                  <a:lnTo>
                    <a:pt x="122" y="254"/>
                  </a:lnTo>
                  <a:lnTo>
                    <a:pt x="129" y="254"/>
                  </a:lnTo>
                  <a:lnTo>
                    <a:pt x="134" y="254"/>
                  </a:lnTo>
                  <a:lnTo>
                    <a:pt x="141" y="254"/>
                  </a:lnTo>
                  <a:lnTo>
                    <a:pt x="148" y="254"/>
                  </a:lnTo>
                  <a:lnTo>
                    <a:pt x="153" y="252"/>
                  </a:lnTo>
                  <a:lnTo>
                    <a:pt x="160" y="252"/>
                  </a:lnTo>
                  <a:lnTo>
                    <a:pt x="165" y="249"/>
                  </a:lnTo>
                  <a:lnTo>
                    <a:pt x="172" y="247"/>
                  </a:lnTo>
                  <a:lnTo>
                    <a:pt x="175" y="243"/>
                  </a:lnTo>
                  <a:lnTo>
                    <a:pt x="182" y="242"/>
                  </a:lnTo>
                  <a:lnTo>
                    <a:pt x="188" y="238"/>
                  </a:lnTo>
                  <a:lnTo>
                    <a:pt x="193" y="237"/>
                  </a:lnTo>
                  <a:lnTo>
                    <a:pt x="198" y="231"/>
                  </a:lnTo>
                  <a:lnTo>
                    <a:pt x="203" y="230"/>
                  </a:lnTo>
                  <a:lnTo>
                    <a:pt x="208" y="225"/>
                  </a:lnTo>
                  <a:lnTo>
                    <a:pt x="213" y="221"/>
                  </a:lnTo>
                  <a:lnTo>
                    <a:pt x="217" y="216"/>
                  </a:lnTo>
                  <a:lnTo>
                    <a:pt x="222" y="213"/>
                  </a:lnTo>
                  <a:lnTo>
                    <a:pt x="225" y="207"/>
                  </a:lnTo>
                  <a:lnTo>
                    <a:pt x="229" y="202"/>
                  </a:lnTo>
                  <a:lnTo>
                    <a:pt x="232" y="197"/>
                  </a:lnTo>
                  <a:lnTo>
                    <a:pt x="237" y="192"/>
                  </a:lnTo>
                  <a:lnTo>
                    <a:pt x="239" y="187"/>
                  </a:lnTo>
                  <a:lnTo>
                    <a:pt x="243" y="180"/>
                  </a:lnTo>
                  <a:lnTo>
                    <a:pt x="244" y="173"/>
                  </a:lnTo>
                  <a:lnTo>
                    <a:pt x="246" y="168"/>
                  </a:lnTo>
                  <a:lnTo>
                    <a:pt x="250" y="161"/>
                  </a:lnTo>
                  <a:lnTo>
                    <a:pt x="250" y="156"/>
                  </a:lnTo>
                  <a:lnTo>
                    <a:pt x="251" y="149"/>
                  </a:lnTo>
                  <a:lnTo>
                    <a:pt x="253" y="144"/>
                  </a:lnTo>
                  <a:lnTo>
                    <a:pt x="253" y="137"/>
                  </a:lnTo>
                  <a:lnTo>
                    <a:pt x="253" y="130"/>
                  </a:lnTo>
                  <a:lnTo>
                    <a:pt x="253" y="125"/>
                  </a:lnTo>
                  <a:lnTo>
                    <a:pt x="253" y="118"/>
                  </a:lnTo>
                  <a:lnTo>
                    <a:pt x="253" y="113"/>
                  </a:lnTo>
                  <a:lnTo>
                    <a:pt x="251" y="106"/>
                  </a:lnTo>
                  <a:lnTo>
                    <a:pt x="251" y="101"/>
                  </a:lnTo>
                  <a:lnTo>
                    <a:pt x="250" y="96"/>
                  </a:lnTo>
                  <a:lnTo>
                    <a:pt x="246" y="89"/>
                  </a:lnTo>
                  <a:lnTo>
                    <a:pt x="244" y="84"/>
                  </a:lnTo>
                  <a:lnTo>
                    <a:pt x="243" y="77"/>
                  </a:lnTo>
                  <a:lnTo>
                    <a:pt x="241" y="72"/>
                  </a:lnTo>
                  <a:lnTo>
                    <a:pt x="237" y="67"/>
                  </a:lnTo>
                  <a:lnTo>
                    <a:pt x="234" y="62"/>
                  </a:lnTo>
                  <a:lnTo>
                    <a:pt x="231" y="57"/>
                  </a:lnTo>
                  <a:lnTo>
                    <a:pt x="229" y="51"/>
                  </a:lnTo>
                  <a:lnTo>
                    <a:pt x="224" y="46"/>
                  </a:lnTo>
                  <a:lnTo>
                    <a:pt x="220" y="41"/>
                  </a:lnTo>
                  <a:lnTo>
                    <a:pt x="215" y="38"/>
                  </a:lnTo>
                  <a:lnTo>
                    <a:pt x="212" y="34"/>
                  </a:lnTo>
                  <a:lnTo>
                    <a:pt x="205" y="29"/>
                  </a:lnTo>
                  <a:lnTo>
                    <a:pt x="201" y="26"/>
                  </a:lnTo>
                  <a:lnTo>
                    <a:pt x="196" y="22"/>
                  </a:lnTo>
                  <a:lnTo>
                    <a:pt x="191" y="19"/>
                  </a:lnTo>
                  <a:lnTo>
                    <a:pt x="186" y="14"/>
                  </a:lnTo>
                  <a:lnTo>
                    <a:pt x="179" y="12"/>
                  </a:lnTo>
                  <a:lnTo>
                    <a:pt x="174" y="10"/>
                  </a:lnTo>
                  <a:lnTo>
                    <a:pt x="167" y="7"/>
                  </a:lnTo>
                  <a:lnTo>
                    <a:pt x="160" y="5"/>
                  </a:lnTo>
                  <a:lnTo>
                    <a:pt x="155" y="3"/>
                  </a:lnTo>
                  <a:lnTo>
                    <a:pt x="148" y="2"/>
                  </a:lnTo>
                  <a:lnTo>
                    <a:pt x="143" y="2"/>
                  </a:lnTo>
                  <a:lnTo>
                    <a:pt x="136" y="0"/>
                  </a:lnTo>
                  <a:lnTo>
                    <a:pt x="131" y="0"/>
                  </a:lnTo>
                  <a:lnTo>
                    <a:pt x="124" y="0"/>
                  </a:lnTo>
                  <a:lnTo>
                    <a:pt x="119" y="0"/>
                  </a:lnTo>
                  <a:lnTo>
                    <a:pt x="112" y="0"/>
                  </a:lnTo>
                  <a:lnTo>
                    <a:pt x="107" y="2"/>
                  </a:lnTo>
                  <a:lnTo>
                    <a:pt x="100" y="3"/>
                  </a:lnTo>
                  <a:lnTo>
                    <a:pt x="95" y="5"/>
                  </a:lnTo>
                  <a:lnTo>
                    <a:pt x="89" y="7"/>
                  </a:lnTo>
                  <a:lnTo>
                    <a:pt x="83" y="9"/>
                  </a:lnTo>
                  <a:lnTo>
                    <a:pt x="77" y="10"/>
                  </a:lnTo>
                  <a:lnTo>
                    <a:pt x="72" y="14"/>
                  </a:lnTo>
                  <a:lnTo>
                    <a:pt x="65" y="15"/>
                  </a:lnTo>
                  <a:lnTo>
                    <a:pt x="60" y="19"/>
                  </a:lnTo>
                  <a:lnTo>
                    <a:pt x="55" y="22"/>
                  </a:lnTo>
                  <a:lnTo>
                    <a:pt x="50" y="26"/>
                  </a:lnTo>
                  <a:lnTo>
                    <a:pt x="45" y="29"/>
                  </a:lnTo>
                  <a:lnTo>
                    <a:pt x="41" y="34"/>
                  </a:lnTo>
                  <a:lnTo>
                    <a:pt x="36" y="38"/>
                  </a:lnTo>
                  <a:lnTo>
                    <a:pt x="31" y="43"/>
                  </a:lnTo>
                  <a:lnTo>
                    <a:pt x="27" y="48"/>
                  </a:lnTo>
                  <a:lnTo>
                    <a:pt x="24" y="53"/>
                  </a:lnTo>
                  <a:lnTo>
                    <a:pt x="19" y="58"/>
                  </a:lnTo>
                  <a:lnTo>
                    <a:pt x="17" y="65"/>
                  </a:lnTo>
                  <a:lnTo>
                    <a:pt x="14" y="70"/>
                  </a:lnTo>
                  <a:lnTo>
                    <a:pt x="10" y="75"/>
                  </a:lnTo>
                  <a:lnTo>
                    <a:pt x="7" y="82"/>
                  </a:lnTo>
                  <a:lnTo>
                    <a:pt x="5" y="87"/>
                  </a:lnTo>
                  <a:lnTo>
                    <a:pt x="3" y="94"/>
                  </a:lnTo>
                  <a:lnTo>
                    <a:pt x="2" y="99"/>
                  </a:lnTo>
                  <a:lnTo>
                    <a:pt x="0" y="106"/>
                  </a:lnTo>
                  <a:lnTo>
                    <a:pt x="0" y="113"/>
                  </a:lnTo>
                  <a:lnTo>
                    <a:pt x="0" y="118"/>
                  </a:lnTo>
                  <a:lnTo>
                    <a:pt x="0" y="123"/>
                  </a:lnTo>
                  <a:lnTo>
                    <a:pt x="0" y="130"/>
                  </a:lnTo>
                  <a:lnTo>
                    <a:pt x="0" y="135"/>
                  </a:lnTo>
                  <a:lnTo>
                    <a:pt x="0" y="142"/>
                  </a:lnTo>
                  <a:lnTo>
                    <a:pt x="2" y="147"/>
                  </a:lnTo>
                  <a:lnTo>
                    <a:pt x="2" y="154"/>
                  </a:lnTo>
                  <a:lnTo>
                    <a:pt x="3" y="161"/>
                  </a:lnTo>
                  <a:lnTo>
                    <a:pt x="5" y="166"/>
                  </a:lnTo>
                  <a:lnTo>
                    <a:pt x="7" y="171"/>
                  </a:lnTo>
                  <a:lnTo>
                    <a:pt x="9" y="177"/>
                  </a:lnTo>
                  <a:lnTo>
                    <a:pt x="12" y="183"/>
                  </a:lnTo>
                  <a:lnTo>
                    <a:pt x="14" y="189"/>
                  </a:lnTo>
                  <a:lnTo>
                    <a:pt x="17" y="194"/>
                  </a:lnTo>
                  <a:lnTo>
                    <a:pt x="21" y="199"/>
                  </a:lnTo>
                  <a:lnTo>
                    <a:pt x="24" y="204"/>
                  </a:lnTo>
                  <a:lnTo>
                    <a:pt x="29" y="209"/>
                  </a:lnTo>
                  <a:lnTo>
                    <a:pt x="33" y="213"/>
                  </a:lnTo>
                  <a:lnTo>
                    <a:pt x="36" y="218"/>
                  </a:lnTo>
                  <a:lnTo>
                    <a:pt x="43" y="223"/>
                  </a:lnTo>
                  <a:lnTo>
                    <a:pt x="46" y="226"/>
                  </a:lnTo>
                  <a:lnTo>
                    <a:pt x="52" y="230"/>
                  </a:lnTo>
                  <a:lnTo>
                    <a:pt x="57" y="235"/>
                  </a:lnTo>
                  <a:lnTo>
                    <a:pt x="64" y="238"/>
                  </a:lnTo>
                  <a:close/>
                </a:path>
              </a:pathLst>
            </a:custGeom>
            <a:solidFill>
              <a:srgbClr val="0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8" name="Freeform 171"/>
            <p:cNvSpPr>
              <a:spLocks/>
            </p:cNvSpPr>
            <p:nvPr/>
          </p:nvSpPr>
          <p:spPr bwMode="auto">
            <a:xfrm>
              <a:off x="4232" y="1603"/>
              <a:ext cx="78" cy="78"/>
            </a:xfrm>
            <a:custGeom>
              <a:avLst/>
              <a:gdLst>
                <a:gd name="T0" fmla="*/ 0 w 157"/>
                <a:gd name="T1" fmla="*/ 1 h 156"/>
                <a:gd name="T2" fmla="*/ 0 w 157"/>
                <a:gd name="T3" fmla="*/ 1 h 156"/>
                <a:gd name="T4" fmla="*/ 0 w 157"/>
                <a:gd name="T5" fmla="*/ 1 h 156"/>
                <a:gd name="T6" fmla="*/ 0 w 157"/>
                <a:gd name="T7" fmla="*/ 1 h 156"/>
                <a:gd name="T8" fmla="*/ 0 w 157"/>
                <a:gd name="T9" fmla="*/ 1 h 156"/>
                <a:gd name="T10" fmla="*/ 0 w 157"/>
                <a:gd name="T11" fmla="*/ 1 h 156"/>
                <a:gd name="T12" fmla="*/ 0 w 157"/>
                <a:gd name="T13" fmla="*/ 1 h 156"/>
                <a:gd name="T14" fmla="*/ 0 w 157"/>
                <a:gd name="T15" fmla="*/ 1 h 156"/>
                <a:gd name="T16" fmla="*/ 0 w 157"/>
                <a:gd name="T17" fmla="*/ 1 h 156"/>
                <a:gd name="T18" fmla="*/ 0 w 157"/>
                <a:gd name="T19" fmla="*/ 1 h 156"/>
                <a:gd name="T20" fmla="*/ 0 w 157"/>
                <a:gd name="T21" fmla="*/ 1 h 156"/>
                <a:gd name="T22" fmla="*/ 0 w 157"/>
                <a:gd name="T23" fmla="*/ 1 h 156"/>
                <a:gd name="T24" fmla="*/ 0 w 157"/>
                <a:gd name="T25" fmla="*/ 1 h 156"/>
                <a:gd name="T26" fmla="*/ 0 w 157"/>
                <a:gd name="T27" fmla="*/ 1 h 156"/>
                <a:gd name="T28" fmla="*/ 0 w 157"/>
                <a:gd name="T29" fmla="*/ 1 h 156"/>
                <a:gd name="T30" fmla="*/ 0 w 157"/>
                <a:gd name="T31" fmla="*/ 1 h 156"/>
                <a:gd name="T32" fmla="*/ 0 w 157"/>
                <a:gd name="T33" fmla="*/ 1 h 156"/>
                <a:gd name="T34" fmla="*/ 0 w 157"/>
                <a:gd name="T35" fmla="*/ 1 h 156"/>
                <a:gd name="T36" fmla="*/ 0 w 157"/>
                <a:gd name="T37" fmla="*/ 1 h 156"/>
                <a:gd name="T38" fmla="*/ 0 w 157"/>
                <a:gd name="T39" fmla="*/ 1 h 156"/>
                <a:gd name="T40" fmla="*/ 0 w 157"/>
                <a:gd name="T41" fmla="*/ 1 h 156"/>
                <a:gd name="T42" fmla="*/ 0 w 157"/>
                <a:gd name="T43" fmla="*/ 1 h 156"/>
                <a:gd name="T44" fmla="*/ 0 w 157"/>
                <a:gd name="T45" fmla="*/ 1 h 156"/>
                <a:gd name="T46" fmla="*/ 0 w 157"/>
                <a:gd name="T47" fmla="*/ 1 h 156"/>
                <a:gd name="T48" fmla="*/ 0 w 157"/>
                <a:gd name="T49" fmla="*/ 1 h 156"/>
                <a:gd name="T50" fmla="*/ 0 w 157"/>
                <a:gd name="T51" fmla="*/ 1 h 156"/>
                <a:gd name="T52" fmla="*/ 0 w 157"/>
                <a:gd name="T53" fmla="*/ 1 h 156"/>
                <a:gd name="T54" fmla="*/ 0 w 157"/>
                <a:gd name="T55" fmla="*/ 0 h 156"/>
                <a:gd name="T56" fmla="*/ 0 w 157"/>
                <a:gd name="T57" fmla="*/ 0 h 156"/>
                <a:gd name="T58" fmla="*/ 0 w 157"/>
                <a:gd name="T59" fmla="*/ 0 h 156"/>
                <a:gd name="T60" fmla="*/ 0 w 157"/>
                <a:gd name="T61" fmla="*/ 0 h 156"/>
                <a:gd name="T62" fmla="*/ 0 w 157"/>
                <a:gd name="T63" fmla="*/ 1 h 156"/>
                <a:gd name="T64" fmla="*/ 0 w 157"/>
                <a:gd name="T65" fmla="*/ 1 h 156"/>
                <a:gd name="T66" fmla="*/ 0 w 157"/>
                <a:gd name="T67" fmla="*/ 1 h 156"/>
                <a:gd name="T68" fmla="*/ 0 w 157"/>
                <a:gd name="T69" fmla="*/ 1 h 156"/>
                <a:gd name="T70" fmla="*/ 0 w 157"/>
                <a:gd name="T71" fmla="*/ 1 h 156"/>
                <a:gd name="T72" fmla="*/ 0 w 157"/>
                <a:gd name="T73" fmla="*/ 1 h 156"/>
                <a:gd name="T74" fmla="*/ 0 w 157"/>
                <a:gd name="T75" fmla="*/ 1 h 156"/>
                <a:gd name="T76" fmla="*/ 0 w 157"/>
                <a:gd name="T77" fmla="*/ 1 h 156"/>
                <a:gd name="T78" fmla="*/ 0 w 157"/>
                <a:gd name="T79" fmla="*/ 1 h 156"/>
                <a:gd name="T80" fmla="*/ 0 w 157"/>
                <a:gd name="T81" fmla="*/ 1 h 156"/>
                <a:gd name="T82" fmla="*/ 0 w 157"/>
                <a:gd name="T83" fmla="*/ 1 h 156"/>
                <a:gd name="T84" fmla="*/ 0 w 157"/>
                <a:gd name="T85" fmla="*/ 1 h 156"/>
                <a:gd name="T86" fmla="*/ 0 w 157"/>
                <a:gd name="T87" fmla="*/ 1 h 156"/>
                <a:gd name="T88" fmla="*/ 0 w 157"/>
                <a:gd name="T89" fmla="*/ 1 h 156"/>
                <a:gd name="T90" fmla="*/ 0 w 157"/>
                <a:gd name="T91" fmla="*/ 1 h 156"/>
                <a:gd name="T92" fmla="*/ 0 w 157"/>
                <a:gd name="T93" fmla="*/ 1 h 156"/>
                <a:gd name="T94" fmla="*/ 0 w 157"/>
                <a:gd name="T95" fmla="*/ 1 h 156"/>
                <a:gd name="T96" fmla="*/ 0 w 157"/>
                <a:gd name="T97" fmla="*/ 1 h 156"/>
                <a:gd name="T98" fmla="*/ 0 w 157"/>
                <a:gd name="T99" fmla="*/ 1 h 15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157"/>
                <a:gd name="T151" fmla="*/ 0 h 156"/>
                <a:gd name="T152" fmla="*/ 157 w 157"/>
                <a:gd name="T153" fmla="*/ 156 h 15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157" h="156">
                  <a:moveTo>
                    <a:pt x="40" y="145"/>
                  </a:moveTo>
                  <a:lnTo>
                    <a:pt x="47" y="149"/>
                  </a:lnTo>
                  <a:lnTo>
                    <a:pt x="53" y="152"/>
                  </a:lnTo>
                  <a:lnTo>
                    <a:pt x="57" y="152"/>
                  </a:lnTo>
                  <a:lnTo>
                    <a:pt x="60" y="154"/>
                  </a:lnTo>
                  <a:lnTo>
                    <a:pt x="66" y="156"/>
                  </a:lnTo>
                  <a:lnTo>
                    <a:pt x="69" y="156"/>
                  </a:lnTo>
                  <a:lnTo>
                    <a:pt x="72" y="156"/>
                  </a:lnTo>
                  <a:lnTo>
                    <a:pt x="76" y="156"/>
                  </a:lnTo>
                  <a:lnTo>
                    <a:pt x="79" y="156"/>
                  </a:lnTo>
                  <a:lnTo>
                    <a:pt x="84" y="156"/>
                  </a:lnTo>
                  <a:lnTo>
                    <a:pt x="86" y="156"/>
                  </a:lnTo>
                  <a:lnTo>
                    <a:pt x="91" y="156"/>
                  </a:lnTo>
                  <a:lnTo>
                    <a:pt x="95" y="156"/>
                  </a:lnTo>
                  <a:lnTo>
                    <a:pt x="100" y="154"/>
                  </a:lnTo>
                  <a:lnTo>
                    <a:pt x="107" y="151"/>
                  </a:lnTo>
                  <a:lnTo>
                    <a:pt x="112" y="149"/>
                  </a:lnTo>
                  <a:lnTo>
                    <a:pt x="119" y="144"/>
                  </a:lnTo>
                  <a:lnTo>
                    <a:pt x="126" y="140"/>
                  </a:lnTo>
                  <a:lnTo>
                    <a:pt x="131" y="135"/>
                  </a:lnTo>
                  <a:lnTo>
                    <a:pt x="138" y="130"/>
                  </a:lnTo>
                  <a:lnTo>
                    <a:pt x="141" y="123"/>
                  </a:lnTo>
                  <a:lnTo>
                    <a:pt x="148" y="118"/>
                  </a:lnTo>
                  <a:lnTo>
                    <a:pt x="148" y="115"/>
                  </a:lnTo>
                  <a:lnTo>
                    <a:pt x="150" y="109"/>
                  </a:lnTo>
                  <a:lnTo>
                    <a:pt x="152" y="106"/>
                  </a:lnTo>
                  <a:lnTo>
                    <a:pt x="153" y="103"/>
                  </a:lnTo>
                  <a:lnTo>
                    <a:pt x="153" y="99"/>
                  </a:lnTo>
                  <a:lnTo>
                    <a:pt x="155" y="96"/>
                  </a:lnTo>
                  <a:lnTo>
                    <a:pt x="155" y="91"/>
                  </a:lnTo>
                  <a:lnTo>
                    <a:pt x="157" y="87"/>
                  </a:lnTo>
                  <a:lnTo>
                    <a:pt x="157" y="84"/>
                  </a:lnTo>
                  <a:lnTo>
                    <a:pt x="157" y="80"/>
                  </a:lnTo>
                  <a:lnTo>
                    <a:pt x="157" y="75"/>
                  </a:lnTo>
                  <a:lnTo>
                    <a:pt x="157" y="73"/>
                  </a:lnTo>
                  <a:lnTo>
                    <a:pt x="157" y="68"/>
                  </a:lnTo>
                  <a:lnTo>
                    <a:pt x="157" y="65"/>
                  </a:lnTo>
                  <a:lnTo>
                    <a:pt x="155" y="61"/>
                  </a:lnTo>
                  <a:lnTo>
                    <a:pt x="155" y="58"/>
                  </a:lnTo>
                  <a:lnTo>
                    <a:pt x="153" y="55"/>
                  </a:lnTo>
                  <a:lnTo>
                    <a:pt x="152" y="49"/>
                  </a:lnTo>
                  <a:lnTo>
                    <a:pt x="150" y="46"/>
                  </a:lnTo>
                  <a:lnTo>
                    <a:pt x="150" y="43"/>
                  </a:lnTo>
                  <a:lnTo>
                    <a:pt x="145" y="37"/>
                  </a:lnTo>
                  <a:lnTo>
                    <a:pt x="141" y="31"/>
                  </a:lnTo>
                  <a:lnTo>
                    <a:pt x="136" y="25"/>
                  </a:lnTo>
                  <a:lnTo>
                    <a:pt x="131" y="20"/>
                  </a:lnTo>
                  <a:lnTo>
                    <a:pt x="124" y="15"/>
                  </a:lnTo>
                  <a:lnTo>
                    <a:pt x="119" y="10"/>
                  </a:lnTo>
                  <a:lnTo>
                    <a:pt x="114" y="8"/>
                  </a:lnTo>
                  <a:lnTo>
                    <a:pt x="110" y="5"/>
                  </a:lnTo>
                  <a:lnTo>
                    <a:pt x="107" y="5"/>
                  </a:lnTo>
                  <a:lnTo>
                    <a:pt x="103" y="3"/>
                  </a:lnTo>
                  <a:lnTo>
                    <a:pt x="100" y="1"/>
                  </a:lnTo>
                  <a:lnTo>
                    <a:pt x="97" y="1"/>
                  </a:lnTo>
                  <a:lnTo>
                    <a:pt x="91" y="0"/>
                  </a:lnTo>
                  <a:lnTo>
                    <a:pt x="90" y="0"/>
                  </a:lnTo>
                  <a:lnTo>
                    <a:pt x="84" y="0"/>
                  </a:lnTo>
                  <a:lnTo>
                    <a:pt x="81" y="0"/>
                  </a:lnTo>
                  <a:lnTo>
                    <a:pt x="78" y="0"/>
                  </a:lnTo>
                  <a:lnTo>
                    <a:pt x="72" y="0"/>
                  </a:lnTo>
                  <a:lnTo>
                    <a:pt x="69" y="0"/>
                  </a:lnTo>
                  <a:lnTo>
                    <a:pt x="66" y="1"/>
                  </a:lnTo>
                  <a:lnTo>
                    <a:pt x="62" y="1"/>
                  </a:lnTo>
                  <a:lnTo>
                    <a:pt x="59" y="3"/>
                  </a:lnTo>
                  <a:lnTo>
                    <a:pt x="55" y="3"/>
                  </a:lnTo>
                  <a:lnTo>
                    <a:pt x="50" y="3"/>
                  </a:lnTo>
                  <a:lnTo>
                    <a:pt x="48" y="5"/>
                  </a:lnTo>
                  <a:lnTo>
                    <a:pt x="43" y="8"/>
                  </a:lnTo>
                  <a:lnTo>
                    <a:pt x="38" y="10"/>
                  </a:lnTo>
                  <a:lnTo>
                    <a:pt x="31" y="15"/>
                  </a:lnTo>
                  <a:lnTo>
                    <a:pt x="24" y="20"/>
                  </a:lnTo>
                  <a:lnTo>
                    <a:pt x="19" y="25"/>
                  </a:lnTo>
                  <a:lnTo>
                    <a:pt x="14" y="32"/>
                  </a:lnTo>
                  <a:lnTo>
                    <a:pt x="10" y="39"/>
                  </a:lnTo>
                  <a:lnTo>
                    <a:pt x="7" y="44"/>
                  </a:lnTo>
                  <a:lnTo>
                    <a:pt x="5" y="53"/>
                  </a:lnTo>
                  <a:lnTo>
                    <a:pt x="2" y="56"/>
                  </a:lnTo>
                  <a:lnTo>
                    <a:pt x="2" y="60"/>
                  </a:lnTo>
                  <a:lnTo>
                    <a:pt x="0" y="63"/>
                  </a:lnTo>
                  <a:lnTo>
                    <a:pt x="0" y="68"/>
                  </a:lnTo>
                  <a:lnTo>
                    <a:pt x="0" y="70"/>
                  </a:lnTo>
                  <a:lnTo>
                    <a:pt x="0" y="75"/>
                  </a:lnTo>
                  <a:lnTo>
                    <a:pt x="0" y="79"/>
                  </a:lnTo>
                  <a:lnTo>
                    <a:pt x="0" y="82"/>
                  </a:lnTo>
                  <a:lnTo>
                    <a:pt x="0" y="85"/>
                  </a:lnTo>
                  <a:lnTo>
                    <a:pt x="0" y="91"/>
                  </a:lnTo>
                  <a:lnTo>
                    <a:pt x="2" y="94"/>
                  </a:lnTo>
                  <a:lnTo>
                    <a:pt x="2" y="97"/>
                  </a:lnTo>
                  <a:lnTo>
                    <a:pt x="5" y="104"/>
                  </a:lnTo>
                  <a:lnTo>
                    <a:pt x="7" y="111"/>
                  </a:lnTo>
                  <a:lnTo>
                    <a:pt x="10" y="118"/>
                  </a:lnTo>
                  <a:lnTo>
                    <a:pt x="16" y="125"/>
                  </a:lnTo>
                  <a:lnTo>
                    <a:pt x="19" y="130"/>
                  </a:lnTo>
                  <a:lnTo>
                    <a:pt x="26" y="137"/>
                  </a:lnTo>
                  <a:lnTo>
                    <a:pt x="28" y="139"/>
                  </a:lnTo>
                  <a:lnTo>
                    <a:pt x="31" y="140"/>
                  </a:lnTo>
                  <a:lnTo>
                    <a:pt x="36" y="144"/>
                  </a:lnTo>
                  <a:lnTo>
                    <a:pt x="40" y="145"/>
                  </a:lnTo>
                  <a:close/>
                </a:path>
              </a:pathLst>
            </a:custGeom>
            <a:solidFill>
              <a:srgbClr val="3D7D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89" name="Freeform 172"/>
            <p:cNvSpPr>
              <a:spLocks/>
            </p:cNvSpPr>
            <p:nvPr/>
          </p:nvSpPr>
          <p:spPr bwMode="auto">
            <a:xfrm>
              <a:off x="4236" y="1608"/>
              <a:ext cx="69" cy="68"/>
            </a:xfrm>
            <a:custGeom>
              <a:avLst/>
              <a:gdLst>
                <a:gd name="T0" fmla="*/ 1 w 137"/>
                <a:gd name="T1" fmla="*/ 1 h 135"/>
                <a:gd name="T2" fmla="*/ 1 w 137"/>
                <a:gd name="T3" fmla="*/ 1 h 135"/>
                <a:gd name="T4" fmla="*/ 1 w 137"/>
                <a:gd name="T5" fmla="*/ 1 h 135"/>
                <a:gd name="T6" fmla="*/ 1 w 137"/>
                <a:gd name="T7" fmla="*/ 1 h 135"/>
                <a:gd name="T8" fmla="*/ 1 w 137"/>
                <a:gd name="T9" fmla="*/ 1 h 135"/>
                <a:gd name="T10" fmla="*/ 1 w 137"/>
                <a:gd name="T11" fmla="*/ 1 h 135"/>
                <a:gd name="T12" fmla="*/ 1 w 137"/>
                <a:gd name="T13" fmla="*/ 1 h 135"/>
                <a:gd name="T14" fmla="*/ 1 w 137"/>
                <a:gd name="T15" fmla="*/ 1 h 135"/>
                <a:gd name="T16" fmla="*/ 1 w 137"/>
                <a:gd name="T17" fmla="*/ 1 h 135"/>
                <a:gd name="T18" fmla="*/ 1 w 137"/>
                <a:gd name="T19" fmla="*/ 1 h 135"/>
                <a:gd name="T20" fmla="*/ 1 w 137"/>
                <a:gd name="T21" fmla="*/ 1 h 135"/>
                <a:gd name="T22" fmla="*/ 1 w 137"/>
                <a:gd name="T23" fmla="*/ 1 h 135"/>
                <a:gd name="T24" fmla="*/ 1 w 137"/>
                <a:gd name="T25" fmla="*/ 1 h 135"/>
                <a:gd name="T26" fmla="*/ 1 w 137"/>
                <a:gd name="T27" fmla="*/ 1 h 135"/>
                <a:gd name="T28" fmla="*/ 1 w 137"/>
                <a:gd name="T29" fmla="*/ 1 h 135"/>
                <a:gd name="T30" fmla="*/ 1 w 137"/>
                <a:gd name="T31" fmla="*/ 1 h 135"/>
                <a:gd name="T32" fmla="*/ 1 w 137"/>
                <a:gd name="T33" fmla="*/ 1 h 135"/>
                <a:gd name="T34" fmla="*/ 1 w 137"/>
                <a:gd name="T35" fmla="*/ 1 h 135"/>
                <a:gd name="T36" fmla="*/ 1 w 137"/>
                <a:gd name="T37" fmla="*/ 0 h 135"/>
                <a:gd name="T38" fmla="*/ 1 w 137"/>
                <a:gd name="T39" fmla="*/ 0 h 135"/>
                <a:gd name="T40" fmla="*/ 1 w 137"/>
                <a:gd name="T41" fmla="*/ 1 h 135"/>
                <a:gd name="T42" fmla="*/ 1 w 137"/>
                <a:gd name="T43" fmla="*/ 1 h 135"/>
                <a:gd name="T44" fmla="*/ 1 w 137"/>
                <a:gd name="T45" fmla="*/ 1 h 135"/>
                <a:gd name="T46" fmla="*/ 1 w 137"/>
                <a:gd name="T47" fmla="*/ 1 h 135"/>
                <a:gd name="T48" fmla="*/ 1 w 137"/>
                <a:gd name="T49" fmla="*/ 1 h 135"/>
                <a:gd name="T50" fmla="*/ 1 w 137"/>
                <a:gd name="T51" fmla="*/ 1 h 135"/>
                <a:gd name="T52" fmla="*/ 0 w 137"/>
                <a:gd name="T53" fmla="*/ 1 h 135"/>
                <a:gd name="T54" fmla="*/ 1 w 137"/>
                <a:gd name="T55" fmla="*/ 1 h 135"/>
                <a:gd name="T56" fmla="*/ 1 w 137"/>
                <a:gd name="T57" fmla="*/ 1 h 135"/>
                <a:gd name="T58" fmla="*/ 1 w 137"/>
                <a:gd name="T59" fmla="*/ 1 h 135"/>
                <a:gd name="T60" fmla="*/ 1 w 137"/>
                <a:gd name="T61" fmla="*/ 1 h 135"/>
                <a:gd name="T62" fmla="*/ 1 w 137"/>
                <a:gd name="T63" fmla="*/ 1 h 135"/>
                <a:gd name="T64" fmla="*/ 1 w 137"/>
                <a:gd name="T65" fmla="*/ 1 h 13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7"/>
                <a:gd name="T100" fmla="*/ 0 h 135"/>
                <a:gd name="T101" fmla="*/ 137 w 137"/>
                <a:gd name="T102" fmla="*/ 135 h 13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7" h="135">
                  <a:moveTo>
                    <a:pt x="36" y="127"/>
                  </a:moveTo>
                  <a:lnTo>
                    <a:pt x="41" y="130"/>
                  </a:lnTo>
                  <a:lnTo>
                    <a:pt x="48" y="134"/>
                  </a:lnTo>
                  <a:lnTo>
                    <a:pt x="53" y="134"/>
                  </a:lnTo>
                  <a:lnTo>
                    <a:pt x="62" y="135"/>
                  </a:lnTo>
                  <a:lnTo>
                    <a:pt x="67" y="135"/>
                  </a:lnTo>
                  <a:lnTo>
                    <a:pt x="74" y="135"/>
                  </a:lnTo>
                  <a:lnTo>
                    <a:pt x="81" y="135"/>
                  </a:lnTo>
                  <a:lnTo>
                    <a:pt x="88" y="134"/>
                  </a:lnTo>
                  <a:lnTo>
                    <a:pt x="93" y="130"/>
                  </a:lnTo>
                  <a:lnTo>
                    <a:pt x="100" y="129"/>
                  </a:lnTo>
                  <a:lnTo>
                    <a:pt x="105" y="125"/>
                  </a:lnTo>
                  <a:lnTo>
                    <a:pt x="112" y="122"/>
                  </a:lnTo>
                  <a:lnTo>
                    <a:pt x="115" y="117"/>
                  </a:lnTo>
                  <a:lnTo>
                    <a:pt x="122" y="113"/>
                  </a:lnTo>
                  <a:lnTo>
                    <a:pt x="125" y="108"/>
                  </a:lnTo>
                  <a:lnTo>
                    <a:pt x="129" y="101"/>
                  </a:lnTo>
                  <a:lnTo>
                    <a:pt x="132" y="96"/>
                  </a:lnTo>
                  <a:lnTo>
                    <a:pt x="134" y="89"/>
                  </a:lnTo>
                  <a:lnTo>
                    <a:pt x="136" y="82"/>
                  </a:lnTo>
                  <a:lnTo>
                    <a:pt x="137" y="75"/>
                  </a:lnTo>
                  <a:lnTo>
                    <a:pt x="137" y="70"/>
                  </a:lnTo>
                  <a:lnTo>
                    <a:pt x="137" y="63"/>
                  </a:lnTo>
                  <a:lnTo>
                    <a:pt x="136" y="57"/>
                  </a:lnTo>
                  <a:lnTo>
                    <a:pt x="136" y="51"/>
                  </a:lnTo>
                  <a:lnTo>
                    <a:pt x="134" y="45"/>
                  </a:lnTo>
                  <a:lnTo>
                    <a:pt x="131" y="39"/>
                  </a:lnTo>
                  <a:lnTo>
                    <a:pt x="127" y="33"/>
                  </a:lnTo>
                  <a:lnTo>
                    <a:pt x="124" y="27"/>
                  </a:lnTo>
                  <a:lnTo>
                    <a:pt x="118" y="22"/>
                  </a:lnTo>
                  <a:lnTo>
                    <a:pt x="115" y="17"/>
                  </a:lnTo>
                  <a:lnTo>
                    <a:pt x="110" y="14"/>
                  </a:lnTo>
                  <a:lnTo>
                    <a:pt x="105" y="10"/>
                  </a:lnTo>
                  <a:lnTo>
                    <a:pt x="98" y="5"/>
                  </a:lnTo>
                  <a:lnTo>
                    <a:pt x="91" y="3"/>
                  </a:lnTo>
                  <a:lnTo>
                    <a:pt x="84" y="2"/>
                  </a:lnTo>
                  <a:lnTo>
                    <a:pt x="77" y="0"/>
                  </a:lnTo>
                  <a:lnTo>
                    <a:pt x="70" y="0"/>
                  </a:lnTo>
                  <a:lnTo>
                    <a:pt x="63" y="0"/>
                  </a:lnTo>
                  <a:lnTo>
                    <a:pt x="58" y="0"/>
                  </a:lnTo>
                  <a:lnTo>
                    <a:pt x="51" y="3"/>
                  </a:lnTo>
                  <a:lnTo>
                    <a:pt x="46" y="3"/>
                  </a:lnTo>
                  <a:lnTo>
                    <a:pt x="39" y="7"/>
                  </a:lnTo>
                  <a:lnTo>
                    <a:pt x="32" y="10"/>
                  </a:lnTo>
                  <a:lnTo>
                    <a:pt x="29" y="14"/>
                  </a:lnTo>
                  <a:lnTo>
                    <a:pt x="22" y="17"/>
                  </a:lnTo>
                  <a:lnTo>
                    <a:pt x="19" y="22"/>
                  </a:lnTo>
                  <a:lnTo>
                    <a:pt x="13" y="27"/>
                  </a:lnTo>
                  <a:lnTo>
                    <a:pt x="10" y="34"/>
                  </a:lnTo>
                  <a:lnTo>
                    <a:pt x="7" y="41"/>
                  </a:lnTo>
                  <a:lnTo>
                    <a:pt x="5" y="46"/>
                  </a:lnTo>
                  <a:lnTo>
                    <a:pt x="3" y="53"/>
                  </a:lnTo>
                  <a:lnTo>
                    <a:pt x="1" y="58"/>
                  </a:lnTo>
                  <a:lnTo>
                    <a:pt x="0" y="65"/>
                  </a:lnTo>
                  <a:lnTo>
                    <a:pt x="1" y="72"/>
                  </a:lnTo>
                  <a:lnTo>
                    <a:pt x="1" y="77"/>
                  </a:lnTo>
                  <a:lnTo>
                    <a:pt x="3" y="86"/>
                  </a:lnTo>
                  <a:lnTo>
                    <a:pt x="5" y="91"/>
                  </a:lnTo>
                  <a:lnTo>
                    <a:pt x="8" y="98"/>
                  </a:lnTo>
                  <a:lnTo>
                    <a:pt x="10" y="103"/>
                  </a:lnTo>
                  <a:lnTo>
                    <a:pt x="15" y="110"/>
                  </a:lnTo>
                  <a:lnTo>
                    <a:pt x="19" y="113"/>
                  </a:lnTo>
                  <a:lnTo>
                    <a:pt x="26" y="118"/>
                  </a:lnTo>
                  <a:lnTo>
                    <a:pt x="29" y="123"/>
                  </a:lnTo>
                  <a:lnTo>
                    <a:pt x="36" y="127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0" name="Freeform 173"/>
            <p:cNvSpPr>
              <a:spLocks/>
            </p:cNvSpPr>
            <p:nvPr/>
          </p:nvSpPr>
          <p:spPr bwMode="auto">
            <a:xfrm>
              <a:off x="4242" y="1611"/>
              <a:ext cx="59" cy="60"/>
            </a:xfrm>
            <a:custGeom>
              <a:avLst/>
              <a:gdLst>
                <a:gd name="T0" fmla="*/ 0 w 119"/>
                <a:gd name="T1" fmla="*/ 1 h 120"/>
                <a:gd name="T2" fmla="*/ 0 w 119"/>
                <a:gd name="T3" fmla="*/ 1 h 120"/>
                <a:gd name="T4" fmla="*/ 0 w 119"/>
                <a:gd name="T5" fmla="*/ 1 h 120"/>
                <a:gd name="T6" fmla="*/ 0 w 119"/>
                <a:gd name="T7" fmla="*/ 1 h 120"/>
                <a:gd name="T8" fmla="*/ 0 w 119"/>
                <a:gd name="T9" fmla="*/ 1 h 120"/>
                <a:gd name="T10" fmla="*/ 0 w 119"/>
                <a:gd name="T11" fmla="*/ 1 h 120"/>
                <a:gd name="T12" fmla="*/ 0 w 119"/>
                <a:gd name="T13" fmla="*/ 1 h 120"/>
                <a:gd name="T14" fmla="*/ 0 w 119"/>
                <a:gd name="T15" fmla="*/ 1 h 120"/>
                <a:gd name="T16" fmla="*/ 0 w 119"/>
                <a:gd name="T17" fmla="*/ 1 h 120"/>
                <a:gd name="T18" fmla="*/ 0 w 119"/>
                <a:gd name="T19" fmla="*/ 1 h 120"/>
                <a:gd name="T20" fmla="*/ 0 w 119"/>
                <a:gd name="T21" fmla="*/ 1 h 120"/>
                <a:gd name="T22" fmla="*/ 0 w 119"/>
                <a:gd name="T23" fmla="*/ 1 h 120"/>
                <a:gd name="T24" fmla="*/ 0 w 119"/>
                <a:gd name="T25" fmla="*/ 1 h 120"/>
                <a:gd name="T26" fmla="*/ 0 w 119"/>
                <a:gd name="T27" fmla="*/ 1 h 120"/>
                <a:gd name="T28" fmla="*/ 0 w 119"/>
                <a:gd name="T29" fmla="*/ 1 h 120"/>
                <a:gd name="T30" fmla="*/ 0 w 119"/>
                <a:gd name="T31" fmla="*/ 1 h 120"/>
                <a:gd name="T32" fmla="*/ 0 w 119"/>
                <a:gd name="T33" fmla="*/ 1 h 120"/>
                <a:gd name="T34" fmla="*/ 0 w 119"/>
                <a:gd name="T35" fmla="*/ 1 h 120"/>
                <a:gd name="T36" fmla="*/ 0 w 119"/>
                <a:gd name="T37" fmla="*/ 0 h 120"/>
                <a:gd name="T38" fmla="*/ 0 w 119"/>
                <a:gd name="T39" fmla="*/ 1 h 120"/>
                <a:gd name="T40" fmla="*/ 0 w 119"/>
                <a:gd name="T41" fmla="*/ 1 h 120"/>
                <a:gd name="T42" fmla="*/ 0 w 119"/>
                <a:gd name="T43" fmla="*/ 1 h 120"/>
                <a:gd name="T44" fmla="*/ 0 w 119"/>
                <a:gd name="T45" fmla="*/ 1 h 120"/>
                <a:gd name="T46" fmla="*/ 0 w 119"/>
                <a:gd name="T47" fmla="*/ 1 h 120"/>
                <a:gd name="T48" fmla="*/ 0 w 119"/>
                <a:gd name="T49" fmla="*/ 1 h 120"/>
                <a:gd name="T50" fmla="*/ 0 w 119"/>
                <a:gd name="T51" fmla="*/ 1 h 120"/>
                <a:gd name="T52" fmla="*/ 0 w 119"/>
                <a:gd name="T53" fmla="*/ 1 h 120"/>
                <a:gd name="T54" fmla="*/ 0 w 119"/>
                <a:gd name="T55" fmla="*/ 1 h 120"/>
                <a:gd name="T56" fmla="*/ 0 w 119"/>
                <a:gd name="T57" fmla="*/ 1 h 120"/>
                <a:gd name="T58" fmla="*/ 0 w 119"/>
                <a:gd name="T59" fmla="*/ 1 h 120"/>
                <a:gd name="T60" fmla="*/ 0 w 119"/>
                <a:gd name="T61" fmla="*/ 1 h 120"/>
                <a:gd name="T62" fmla="*/ 0 w 119"/>
                <a:gd name="T63" fmla="*/ 1 h 120"/>
                <a:gd name="T64" fmla="*/ 0 w 119"/>
                <a:gd name="T65" fmla="*/ 1 h 1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19"/>
                <a:gd name="T100" fmla="*/ 0 h 120"/>
                <a:gd name="T101" fmla="*/ 119 w 119"/>
                <a:gd name="T102" fmla="*/ 120 h 1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19" h="120">
                  <a:moveTo>
                    <a:pt x="31" y="113"/>
                  </a:moveTo>
                  <a:lnTo>
                    <a:pt x="34" y="115"/>
                  </a:lnTo>
                  <a:lnTo>
                    <a:pt x="40" y="116"/>
                  </a:lnTo>
                  <a:lnTo>
                    <a:pt x="47" y="118"/>
                  </a:lnTo>
                  <a:lnTo>
                    <a:pt x="52" y="120"/>
                  </a:lnTo>
                  <a:lnTo>
                    <a:pt x="59" y="120"/>
                  </a:lnTo>
                  <a:lnTo>
                    <a:pt x="64" y="120"/>
                  </a:lnTo>
                  <a:lnTo>
                    <a:pt x="69" y="120"/>
                  </a:lnTo>
                  <a:lnTo>
                    <a:pt x="76" y="120"/>
                  </a:lnTo>
                  <a:lnTo>
                    <a:pt x="81" y="116"/>
                  </a:lnTo>
                  <a:lnTo>
                    <a:pt x="84" y="115"/>
                  </a:lnTo>
                  <a:lnTo>
                    <a:pt x="90" y="111"/>
                  </a:lnTo>
                  <a:lnTo>
                    <a:pt x="95" y="110"/>
                  </a:lnTo>
                  <a:lnTo>
                    <a:pt x="100" y="104"/>
                  </a:lnTo>
                  <a:lnTo>
                    <a:pt x="105" y="101"/>
                  </a:lnTo>
                  <a:lnTo>
                    <a:pt x="107" y="96"/>
                  </a:lnTo>
                  <a:lnTo>
                    <a:pt x="112" y="91"/>
                  </a:lnTo>
                  <a:lnTo>
                    <a:pt x="114" y="86"/>
                  </a:lnTo>
                  <a:lnTo>
                    <a:pt x="117" y="80"/>
                  </a:lnTo>
                  <a:lnTo>
                    <a:pt x="117" y="74"/>
                  </a:lnTo>
                  <a:lnTo>
                    <a:pt x="119" y="68"/>
                  </a:lnTo>
                  <a:lnTo>
                    <a:pt x="119" y="63"/>
                  </a:lnTo>
                  <a:lnTo>
                    <a:pt x="119" y="56"/>
                  </a:lnTo>
                  <a:lnTo>
                    <a:pt x="119" y="51"/>
                  </a:lnTo>
                  <a:lnTo>
                    <a:pt x="117" y="46"/>
                  </a:lnTo>
                  <a:lnTo>
                    <a:pt x="115" y="39"/>
                  </a:lnTo>
                  <a:lnTo>
                    <a:pt x="114" y="34"/>
                  </a:lnTo>
                  <a:lnTo>
                    <a:pt x="110" y="29"/>
                  </a:lnTo>
                  <a:lnTo>
                    <a:pt x="107" y="26"/>
                  </a:lnTo>
                  <a:lnTo>
                    <a:pt x="103" y="20"/>
                  </a:lnTo>
                  <a:lnTo>
                    <a:pt x="100" y="17"/>
                  </a:lnTo>
                  <a:lnTo>
                    <a:pt x="95" y="12"/>
                  </a:lnTo>
                  <a:lnTo>
                    <a:pt x="90" y="10"/>
                  </a:lnTo>
                  <a:lnTo>
                    <a:pt x="84" y="7"/>
                  </a:lnTo>
                  <a:lnTo>
                    <a:pt x="78" y="5"/>
                  </a:lnTo>
                  <a:lnTo>
                    <a:pt x="72" y="3"/>
                  </a:lnTo>
                  <a:lnTo>
                    <a:pt x="67" y="2"/>
                  </a:lnTo>
                  <a:lnTo>
                    <a:pt x="60" y="0"/>
                  </a:lnTo>
                  <a:lnTo>
                    <a:pt x="55" y="2"/>
                  </a:lnTo>
                  <a:lnTo>
                    <a:pt x="50" y="2"/>
                  </a:lnTo>
                  <a:lnTo>
                    <a:pt x="43" y="3"/>
                  </a:lnTo>
                  <a:lnTo>
                    <a:pt x="38" y="5"/>
                  </a:lnTo>
                  <a:lnTo>
                    <a:pt x="33" y="8"/>
                  </a:lnTo>
                  <a:lnTo>
                    <a:pt x="28" y="10"/>
                  </a:lnTo>
                  <a:lnTo>
                    <a:pt x="24" y="14"/>
                  </a:lnTo>
                  <a:lnTo>
                    <a:pt x="19" y="17"/>
                  </a:lnTo>
                  <a:lnTo>
                    <a:pt x="16" y="22"/>
                  </a:lnTo>
                  <a:lnTo>
                    <a:pt x="10" y="26"/>
                  </a:lnTo>
                  <a:lnTo>
                    <a:pt x="9" y="32"/>
                  </a:lnTo>
                  <a:lnTo>
                    <a:pt x="5" y="38"/>
                  </a:lnTo>
                  <a:lnTo>
                    <a:pt x="2" y="41"/>
                  </a:lnTo>
                  <a:lnTo>
                    <a:pt x="0" y="48"/>
                  </a:lnTo>
                  <a:lnTo>
                    <a:pt x="0" y="53"/>
                  </a:lnTo>
                  <a:lnTo>
                    <a:pt x="0" y="60"/>
                  </a:lnTo>
                  <a:lnTo>
                    <a:pt x="0" y="65"/>
                  </a:lnTo>
                  <a:lnTo>
                    <a:pt x="0" y="70"/>
                  </a:lnTo>
                  <a:lnTo>
                    <a:pt x="2" y="77"/>
                  </a:lnTo>
                  <a:lnTo>
                    <a:pt x="3" y="80"/>
                  </a:lnTo>
                  <a:lnTo>
                    <a:pt x="7" y="87"/>
                  </a:lnTo>
                  <a:lnTo>
                    <a:pt x="9" y="91"/>
                  </a:lnTo>
                  <a:lnTo>
                    <a:pt x="12" y="98"/>
                  </a:lnTo>
                  <a:lnTo>
                    <a:pt x="16" y="101"/>
                  </a:lnTo>
                  <a:lnTo>
                    <a:pt x="21" y="104"/>
                  </a:lnTo>
                  <a:lnTo>
                    <a:pt x="24" y="110"/>
                  </a:lnTo>
                  <a:lnTo>
                    <a:pt x="31" y="113"/>
                  </a:lnTo>
                  <a:close/>
                </a:path>
              </a:pathLst>
            </a:custGeom>
            <a:solidFill>
              <a:srgbClr val="FF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1" name="Freeform 174"/>
            <p:cNvSpPr>
              <a:spLocks/>
            </p:cNvSpPr>
            <p:nvPr/>
          </p:nvSpPr>
          <p:spPr bwMode="auto">
            <a:xfrm>
              <a:off x="4254" y="1624"/>
              <a:ext cx="36" cy="36"/>
            </a:xfrm>
            <a:custGeom>
              <a:avLst/>
              <a:gdLst>
                <a:gd name="T0" fmla="*/ 1 w 72"/>
                <a:gd name="T1" fmla="*/ 1 h 72"/>
                <a:gd name="T2" fmla="*/ 1 w 72"/>
                <a:gd name="T3" fmla="*/ 1 h 72"/>
                <a:gd name="T4" fmla="*/ 1 w 72"/>
                <a:gd name="T5" fmla="*/ 1 h 72"/>
                <a:gd name="T6" fmla="*/ 1 w 72"/>
                <a:gd name="T7" fmla="*/ 1 h 72"/>
                <a:gd name="T8" fmla="*/ 1 w 72"/>
                <a:gd name="T9" fmla="*/ 1 h 72"/>
                <a:gd name="T10" fmla="*/ 1 w 72"/>
                <a:gd name="T11" fmla="*/ 1 h 72"/>
                <a:gd name="T12" fmla="*/ 0 w 72"/>
                <a:gd name="T13" fmla="*/ 1 h 72"/>
                <a:gd name="T14" fmla="*/ 0 w 72"/>
                <a:gd name="T15" fmla="*/ 1 h 72"/>
                <a:gd name="T16" fmla="*/ 1 w 72"/>
                <a:gd name="T17" fmla="*/ 1 h 72"/>
                <a:gd name="T18" fmla="*/ 1 w 72"/>
                <a:gd name="T19" fmla="*/ 1 h 72"/>
                <a:gd name="T20" fmla="*/ 1 w 72"/>
                <a:gd name="T21" fmla="*/ 1 h 72"/>
                <a:gd name="T22" fmla="*/ 1 w 72"/>
                <a:gd name="T23" fmla="*/ 1 h 72"/>
                <a:gd name="T24" fmla="*/ 1 w 72"/>
                <a:gd name="T25" fmla="*/ 1 h 72"/>
                <a:gd name="T26" fmla="*/ 1 w 72"/>
                <a:gd name="T27" fmla="*/ 1 h 72"/>
                <a:gd name="T28" fmla="*/ 1 w 72"/>
                <a:gd name="T29" fmla="*/ 1 h 72"/>
                <a:gd name="T30" fmla="*/ 1 w 72"/>
                <a:gd name="T31" fmla="*/ 1 h 72"/>
                <a:gd name="T32" fmla="*/ 1 w 72"/>
                <a:gd name="T33" fmla="*/ 0 h 72"/>
                <a:gd name="T34" fmla="*/ 1 w 72"/>
                <a:gd name="T35" fmla="*/ 0 h 72"/>
                <a:gd name="T36" fmla="*/ 1 w 72"/>
                <a:gd name="T37" fmla="*/ 1 h 72"/>
                <a:gd name="T38" fmla="*/ 1 w 72"/>
                <a:gd name="T39" fmla="*/ 1 h 72"/>
                <a:gd name="T40" fmla="*/ 1 w 72"/>
                <a:gd name="T41" fmla="*/ 1 h 72"/>
                <a:gd name="T42" fmla="*/ 1 w 72"/>
                <a:gd name="T43" fmla="*/ 1 h 72"/>
                <a:gd name="T44" fmla="*/ 1 w 72"/>
                <a:gd name="T45" fmla="*/ 1 h 72"/>
                <a:gd name="T46" fmla="*/ 1 w 72"/>
                <a:gd name="T47" fmla="*/ 1 h 72"/>
                <a:gd name="T48" fmla="*/ 1 w 72"/>
                <a:gd name="T49" fmla="*/ 1 h 72"/>
                <a:gd name="T50" fmla="*/ 1 w 72"/>
                <a:gd name="T51" fmla="*/ 1 h 72"/>
                <a:gd name="T52" fmla="*/ 1 w 72"/>
                <a:gd name="T53" fmla="*/ 1 h 72"/>
                <a:gd name="T54" fmla="*/ 1 w 72"/>
                <a:gd name="T55" fmla="*/ 1 h 72"/>
                <a:gd name="T56" fmla="*/ 1 w 72"/>
                <a:gd name="T57" fmla="*/ 1 h 72"/>
                <a:gd name="T58" fmla="*/ 1 w 72"/>
                <a:gd name="T59" fmla="*/ 1 h 72"/>
                <a:gd name="T60" fmla="*/ 1 w 72"/>
                <a:gd name="T61" fmla="*/ 1 h 72"/>
                <a:gd name="T62" fmla="*/ 1 w 72"/>
                <a:gd name="T63" fmla="*/ 1 h 72"/>
                <a:gd name="T64" fmla="*/ 1 w 72"/>
                <a:gd name="T65" fmla="*/ 1 h 72"/>
                <a:gd name="T66" fmla="*/ 1 w 72"/>
                <a:gd name="T67" fmla="*/ 1 h 72"/>
                <a:gd name="T68" fmla="*/ 1 w 72"/>
                <a:gd name="T69" fmla="*/ 1 h 72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72"/>
                <a:gd name="T106" fmla="*/ 0 h 72"/>
                <a:gd name="T107" fmla="*/ 72 w 72"/>
                <a:gd name="T108" fmla="*/ 72 h 72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72" h="72">
                  <a:moveTo>
                    <a:pt x="31" y="72"/>
                  </a:moveTo>
                  <a:lnTo>
                    <a:pt x="26" y="66"/>
                  </a:lnTo>
                  <a:lnTo>
                    <a:pt x="24" y="66"/>
                  </a:lnTo>
                  <a:lnTo>
                    <a:pt x="17" y="66"/>
                  </a:lnTo>
                  <a:lnTo>
                    <a:pt x="16" y="66"/>
                  </a:lnTo>
                  <a:lnTo>
                    <a:pt x="12" y="60"/>
                  </a:lnTo>
                  <a:lnTo>
                    <a:pt x="5" y="54"/>
                  </a:lnTo>
                  <a:lnTo>
                    <a:pt x="5" y="48"/>
                  </a:lnTo>
                  <a:lnTo>
                    <a:pt x="0" y="41"/>
                  </a:lnTo>
                  <a:lnTo>
                    <a:pt x="0" y="39"/>
                  </a:lnTo>
                  <a:lnTo>
                    <a:pt x="4" y="32"/>
                  </a:lnTo>
                  <a:lnTo>
                    <a:pt x="4" y="30"/>
                  </a:lnTo>
                  <a:lnTo>
                    <a:pt x="2" y="25"/>
                  </a:lnTo>
                  <a:lnTo>
                    <a:pt x="2" y="24"/>
                  </a:lnTo>
                  <a:lnTo>
                    <a:pt x="7" y="18"/>
                  </a:lnTo>
                  <a:lnTo>
                    <a:pt x="10" y="12"/>
                  </a:lnTo>
                  <a:lnTo>
                    <a:pt x="10" y="10"/>
                  </a:lnTo>
                  <a:lnTo>
                    <a:pt x="17" y="6"/>
                  </a:lnTo>
                  <a:lnTo>
                    <a:pt x="24" y="1"/>
                  </a:lnTo>
                  <a:lnTo>
                    <a:pt x="31" y="1"/>
                  </a:lnTo>
                  <a:lnTo>
                    <a:pt x="40" y="0"/>
                  </a:lnTo>
                  <a:lnTo>
                    <a:pt x="47" y="3"/>
                  </a:lnTo>
                  <a:lnTo>
                    <a:pt x="48" y="3"/>
                  </a:lnTo>
                  <a:lnTo>
                    <a:pt x="54" y="3"/>
                  </a:lnTo>
                  <a:lnTo>
                    <a:pt x="55" y="3"/>
                  </a:lnTo>
                  <a:lnTo>
                    <a:pt x="57" y="5"/>
                  </a:lnTo>
                  <a:lnTo>
                    <a:pt x="59" y="12"/>
                  </a:lnTo>
                  <a:lnTo>
                    <a:pt x="60" y="12"/>
                  </a:lnTo>
                  <a:lnTo>
                    <a:pt x="66" y="15"/>
                  </a:lnTo>
                  <a:lnTo>
                    <a:pt x="67" y="15"/>
                  </a:lnTo>
                  <a:lnTo>
                    <a:pt x="67" y="17"/>
                  </a:lnTo>
                  <a:lnTo>
                    <a:pt x="69" y="24"/>
                  </a:lnTo>
                  <a:lnTo>
                    <a:pt x="69" y="25"/>
                  </a:lnTo>
                  <a:lnTo>
                    <a:pt x="72" y="30"/>
                  </a:lnTo>
                  <a:lnTo>
                    <a:pt x="71" y="39"/>
                  </a:lnTo>
                  <a:lnTo>
                    <a:pt x="71" y="48"/>
                  </a:lnTo>
                  <a:lnTo>
                    <a:pt x="66" y="53"/>
                  </a:lnTo>
                  <a:lnTo>
                    <a:pt x="62" y="61"/>
                  </a:lnTo>
                  <a:lnTo>
                    <a:pt x="60" y="61"/>
                  </a:lnTo>
                  <a:lnTo>
                    <a:pt x="54" y="65"/>
                  </a:lnTo>
                  <a:lnTo>
                    <a:pt x="48" y="68"/>
                  </a:lnTo>
                  <a:lnTo>
                    <a:pt x="48" y="70"/>
                  </a:lnTo>
                  <a:lnTo>
                    <a:pt x="48" y="72"/>
                  </a:lnTo>
                  <a:lnTo>
                    <a:pt x="40" y="68"/>
                  </a:lnTo>
                  <a:lnTo>
                    <a:pt x="35" y="72"/>
                  </a:lnTo>
                  <a:lnTo>
                    <a:pt x="31" y="72"/>
                  </a:lnTo>
                  <a:close/>
                </a:path>
              </a:pathLst>
            </a:custGeom>
            <a:solidFill>
              <a:srgbClr val="F0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2" name="Freeform 175"/>
            <p:cNvSpPr>
              <a:spLocks/>
            </p:cNvSpPr>
            <p:nvPr/>
          </p:nvSpPr>
          <p:spPr bwMode="auto">
            <a:xfrm>
              <a:off x="4267" y="1615"/>
              <a:ext cx="8" cy="4"/>
            </a:xfrm>
            <a:custGeom>
              <a:avLst/>
              <a:gdLst>
                <a:gd name="T0" fmla="*/ 1 w 15"/>
                <a:gd name="T1" fmla="*/ 1 h 8"/>
                <a:gd name="T2" fmla="*/ 1 w 15"/>
                <a:gd name="T3" fmla="*/ 1 h 8"/>
                <a:gd name="T4" fmla="*/ 1 w 15"/>
                <a:gd name="T5" fmla="*/ 1 h 8"/>
                <a:gd name="T6" fmla="*/ 1 w 15"/>
                <a:gd name="T7" fmla="*/ 1 h 8"/>
                <a:gd name="T8" fmla="*/ 1 w 15"/>
                <a:gd name="T9" fmla="*/ 1 h 8"/>
                <a:gd name="T10" fmla="*/ 1 w 15"/>
                <a:gd name="T11" fmla="*/ 0 h 8"/>
                <a:gd name="T12" fmla="*/ 1 w 15"/>
                <a:gd name="T13" fmla="*/ 0 h 8"/>
                <a:gd name="T14" fmla="*/ 1 w 15"/>
                <a:gd name="T15" fmla="*/ 1 h 8"/>
                <a:gd name="T16" fmla="*/ 0 w 15"/>
                <a:gd name="T17" fmla="*/ 1 h 8"/>
                <a:gd name="T18" fmla="*/ 1 w 15"/>
                <a:gd name="T19" fmla="*/ 1 h 8"/>
                <a:gd name="T20" fmla="*/ 1 w 15"/>
                <a:gd name="T21" fmla="*/ 1 h 8"/>
                <a:gd name="T22" fmla="*/ 1 w 15"/>
                <a:gd name="T23" fmla="*/ 1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"/>
                <a:gd name="T37" fmla="*/ 0 h 8"/>
                <a:gd name="T38" fmla="*/ 15 w 15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" h="8">
                  <a:moveTo>
                    <a:pt x="3" y="8"/>
                  </a:moveTo>
                  <a:lnTo>
                    <a:pt x="12" y="8"/>
                  </a:lnTo>
                  <a:lnTo>
                    <a:pt x="13" y="8"/>
                  </a:lnTo>
                  <a:lnTo>
                    <a:pt x="15" y="5"/>
                  </a:lnTo>
                  <a:lnTo>
                    <a:pt x="13" y="1"/>
                  </a:lnTo>
                  <a:lnTo>
                    <a:pt x="12" y="0"/>
                  </a:lnTo>
                  <a:lnTo>
                    <a:pt x="3" y="0"/>
                  </a:lnTo>
                  <a:lnTo>
                    <a:pt x="1" y="1"/>
                  </a:lnTo>
                  <a:lnTo>
                    <a:pt x="0" y="5"/>
                  </a:lnTo>
                  <a:lnTo>
                    <a:pt x="1" y="8"/>
                  </a:lnTo>
                  <a:lnTo>
                    <a:pt x="3" y="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3" name="Freeform 176"/>
            <p:cNvSpPr>
              <a:spLocks/>
            </p:cNvSpPr>
            <p:nvPr/>
          </p:nvSpPr>
          <p:spPr bwMode="auto">
            <a:xfrm>
              <a:off x="4267" y="1664"/>
              <a:ext cx="8" cy="4"/>
            </a:xfrm>
            <a:custGeom>
              <a:avLst/>
              <a:gdLst>
                <a:gd name="T0" fmla="*/ 1 w 15"/>
                <a:gd name="T1" fmla="*/ 0 h 9"/>
                <a:gd name="T2" fmla="*/ 1 w 15"/>
                <a:gd name="T3" fmla="*/ 0 h 9"/>
                <a:gd name="T4" fmla="*/ 1 w 15"/>
                <a:gd name="T5" fmla="*/ 0 h 9"/>
                <a:gd name="T6" fmla="*/ 1 w 15"/>
                <a:gd name="T7" fmla="*/ 0 h 9"/>
                <a:gd name="T8" fmla="*/ 1 w 15"/>
                <a:gd name="T9" fmla="*/ 0 h 9"/>
                <a:gd name="T10" fmla="*/ 1 w 15"/>
                <a:gd name="T11" fmla="*/ 0 h 9"/>
                <a:gd name="T12" fmla="*/ 1 w 15"/>
                <a:gd name="T13" fmla="*/ 0 h 9"/>
                <a:gd name="T14" fmla="*/ 0 w 15"/>
                <a:gd name="T15" fmla="*/ 0 h 9"/>
                <a:gd name="T16" fmla="*/ 0 w 15"/>
                <a:gd name="T17" fmla="*/ 0 h 9"/>
                <a:gd name="T18" fmla="*/ 0 w 15"/>
                <a:gd name="T19" fmla="*/ 0 h 9"/>
                <a:gd name="T20" fmla="*/ 1 w 15"/>
                <a:gd name="T21" fmla="*/ 0 h 9"/>
                <a:gd name="T22" fmla="*/ 1 w 15"/>
                <a:gd name="T23" fmla="*/ 0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5"/>
                <a:gd name="T37" fmla="*/ 0 h 9"/>
                <a:gd name="T38" fmla="*/ 15 w 15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5" h="9">
                  <a:moveTo>
                    <a:pt x="3" y="9"/>
                  </a:moveTo>
                  <a:lnTo>
                    <a:pt x="12" y="9"/>
                  </a:lnTo>
                  <a:lnTo>
                    <a:pt x="13" y="7"/>
                  </a:lnTo>
                  <a:lnTo>
                    <a:pt x="15" y="6"/>
                  </a:lnTo>
                  <a:lnTo>
                    <a:pt x="13" y="0"/>
                  </a:lnTo>
                  <a:lnTo>
                    <a:pt x="12" y="0"/>
                  </a:lnTo>
                  <a:lnTo>
                    <a:pt x="3" y="0"/>
                  </a:lnTo>
                  <a:lnTo>
                    <a:pt x="0" y="0"/>
                  </a:lnTo>
                  <a:lnTo>
                    <a:pt x="0" y="6"/>
                  </a:lnTo>
                  <a:lnTo>
                    <a:pt x="0" y="7"/>
                  </a:lnTo>
                  <a:lnTo>
                    <a:pt x="3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4" name="Freeform 177"/>
            <p:cNvSpPr>
              <a:spLocks/>
            </p:cNvSpPr>
            <p:nvPr/>
          </p:nvSpPr>
          <p:spPr bwMode="auto">
            <a:xfrm>
              <a:off x="4294" y="1638"/>
              <a:ext cx="4" cy="8"/>
            </a:xfrm>
            <a:custGeom>
              <a:avLst/>
              <a:gdLst>
                <a:gd name="T0" fmla="*/ 0 w 9"/>
                <a:gd name="T1" fmla="*/ 1 h 15"/>
                <a:gd name="T2" fmla="*/ 0 w 9"/>
                <a:gd name="T3" fmla="*/ 1 h 15"/>
                <a:gd name="T4" fmla="*/ 0 w 9"/>
                <a:gd name="T5" fmla="*/ 0 h 15"/>
                <a:gd name="T6" fmla="*/ 0 w 9"/>
                <a:gd name="T7" fmla="*/ 0 h 15"/>
                <a:gd name="T8" fmla="*/ 0 w 9"/>
                <a:gd name="T9" fmla="*/ 0 h 15"/>
                <a:gd name="T10" fmla="*/ 0 w 9"/>
                <a:gd name="T11" fmla="*/ 1 h 15"/>
                <a:gd name="T12" fmla="*/ 0 w 9"/>
                <a:gd name="T13" fmla="*/ 1 h 15"/>
                <a:gd name="T14" fmla="*/ 0 w 9"/>
                <a:gd name="T15" fmla="*/ 1 h 15"/>
                <a:gd name="T16" fmla="*/ 0 w 9"/>
                <a:gd name="T17" fmla="*/ 1 h 15"/>
                <a:gd name="T18" fmla="*/ 0 w 9"/>
                <a:gd name="T19" fmla="*/ 1 h 15"/>
                <a:gd name="T20" fmla="*/ 0 w 9"/>
                <a:gd name="T21" fmla="*/ 1 h 15"/>
                <a:gd name="T22" fmla="*/ 0 w 9"/>
                <a:gd name="T23" fmla="*/ 1 h 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15"/>
                <a:gd name="T38" fmla="*/ 9 w 9"/>
                <a:gd name="T39" fmla="*/ 15 h 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15">
                  <a:moveTo>
                    <a:pt x="9" y="12"/>
                  </a:moveTo>
                  <a:lnTo>
                    <a:pt x="9" y="3"/>
                  </a:lnTo>
                  <a:lnTo>
                    <a:pt x="7" y="0"/>
                  </a:lnTo>
                  <a:lnTo>
                    <a:pt x="3" y="0"/>
                  </a:lnTo>
                  <a:lnTo>
                    <a:pt x="2" y="0"/>
                  </a:lnTo>
                  <a:lnTo>
                    <a:pt x="0" y="3"/>
                  </a:lnTo>
                  <a:lnTo>
                    <a:pt x="0" y="12"/>
                  </a:lnTo>
                  <a:lnTo>
                    <a:pt x="2" y="15"/>
                  </a:lnTo>
                  <a:lnTo>
                    <a:pt x="3" y="15"/>
                  </a:lnTo>
                  <a:lnTo>
                    <a:pt x="7" y="15"/>
                  </a:lnTo>
                  <a:lnTo>
                    <a:pt x="9" y="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5" name="Freeform 178"/>
            <p:cNvSpPr>
              <a:spLocks/>
            </p:cNvSpPr>
            <p:nvPr/>
          </p:nvSpPr>
          <p:spPr bwMode="auto">
            <a:xfrm>
              <a:off x="4245" y="1638"/>
              <a:ext cx="4" cy="9"/>
            </a:xfrm>
            <a:custGeom>
              <a:avLst/>
              <a:gdLst>
                <a:gd name="T0" fmla="*/ 0 w 9"/>
                <a:gd name="T1" fmla="*/ 1 h 17"/>
                <a:gd name="T2" fmla="*/ 0 w 9"/>
                <a:gd name="T3" fmla="*/ 1 h 17"/>
                <a:gd name="T4" fmla="*/ 0 w 9"/>
                <a:gd name="T5" fmla="*/ 1 h 17"/>
                <a:gd name="T6" fmla="*/ 0 w 9"/>
                <a:gd name="T7" fmla="*/ 0 h 17"/>
                <a:gd name="T8" fmla="*/ 0 w 9"/>
                <a:gd name="T9" fmla="*/ 1 h 17"/>
                <a:gd name="T10" fmla="*/ 0 w 9"/>
                <a:gd name="T11" fmla="*/ 1 h 17"/>
                <a:gd name="T12" fmla="*/ 0 w 9"/>
                <a:gd name="T13" fmla="*/ 1 h 17"/>
                <a:gd name="T14" fmla="*/ 0 w 9"/>
                <a:gd name="T15" fmla="*/ 1 h 17"/>
                <a:gd name="T16" fmla="*/ 0 w 9"/>
                <a:gd name="T17" fmla="*/ 1 h 17"/>
                <a:gd name="T18" fmla="*/ 0 w 9"/>
                <a:gd name="T19" fmla="*/ 1 h 17"/>
                <a:gd name="T20" fmla="*/ 0 w 9"/>
                <a:gd name="T21" fmla="*/ 1 h 17"/>
                <a:gd name="T22" fmla="*/ 0 w 9"/>
                <a:gd name="T23" fmla="*/ 1 h 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9"/>
                <a:gd name="T37" fmla="*/ 0 h 17"/>
                <a:gd name="T38" fmla="*/ 9 w 9"/>
                <a:gd name="T39" fmla="*/ 17 h 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9" h="17">
                  <a:moveTo>
                    <a:pt x="9" y="12"/>
                  </a:moveTo>
                  <a:lnTo>
                    <a:pt x="9" y="5"/>
                  </a:lnTo>
                  <a:lnTo>
                    <a:pt x="7" y="2"/>
                  </a:lnTo>
                  <a:lnTo>
                    <a:pt x="3" y="0"/>
                  </a:lnTo>
                  <a:lnTo>
                    <a:pt x="0" y="2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3" y="17"/>
                  </a:lnTo>
                  <a:lnTo>
                    <a:pt x="7" y="15"/>
                  </a:lnTo>
                  <a:lnTo>
                    <a:pt x="9" y="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6" name="Freeform 179"/>
            <p:cNvSpPr>
              <a:spLocks/>
            </p:cNvSpPr>
            <p:nvPr/>
          </p:nvSpPr>
          <p:spPr bwMode="auto">
            <a:xfrm>
              <a:off x="3850" y="1589"/>
              <a:ext cx="244" cy="24"/>
            </a:xfrm>
            <a:custGeom>
              <a:avLst/>
              <a:gdLst>
                <a:gd name="T0" fmla="*/ 0 w 487"/>
                <a:gd name="T1" fmla="*/ 1 h 48"/>
                <a:gd name="T2" fmla="*/ 1 w 487"/>
                <a:gd name="T3" fmla="*/ 1 h 48"/>
                <a:gd name="T4" fmla="*/ 1 w 487"/>
                <a:gd name="T5" fmla="*/ 0 h 48"/>
                <a:gd name="T6" fmla="*/ 0 w 487"/>
                <a:gd name="T7" fmla="*/ 0 h 48"/>
                <a:gd name="T8" fmla="*/ 0 w 487"/>
                <a:gd name="T9" fmla="*/ 1 h 48"/>
                <a:gd name="T10" fmla="*/ 0 w 487"/>
                <a:gd name="T11" fmla="*/ 1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7"/>
                <a:gd name="T19" fmla="*/ 0 h 48"/>
                <a:gd name="T20" fmla="*/ 487 w 487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7" h="48">
                  <a:moveTo>
                    <a:pt x="0" y="48"/>
                  </a:moveTo>
                  <a:lnTo>
                    <a:pt x="487" y="48"/>
                  </a:lnTo>
                  <a:lnTo>
                    <a:pt x="487" y="0"/>
                  </a:lnTo>
                  <a:lnTo>
                    <a:pt x="0" y="0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8AD1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7" name="Freeform 180"/>
            <p:cNvSpPr>
              <a:spLocks/>
            </p:cNvSpPr>
            <p:nvPr/>
          </p:nvSpPr>
          <p:spPr bwMode="auto">
            <a:xfrm>
              <a:off x="3971" y="1618"/>
              <a:ext cx="137" cy="53"/>
            </a:xfrm>
            <a:custGeom>
              <a:avLst/>
              <a:gdLst>
                <a:gd name="T0" fmla="*/ 0 w 274"/>
                <a:gd name="T1" fmla="*/ 1 h 106"/>
                <a:gd name="T2" fmla="*/ 1 w 274"/>
                <a:gd name="T3" fmla="*/ 1 h 106"/>
                <a:gd name="T4" fmla="*/ 1 w 274"/>
                <a:gd name="T5" fmla="*/ 0 h 106"/>
                <a:gd name="T6" fmla="*/ 0 w 274"/>
                <a:gd name="T7" fmla="*/ 0 h 106"/>
                <a:gd name="T8" fmla="*/ 0 w 274"/>
                <a:gd name="T9" fmla="*/ 1 h 106"/>
                <a:gd name="T10" fmla="*/ 0 w 274"/>
                <a:gd name="T11" fmla="*/ 1 h 10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74"/>
                <a:gd name="T19" fmla="*/ 0 h 106"/>
                <a:gd name="T20" fmla="*/ 274 w 274"/>
                <a:gd name="T21" fmla="*/ 106 h 10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74" h="106">
                  <a:moveTo>
                    <a:pt x="0" y="106"/>
                  </a:moveTo>
                  <a:lnTo>
                    <a:pt x="274" y="106"/>
                  </a:lnTo>
                  <a:lnTo>
                    <a:pt x="274" y="0"/>
                  </a:lnTo>
                  <a:lnTo>
                    <a:pt x="0" y="0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703D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98" name="Freeform 181"/>
            <p:cNvSpPr>
              <a:spLocks/>
            </p:cNvSpPr>
            <p:nvPr/>
          </p:nvSpPr>
          <p:spPr bwMode="auto">
            <a:xfrm>
              <a:off x="3978" y="1599"/>
              <a:ext cx="33" cy="27"/>
            </a:xfrm>
            <a:custGeom>
              <a:avLst/>
              <a:gdLst>
                <a:gd name="T0" fmla="*/ 0 w 67"/>
                <a:gd name="T1" fmla="*/ 1 h 53"/>
                <a:gd name="T2" fmla="*/ 0 w 67"/>
                <a:gd name="T3" fmla="*/ 1 h 53"/>
                <a:gd name="T4" fmla="*/ 0 w 67"/>
                <a:gd name="T5" fmla="*/ 0 h 53"/>
                <a:gd name="T6" fmla="*/ 0 w 67"/>
                <a:gd name="T7" fmla="*/ 0 h 53"/>
                <a:gd name="T8" fmla="*/ 0 w 67"/>
                <a:gd name="T9" fmla="*/ 1 h 53"/>
                <a:gd name="T10" fmla="*/ 0 w 67"/>
                <a:gd name="T11" fmla="*/ 1 h 5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7"/>
                <a:gd name="T19" fmla="*/ 0 h 53"/>
                <a:gd name="T20" fmla="*/ 67 w 67"/>
                <a:gd name="T21" fmla="*/ 53 h 5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7" h="53">
                  <a:moveTo>
                    <a:pt x="0" y="53"/>
                  </a:moveTo>
                  <a:lnTo>
                    <a:pt x="67" y="53"/>
                  </a:lnTo>
                  <a:lnTo>
                    <a:pt x="67" y="0"/>
                  </a:lnTo>
                  <a:lnTo>
                    <a:pt x="0" y="0"/>
                  </a:lnTo>
                  <a:lnTo>
                    <a:pt x="0" y="53"/>
                  </a:lnTo>
                  <a:close/>
                </a:path>
              </a:pathLst>
            </a:custGeom>
            <a:solidFill>
              <a:srgbClr val="CC33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1099" name="Group 182"/>
            <p:cNvGrpSpPr>
              <a:grpSpLocks/>
            </p:cNvGrpSpPr>
            <p:nvPr/>
          </p:nvGrpSpPr>
          <p:grpSpPr bwMode="auto">
            <a:xfrm>
              <a:off x="4113" y="1591"/>
              <a:ext cx="145" cy="21"/>
              <a:chOff x="4123" y="1589"/>
              <a:chExt cx="145" cy="21"/>
            </a:xfrm>
          </p:grpSpPr>
          <p:sp>
            <p:nvSpPr>
              <p:cNvPr id="1162" name="Freeform 183"/>
              <p:cNvSpPr>
                <a:spLocks/>
              </p:cNvSpPr>
              <p:nvPr/>
            </p:nvSpPr>
            <p:spPr bwMode="auto">
              <a:xfrm>
                <a:off x="4123" y="1589"/>
                <a:ext cx="145" cy="21"/>
              </a:xfrm>
              <a:custGeom>
                <a:avLst/>
                <a:gdLst>
                  <a:gd name="T0" fmla="*/ 0 w 289"/>
                  <a:gd name="T1" fmla="*/ 1 h 41"/>
                  <a:gd name="T2" fmla="*/ 1 w 289"/>
                  <a:gd name="T3" fmla="*/ 1 h 41"/>
                  <a:gd name="T4" fmla="*/ 1 w 289"/>
                  <a:gd name="T5" fmla="*/ 0 h 41"/>
                  <a:gd name="T6" fmla="*/ 0 w 289"/>
                  <a:gd name="T7" fmla="*/ 0 h 41"/>
                  <a:gd name="T8" fmla="*/ 0 w 289"/>
                  <a:gd name="T9" fmla="*/ 1 h 41"/>
                  <a:gd name="T10" fmla="*/ 0 w 289"/>
                  <a:gd name="T11" fmla="*/ 1 h 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41"/>
                  <a:gd name="T20" fmla="*/ 289 w 289"/>
                  <a:gd name="T21" fmla="*/ 41 h 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41">
                    <a:moveTo>
                      <a:pt x="0" y="41"/>
                    </a:moveTo>
                    <a:lnTo>
                      <a:pt x="289" y="41"/>
                    </a:lnTo>
                    <a:lnTo>
                      <a:pt x="289" y="0"/>
                    </a:lnTo>
                    <a:lnTo>
                      <a:pt x="0" y="0"/>
                    </a:lnTo>
                    <a:lnTo>
                      <a:pt x="0" y="41"/>
                    </a:lnTo>
                    <a:close/>
                  </a:path>
                </a:pathLst>
              </a:custGeom>
              <a:solidFill>
                <a:srgbClr val="FF99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3" name="Freeform 184"/>
              <p:cNvSpPr>
                <a:spLocks/>
              </p:cNvSpPr>
              <p:nvPr/>
            </p:nvSpPr>
            <p:spPr bwMode="auto">
              <a:xfrm>
                <a:off x="4123" y="1591"/>
                <a:ext cx="145" cy="16"/>
              </a:xfrm>
              <a:custGeom>
                <a:avLst/>
                <a:gdLst>
                  <a:gd name="T0" fmla="*/ 0 w 289"/>
                  <a:gd name="T1" fmla="*/ 1 h 32"/>
                  <a:gd name="T2" fmla="*/ 1 w 289"/>
                  <a:gd name="T3" fmla="*/ 1 h 32"/>
                  <a:gd name="T4" fmla="*/ 1 w 289"/>
                  <a:gd name="T5" fmla="*/ 0 h 32"/>
                  <a:gd name="T6" fmla="*/ 0 w 289"/>
                  <a:gd name="T7" fmla="*/ 0 h 32"/>
                  <a:gd name="T8" fmla="*/ 0 w 289"/>
                  <a:gd name="T9" fmla="*/ 1 h 32"/>
                  <a:gd name="T10" fmla="*/ 0 w 289"/>
                  <a:gd name="T11" fmla="*/ 1 h 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32"/>
                  <a:gd name="T20" fmla="*/ 289 w 289"/>
                  <a:gd name="T21" fmla="*/ 32 h 3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32">
                    <a:moveTo>
                      <a:pt x="0" y="32"/>
                    </a:moveTo>
                    <a:lnTo>
                      <a:pt x="289" y="32"/>
                    </a:lnTo>
                    <a:lnTo>
                      <a:pt x="289" y="0"/>
                    </a:lnTo>
                    <a:lnTo>
                      <a:pt x="0" y="0"/>
                    </a:lnTo>
                    <a:lnTo>
                      <a:pt x="0" y="32"/>
                    </a:lnTo>
                    <a:close/>
                  </a:path>
                </a:pathLst>
              </a:custGeom>
              <a:solidFill>
                <a:srgbClr val="FFAB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4" name="Freeform 185"/>
              <p:cNvSpPr>
                <a:spLocks/>
              </p:cNvSpPr>
              <p:nvPr/>
            </p:nvSpPr>
            <p:spPr bwMode="auto">
              <a:xfrm>
                <a:off x="4123" y="1593"/>
                <a:ext cx="145" cy="12"/>
              </a:xfrm>
              <a:custGeom>
                <a:avLst/>
                <a:gdLst>
                  <a:gd name="T0" fmla="*/ 0 w 289"/>
                  <a:gd name="T1" fmla="*/ 1 h 24"/>
                  <a:gd name="T2" fmla="*/ 1 w 289"/>
                  <a:gd name="T3" fmla="*/ 1 h 24"/>
                  <a:gd name="T4" fmla="*/ 1 w 289"/>
                  <a:gd name="T5" fmla="*/ 0 h 24"/>
                  <a:gd name="T6" fmla="*/ 0 w 289"/>
                  <a:gd name="T7" fmla="*/ 0 h 24"/>
                  <a:gd name="T8" fmla="*/ 0 w 289"/>
                  <a:gd name="T9" fmla="*/ 1 h 24"/>
                  <a:gd name="T10" fmla="*/ 0 w 289"/>
                  <a:gd name="T11" fmla="*/ 1 h 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24"/>
                  <a:gd name="T20" fmla="*/ 289 w 289"/>
                  <a:gd name="T21" fmla="*/ 24 h 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24">
                    <a:moveTo>
                      <a:pt x="0" y="24"/>
                    </a:moveTo>
                    <a:lnTo>
                      <a:pt x="289" y="24"/>
                    </a:lnTo>
                    <a:lnTo>
                      <a:pt x="289" y="0"/>
                    </a:lnTo>
                    <a:lnTo>
                      <a:pt x="0" y="0"/>
                    </a:lnTo>
                    <a:lnTo>
                      <a:pt x="0" y="24"/>
                    </a:lnTo>
                    <a:close/>
                  </a:path>
                </a:pathLst>
              </a:custGeom>
              <a:solidFill>
                <a:srgbClr val="FFB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5" name="Freeform 186"/>
              <p:cNvSpPr>
                <a:spLocks/>
              </p:cNvSpPr>
              <p:nvPr/>
            </p:nvSpPr>
            <p:spPr bwMode="auto">
              <a:xfrm>
                <a:off x="4123" y="1595"/>
                <a:ext cx="145" cy="8"/>
              </a:xfrm>
              <a:custGeom>
                <a:avLst/>
                <a:gdLst>
                  <a:gd name="T0" fmla="*/ 0 w 289"/>
                  <a:gd name="T1" fmla="*/ 1 h 16"/>
                  <a:gd name="T2" fmla="*/ 1 w 289"/>
                  <a:gd name="T3" fmla="*/ 1 h 16"/>
                  <a:gd name="T4" fmla="*/ 1 w 289"/>
                  <a:gd name="T5" fmla="*/ 0 h 16"/>
                  <a:gd name="T6" fmla="*/ 0 w 289"/>
                  <a:gd name="T7" fmla="*/ 0 h 16"/>
                  <a:gd name="T8" fmla="*/ 0 w 289"/>
                  <a:gd name="T9" fmla="*/ 1 h 16"/>
                  <a:gd name="T10" fmla="*/ 0 w 289"/>
                  <a:gd name="T11" fmla="*/ 1 h 1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16"/>
                  <a:gd name="T20" fmla="*/ 289 w 289"/>
                  <a:gd name="T21" fmla="*/ 16 h 1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16">
                    <a:moveTo>
                      <a:pt x="0" y="16"/>
                    </a:moveTo>
                    <a:lnTo>
                      <a:pt x="289" y="16"/>
                    </a:lnTo>
                    <a:lnTo>
                      <a:pt x="289" y="0"/>
                    </a:lnTo>
                    <a:lnTo>
                      <a:pt x="0" y="0"/>
                    </a:lnTo>
                    <a:lnTo>
                      <a:pt x="0" y="16"/>
                    </a:lnTo>
                    <a:close/>
                  </a:path>
                </a:pathLst>
              </a:custGeom>
              <a:solidFill>
                <a:srgbClr val="FFD1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6" name="Freeform 187"/>
              <p:cNvSpPr>
                <a:spLocks/>
              </p:cNvSpPr>
              <p:nvPr/>
            </p:nvSpPr>
            <p:spPr bwMode="auto">
              <a:xfrm>
                <a:off x="4123" y="1597"/>
                <a:ext cx="145" cy="4"/>
              </a:xfrm>
              <a:custGeom>
                <a:avLst/>
                <a:gdLst>
                  <a:gd name="T0" fmla="*/ 0 w 289"/>
                  <a:gd name="T1" fmla="*/ 1 h 8"/>
                  <a:gd name="T2" fmla="*/ 1 w 289"/>
                  <a:gd name="T3" fmla="*/ 1 h 8"/>
                  <a:gd name="T4" fmla="*/ 1 w 289"/>
                  <a:gd name="T5" fmla="*/ 0 h 8"/>
                  <a:gd name="T6" fmla="*/ 0 w 289"/>
                  <a:gd name="T7" fmla="*/ 0 h 8"/>
                  <a:gd name="T8" fmla="*/ 0 w 289"/>
                  <a:gd name="T9" fmla="*/ 1 h 8"/>
                  <a:gd name="T10" fmla="*/ 0 w 289"/>
                  <a:gd name="T11" fmla="*/ 1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89"/>
                  <a:gd name="T19" fmla="*/ 0 h 8"/>
                  <a:gd name="T20" fmla="*/ 289 w 289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89" h="8">
                    <a:moveTo>
                      <a:pt x="0" y="8"/>
                    </a:moveTo>
                    <a:lnTo>
                      <a:pt x="289" y="8"/>
                    </a:lnTo>
                    <a:lnTo>
                      <a:pt x="289" y="0"/>
                    </a:lnTo>
                    <a:lnTo>
                      <a:pt x="0" y="0"/>
                    </a:lnTo>
                    <a:lnTo>
                      <a:pt x="0" y="8"/>
                    </a:lnTo>
                    <a:close/>
                  </a:path>
                </a:pathLst>
              </a:custGeom>
              <a:solidFill>
                <a:srgbClr val="FFE6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00" name="Freeform 188"/>
            <p:cNvSpPr>
              <a:spLocks/>
            </p:cNvSpPr>
            <p:nvPr/>
          </p:nvSpPr>
          <p:spPr bwMode="auto">
            <a:xfrm>
              <a:off x="4048" y="1617"/>
              <a:ext cx="136" cy="38"/>
            </a:xfrm>
            <a:custGeom>
              <a:avLst/>
              <a:gdLst>
                <a:gd name="T0" fmla="*/ 1 w 272"/>
                <a:gd name="T1" fmla="*/ 1 h 75"/>
                <a:gd name="T2" fmla="*/ 1 w 272"/>
                <a:gd name="T3" fmla="*/ 1 h 75"/>
                <a:gd name="T4" fmla="*/ 1 w 272"/>
                <a:gd name="T5" fmla="*/ 1 h 75"/>
                <a:gd name="T6" fmla="*/ 1 w 272"/>
                <a:gd name="T7" fmla="*/ 1 h 75"/>
                <a:gd name="T8" fmla="*/ 1 w 272"/>
                <a:gd name="T9" fmla="*/ 1 h 75"/>
                <a:gd name="T10" fmla="*/ 1 w 272"/>
                <a:gd name="T11" fmla="*/ 1 h 75"/>
                <a:gd name="T12" fmla="*/ 1 w 272"/>
                <a:gd name="T13" fmla="*/ 1 h 75"/>
                <a:gd name="T14" fmla="*/ 1 w 272"/>
                <a:gd name="T15" fmla="*/ 1 h 75"/>
                <a:gd name="T16" fmla="*/ 1 w 272"/>
                <a:gd name="T17" fmla="*/ 1 h 75"/>
                <a:gd name="T18" fmla="*/ 1 w 272"/>
                <a:gd name="T19" fmla="*/ 0 h 75"/>
                <a:gd name="T20" fmla="*/ 1 w 272"/>
                <a:gd name="T21" fmla="*/ 0 h 75"/>
                <a:gd name="T22" fmla="*/ 1 w 272"/>
                <a:gd name="T23" fmla="*/ 0 h 75"/>
                <a:gd name="T24" fmla="*/ 1 w 272"/>
                <a:gd name="T25" fmla="*/ 0 h 75"/>
                <a:gd name="T26" fmla="*/ 1 w 272"/>
                <a:gd name="T27" fmla="*/ 1 h 75"/>
                <a:gd name="T28" fmla="*/ 0 w 272"/>
                <a:gd name="T29" fmla="*/ 1 h 75"/>
                <a:gd name="T30" fmla="*/ 0 w 272"/>
                <a:gd name="T31" fmla="*/ 1 h 75"/>
                <a:gd name="T32" fmla="*/ 0 w 272"/>
                <a:gd name="T33" fmla="*/ 1 h 75"/>
                <a:gd name="T34" fmla="*/ 0 w 272"/>
                <a:gd name="T35" fmla="*/ 1 h 75"/>
                <a:gd name="T36" fmla="*/ 1 w 272"/>
                <a:gd name="T37" fmla="*/ 1 h 75"/>
                <a:gd name="T38" fmla="*/ 1 w 272"/>
                <a:gd name="T39" fmla="*/ 1 h 75"/>
                <a:gd name="T40" fmla="*/ 1 w 272"/>
                <a:gd name="T41" fmla="*/ 1 h 75"/>
                <a:gd name="T42" fmla="*/ 1 w 272"/>
                <a:gd name="T43" fmla="*/ 1 h 75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w 272"/>
                <a:gd name="T67" fmla="*/ 0 h 75"/>
                <a:gd name="T68" fmla="*/ 272 w 272"/>
                <a:gd name="T69" fmla="*/ 75 h 75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T66" t="T67" r="T68" b="T69"/>
              <a:pathLst>
                <a:path w="272" h="75">
                  <a:moveTo>
                    <a:pt x="10" y="75"/>
                  </a:moveTo>
                  <a:lnTo>
                    <a:pt x="260" y="75"/>
                  </a:lnTo>
                  <a:lnTo>
                    <a:pt x="265" y="74"/>
                  </a:lnTo>
                  <a:lnTo>
                    <a:pt x="270" y="72"/>
                  </a:lnTo>
                  <a:lnTo>
                    <a:pt x="272" y="68"/>
                  </a:lnTo>
                  <a:lnTo>
                    <a:pt x="272" y="65"/>
                  </a:lnTo>
                  <a:lnTo>
                    <a:pt x="272" y="10"/>
                  </a:lnTo>
                  <a:lnTo>
                    <a:pt x="272" y="5"/>
                  </a:lnTo>
                  <a:lnTo>
                    <a:pt x="270" y="3"/>
                  </a:lnTo>
                  <a:lnTo>
                    <a:pt x="265" y="0"/>
                  </a:lnTo>
                  <a:lnTo>
                    <a:pt x="260" y="0"/>
                  </a:lnTo>
                  <a:lnTo>
                    <a:pt x="10" y="0"/>
                  </a:lnTo>
                  <a:lnTo>
                    <a:pt x="5" y="0"/>
                  </a:lnTo>
                  <a:lnTo>
                    <a:pt x="3" y="3"/>
                  </a:lnTo>
                  <a:lnTo>
                    <a:pt x="0" y="5"/>
                  </a:lnTo>
                  <a:lnTo>
                    <a:pt x="0" y="10"/>
                  </a:lnTo>
                  <a:lnTo>
                    <a:pt x="0" y="65"/>
                  </a:lnTo>
                  <a:lnTo>
                    <a:pt x="0" y="68"/>
                  </a:lnTo>
                  <a:lnTo>
                    <a:pt x="3" y="72"/>
                  </a:lnTo>
                  <a:lnTo>
                    <a:pt x="5" y="74"/>
                  </a:lnTo>
                  <a:lnTo>
                    <a:pt x="10" y="75"/>
                  </a:lnTo>
                  <a:close/>
                </a:path>
              </a:pathLst>
            </a:custGeom>
            <a:solidFill>
              <a:srgbClr val="8C4D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1" name="Freeform 189"/>
            <p:cNvSpPr>
              <a:spLocks/>
            </p:cNvSpPr>
            <p:nvPr/>
          </p:nvSpPr>
          <p:spPr bwMode="auto">
            <a:xfrm>
              <a:off x="3857" y="1610"/>
              <a:ext cx="50" cy="21"/>
            </a:xfrm>
            <a:custGeom>
              <a:avLst/>
              <a:gdLst>
                <a:gd name="T0" fmla="*/ 0 w 100"/>
                <a:gd name="T1" fmla="*/ 0 h 43"/>
                <a:gd name="T2" fmla="*/ 1 w 100"/>
                <a:gd name="T3" fmla="*/ 0 h 43"/>
                <a:gd name="T4" fmla="*/ 1 w 100"/>
                <a:gd name="T5" fmla="*/ 0 h 43"/>
                <a:gd name="T6" fmla="*/ 0 w 100"/>
                <a:gd name="T7" fmla="*/ 0 h 43"/>
                <a:gd name="T8" fmla="*/ 0 w 100"/>
                <a:gd name="T9" fmla="*/ 0 h 43"/>
                <a:gd name="T10" fmla="*/ 0 w 100"/>
                <a:gd name="T11" fmla="*/ 0 h 4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0"/>
                <a:gd name="T19" fmla="*/ 0 h 43"/>
                <a:gd name="T20" fmla="*/ 100 w 100"/>
                <a:gd name="T21" fmla="*/ 43 h 4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0" h="43">
                  <a:moveTo>
                    <a:pt x="0" y="43"/>
                  </a:moveTo>
                  <a:lnTo>
                    <a:pt x="100" y="43"/>
                  </a:lnTo>
                  <a:lnTo>
                    <a:pt x="100" y="0"/>
                  </a:lnTo>
                  <a:lnTo>
                    <a:pt x="0" y="0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FFB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2" name="Freeform 190"/>
            <p:cNvSpPr>
              <a:spLocks/>
            </p:cNvSpPr>
            <p:nvPr/>
          </p:nvSpPr>
          <p:spPr bwMode="auto">
            <a:xfrm>
              <a:off x="3931" y="1620"/>
              <a:ext cx="25" cy="20"/>
            </a:xfrm>
            <a:custGeom>
              <a:avLst/>
              <a:gdLst>
                <a:gd name="T0" fmla="*/ 0 w 48"/>
                <a:gd name="T1" fmla="*/ 1 h 39"/>
                <a:gd name="T2" fmla="*/ 1 w 48"/>
                <a:gd name="T3" fmla="*/ 1 h 39"/>
                <a:gd name="T4" fmla="*/ 1 w 48"/>
                <a:gd name="T5" fmla="*/ 0 h 39"/>
                <a:gd name="T6" fmla="*/ 0 w 48"/>
                <a:gd name="T7" fmla="*/ 0 h 39"/>
                <a:gd name="T8" fmla="*/ 0 w 48"/>
                <a:gd name="T9" fmla="*/ 1 h 39"/>
                <a:gd name="T10" fmla="*/ 0 w 48"/>
                <a:gd name="T11" fmla="*/ 1 h 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39"/>
                <a:gd name="T20" fmla="*/ 48 w 48"/>
                <a:gd name="T21" fmla="*/ 39 h 39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39">
                  <a:moveTo>
                    <a:pt x="0" y="39"/>
                  </a:moveTo>
                  <a:lnTo>
                    <a:pt x="48" y="39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39"/>
                  </a:lnTo>
                  <a:close/>
                </a:path>
              </a:pathLst>
            </a:custGeom>
            <a:solidFill>
              <a:srgbClr val="03BA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3" name="Freeform 191"/>
            <p:cNvSpPr>
              <a:spLocks/>
            </p:cNvSpPr>
            <p:nvPr/>
          </p:nvSpPr>
          <p:spPr bwMode="auto">
            <a:xfrm>
              <a:off x="3666" y="1576"/>
              <a:ext cx="30" cy="13"/>
            </a:xfrm>
            <a:custGeom>
              <a:avLst/>
              <a:gdLst>
                <a:gd name="T0" fmla="*/ 0 w 60"/>
                <a:gd name="T1" fmla="*/ 1 h 25"/>
                <a:gd name="T2" fmla="*/ 1 w 60"/>
                <a:gd name="T3" fmla="*/ 1 h 25"/>
                <a:gd name="T4" fmla="*/ 1 w 60"/>
                <a:gd name="T5" fmla="*/ 0 h 25"/>
                <a:gd name="T6" fmla="*/ 0 w 60"/>
                <a:gd name="T7" fmla="*/ 0 h 25"/>
                <a:gd name="T8" fmla="*/ 0 w 60"/>
                <a:gd name="T9" fmla="*/ 1 h 25"/>
                <a:gd name="T10" fmla="*/ 0 w 60"/>
                <a:gd name="T11" fmla="*/ 1 h 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0"/>
                <a:gd name="T19" fmla="*/ 0 h 25"/>
                <a:gd name="T20" fmla="*/ 60 w 60"/>
                <a:gd name="T21" fmla="*/ 25 h 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0" h="25">
                  <a:moveTo>
                    <a:pt x="0" y="25"/>
                  </a:moveTo>
                  <a:lnTo>
                    <a:pt x="60" y="25"/>
                  </a:lnTo>
                  <a:lnTo>
                    <a:pt x="60" y="0"/>
                  </a:lnTo>
                  <a:lnTo>
                    <a:pt x="0" y="0"/>
                  </a:lnTo>
                  <a:lnTo>
                    <a:pt x="0" y="25"/>
                  </a:lnTo>
                  <a:close/>
                </a:path>
              </a:pathLst>
            </a:custGeom>
            <a:solidFill>
              <a:srgbClr val="4057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4" name="Freeform 192"/>
            <p:cNvSpPr>
              <a:spLocks/>
            </p:cNvSpPr>
            <p:nvPr/>
          </p:nvSpPr>
          <p:spPr bwMode="auto">
            <a:xfrm>
              <a:off x="3712" y="1557"/>
              <a:ext cx="158" cy="72"/>
            </a:xfrm>
            <a:custGeom>
              <a:avLst/>
              <a:gdLst>
                <a:gd name="T0" fmla="*/ 0 w 317"/>
                <a:gd name="T1" fmla="*/ 1 h 142"/>
                <a:gd name="T2" fmla="*/ 0 w 317"/>
                <a:gd name="T3" fmla="*/ 1 h 142"/>
                <a:gd name="T4" fmla="*/ 0 w 317"/>
                <a:gd name="T5" fmla="*/ 1 h 142"/>
                <a:gd name="T6" fmla="*/ 0 w 317"/>
                <a:gd name="T7" fmla="*/ 1 h 142"/>
                <a:gd name="T8" fmla="*/ 0 w 317"/>
                <a:gd name="T9" fmla="*/ 1 h 142"/>
                <a:gd name="T10" fmla="*/ 0 w 317"/>
                <a:gd name="T11" fmla="*/ 1 h 142"/>
                <a:gd name="T12" fmla="*/ 0 w 317"/>
                <a:gd name="T13" fmla="*/ 1 h 142"/>
                <a:gd name="T14" fmla="*/ 0 w 317"/>
                <a:gd name="T15" fmla="*/ 1 h 142"/>
                <a:gd name="T16" fmla="*/ 0 w 317"/>
                <a:gd name="T17" fmla="*/ 1 h 142"/>
                <a:gd name="T18" fmla="*/ 0 w 317"/>
                <a:gd name="T19" fmla="*/ 1 h 142"/>
                <a:gd name="T20" fmla="*/ 0 w 317"/>
                <a:gd name="T21" fmla="*/ 1 h 142"/>
                <a:gd name="T22" fmla="*/ 0 w 317"/>
                <a:gd name="T23" fmla="*/ 1 h 142"/>
                <a:gd name="T24" fmla="*/ 0 w 317"/>
                <a:gd name="T25" fmla="*/ 1 h 142"/>
                <a:gd name="T26" fmla="*/ 0 w 317"/>
                <a:gd name="T27" fmla="*/ 1 h 142"/>
                <a:gd name="T28" fmla="*/ 0 w 317"/>
                <a:gd name="T29" fmla="*/ 1 h 142"/>
                <a:gd name="T30" fmla="*/ 0 w 317"/>
                <a:gd name="T31" fmla="*/ 0 h 142"/>
                <a:gd name="T32" fmla="*/ 0 w 317"/>
                <a:gd name="T33" fmla="*/ 1 h 142"/>
                <a:gd name="T34" fmla="*/ 0 w 317"/>
                <a:gd name="T35" fmla="*/ 1 h 142"/>
                <a:gd name="T36" fmla="*/ 0 w 317"/>
                <a:gd name="T37" fmla="*/ 1 h 142"/>
                <a:gd name="T38" fmla="*/ 0 w 317"/>
                <a:gd name="T39" fmla="*/ 1 h 142"/>
                <a:gd name="T40" fmla="*/ 0 w 317"/>
                <a:gd name="T41" fmla="*/ 1 h 142"/>
                <a:gd name="T42" fmla="*/ 0 w 317"/>
                <a:gd name="T43" fmla="*/ 1 h 142"/>
                <a:gd name="T44" fmla="*/ 0 w 317"/>
                <a:gd name="T45" fmla="*/ 1 h 142"/>
                <a:gd name="T46" fmla="*/ 0 w 317"/>
                <a:gd name="T47" fmla="*/ 1 h 142"/>
                <a:gd name="T48" fmla="*/ 0 w 317"/>
                <a:gd name="T49" fmla="*/ 1 h 142"/>
                <a:gd name="T50" fmla="*/ 0 w 317"/>
                <a:gd name="T51" fmla="*/ 1 h 142"/>
                <a:gd name="T52" fmla="*/ 0 w 317"/>
                <a:gd name="T53" fmla="*/ 1 h 142"/>
                <a:gd name="T54" fmla="*/ 0 w 317"/>
                <a:gd name="T55" fmla="*/ 1 h 142"/>
                <a:gd name="T56" fmla="*/ 0 w 317"/>
                <a:gd name="T57" fmla="*/ 1 h 142"/>
                <a:gd name="T58" fmla="*/ 0 w 317"/>
                <a:gd name="T59" fmla="*/ 1 h 142"/>
                <a:gd name="T60" fmla="*/ 0 w 317"/>
                <a:gd name="T61" fmla="*/ 1 h 142"/>
                <a:gd name="T62" fmla="*/ 0 w 317"/>
                <a:gd name="T63" fmla="*/ 1 h 142"/>
                <a:gd name="T64" fmla="*/ 0 w 317"/>
                <a:gd name="T65" fmla="*/ 1 h 142"/>
                <a:gd name="T66" fmla="*/ 0 w 317"/>
                <a:gd name="T67" fmla="*/ 1 h 142"/>
                <a:gd name="T68" fmla="*/ 0 w 317"/>
                <a:gd name="T69" fmla="*/ 1 h 142"/>
                <a:gd name="T70" fmla="*/ 0 w 317"/>
                <a:gd name="T71" fmla="*/ 1 h 142"/>
                <a:gd name="T72" fmla="*/ 0 w 317"/>
                <a:gd name="T73" fmla="*/ 1 h 142"/>
                <a:gd name="T74" fmla="*/ 0 w 317"/>
                <a:gd name="T75" fmla="*/ 1 h 142"/>
                <a:gd name="T76" fmla="*/ 0 w 317"/>
                <a:gd name="T77" fmla="*/ 1 h 142"/>
                <a:gd name="T78" fmla="*/ 0 w 317"/>
                <a:gd name="T79" fmla="*/ 1 h 142"/>
                <a:gd name="T80" fmla="*/ 0 w 317"/>
                <a:gd name="T81" fmla="*/ 1 h 142"/>
                <a:gd name="T82" fmla="*/ 0 w 317"/>
                <a:gd name="T83" fmla="*/ 1 h 142"/>
                <a:gd name="T84" fmla="*/ 0 w 317"/>
                <a:gd name="T85" fmla="*/ 1 h 142"/>
                <a:gd name="T86" fmla="*/ 0 w 317"/>
                <a:gd name="T87" fmla="*/ 1 h 142"/>
                <a:gd name="T88" fmla="*/ 0 w 317"/>
                <a:gd name="T89" fmla="*/ 1 h 142"/>
                <a:gd name="T90" fmla="*/ 0 w 317"/>
                <a:gd name="T91" fmla="*/ 1 h 142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317"/>
                <a:gd name="T139" fmla="*/ 0 h 142"/>
                <a:gd name="T140" fmla="*/ 317 w 317"/>
                <a:gd name="T141" fmla="*/ 142 h 142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317" h="142">
                  <a:moveTo>
                    <a:pt x="261" y="142"/>
                  </a:moveTo>
                  <a:lnTo>
                    <a:pt x="270" y="142"/>
                  </a:lnTo>
                  <a:lnTo>
                    <a:pt x="277" y="142"/>
                  </a:lnTo>
                  <a:lnTo>
                    <a:pt x="280" y="142"/>
                  </a:lnTo>
                  <a:lnTo>
                    <a:pt x="284" y="142"/>
                  </a:lnTo>
                  <a:lnTo>
                    <a:pt x="287" y="142"/>
                  </a:lnTo>
                  <a:lnTo>
                    <a:pt x="291" y="142"/>
                  </a:lnTo>
                  <a:lnTo>
                    <a:pt x="298" y="142"/>
                  </a:lnTo>
                  <a:lnTo>
                    <a:pt x="303" y="142"/>
                  </a:lnTo>
                  <a:lnTo>
                    <a:pt x="310" y="142"/>
                  </a:lnTo>
                  <a:lnTo>
                    <a:pt x="317" y="142"/>
                  </a:lnTo>
                  <a:lnTo>
                    <a:pt x="315" y="137"/>
                  </a:lnTo>
                  <a:lnTo>
                    <a:pt x="313" y="134"/>
                  </a:lnTo>
                  <a:lnTo>
                    <a:pt x="310" y="128"/>
                  </a:lnTo>
                  <a:lnTo>
                    <a:pt x="308" y="125"/>
                  </a:lnTo>
                  <a:lnTo>
                    <a:pt x="306" y="120"/>
                  </a:lnTo>
                  <a:lnTo>
                    <a:pt x="303" y="116"/>
                  </a:lnTo>
                  <a:lnTo>
                    <a:pt x="301" y="111"/>
                  </a:lnTo>
                  <a:lnTo>
                    <a:pt x="299" y="106"/>
                  </a:lnTo>
                  <a:lnTo>
                    <a:pt x="298" y="101"/>
                  </a:lnTo>
                  <a:lnTo>
                    <a:pt x="294" y="96"/>
                  </a:lnTo>
                  <a:lnTo>
                    <a:pt x="291" y="92"/>
                  </a:lnTo>
                  <a:lnTo>
                    <a:pt x="289" y="87"/>
                  </a:lnTo>
                  <a:lnTo>
                    <a:pt x="287" y="82"/>
                  </a:lnTo>
                  <a:lnTo>
                    <a:pt x="286" y="77"/>
                  </a:lnTo>
                  <a:lnTo>
                    <a:pt x="284" y="72"/>
                  </a:lnTo>
                  <a:lnTo>
                    <a:pt x="282" y="68"/>
                  </a:lnTo>
                  <a:lnTo>
                    <a:pt x="279" y="63"/>
                  </a:lnTo>
                  <a:lnTo>
                    <a:pt x="277" y="58"/>
                  </a:lnTo>
                  <a:lnTo>
                    <a:pt x="274" y="55"/>
                  </a:lnTo>
                  <a:lnTo>
                    <a:pt x="272" y="51"/>
                  </a:lnTo>
                  <a:lnTo>
                    <a:pt x="270" y="46"/>
                  </a:lnTo>
                  <a:lnTo>
                    <a:pt x="268" y="43"/>
                  </a:lnTo>
                  <a:lnTo>
                    <a:pt x="267" y="39"/>
                  </a:lnTo>
                  <a:lnTo>
                    <a:pt x="267" y="36"/>
                  </a:lnTo>
                  <a:lnTo>
                    <a:pt x="263" y="31"/>
                  </a:lnTo>
                  <a:lnTo>
                    <a:pt x="261" y="27"/>
                  </a:lnTo>
                  <a:lnTo>
                    <a:pt x="260" y="24"/>
                  </a:lnTo>
                  <a:lnTo>
                    <a:pt x="256" y="19"/>
                  </a:lnTo>
                  <a:lnTo>
                    <a:pt x="255" y="14"/>
                  </a:lnTo>
                  <a:lnTo>
                    <a:pt x="249" y="10"/>
                  </a:lnTo>
                  <a:lnTo>
                    <a:pt x="246" y="8"/>
                  </a:lnTo>
                  <a:lnTo>
                    <a:pt x="241" y="5"/>
                  </a:lnTo>
                  <a:lnTo>
                    <a:pt x="237" y="2"/>
                  </a:lnTo>
                  <a:lnTo>
                    <a:pt x="231" y="2"/>
                  </a:lnTo>
                  <a:lnTo>
                    <a:pt x="227" y="2"/>
                  </a:lnTo>
                  <a:lnTo>
                    <a:pt x="93" y="0"/>
                  </a:lnTo>
                  <a:lnTo>
                    <a:pt x="88" y="0"/>
                  </a:lnTo>
                  <a:lnTo>
                    <a:pt x="84" y="0"/>
                  </a:lnTo>
                  <a:lnTo>
                    <a:pt x="77" y="2"/>
                  </a:lnTo>
                  <a:lnTo>
                    <a:pt x="74" y="5"/>
                  </a:lnTo>
                  <a:lnTo>
                    <a:pt x="69" y="8"/>
                  </a:lnTo>
                  <a:lnTo>
                    <a:pt x="65" y="12"/>
                  </a:lnTo>
                  <a:lnTo>
                    <a:pt x="62" y="17"/>
                  </a:lnTo>
                  <a:lnTo>
                    <a:pt x="60" y="22"/>
                  </a:lnTo>
                  <a:lnTo>
                    <a:pt x="58" y="22"/>
                  </a:lnTo>
                  <a:lnTo>
                    <a:pt x="58" y="24"/>
                  </a:lnTo>
                  <a:lnTo>
                    <a:pt x="55" y="29"/>
                  </a:lnTo>
                  <a:lnTo>
                    <a:pt x="51" y="34"/>
                  </a:lnTo>
                  <a:lnTo>
                    <a:pt x="50" y="38"/>
                  </a:lnTo>
                  <a:lnTo>
                    <a:pt x="48" y="41"/>
                  </a:lnTo>
                  <a:lnTo>
                    <a:pt x="46" y="46"/>
                  </a:lnTo>
                  <a:lnTo>
                    <a:pt x="45" y="50"/>
                  </a:lnTo>
                  <a:lnTo>
                    <a:pt x="41" y="53"/>
                  </a:lnTo>
                  <a:lnTo>
                    <a:pt x="41" y="58"/>
                  </a:lnTo>
                  <a:lnTo>
                    <a:pt x="38" y="63"/>
                  </a:lnTo>
                  <a:lnTo>
                    <a:pt x="36" y="68"/>
                  </a:lnTo>
                  <a:lnTo>
                    <a:pt x="33" y="72"/>
                  </a:lnTo>
                  <a:lnTo>
                    <a:pt x="31" y="77"/>
                  </a:lnTo>
                  <a:lnTo>
                    <a:pt x="27" y="82"/>
                  </a:lnTo>
                  <a:lnTo>
                    <a:pt x="26" y="87"/>
                  </a:lnTo>
                  <a:lnTo>
                    <a:pt x="22" y="92"/>
                  </a:lnTo>
                  <a:lnTo>
                    <a:pt x="20" y="98"/>
                  </a:lnTo>
                  <a:lnTo>
                    <a:pt x="17" y="103"/>
                  </a:lnTo>
                  <a:lnTo>
                    <a:pt x="15" y="108"/>
                  </a:lnTo>
                  <a:lnTo>
                    <a:pt x="12" y="113"/>
                  </a:lnTo>
                  <a:lnTo>
                    <a:pt x="10" y="116"/>
                  </a:lnTo>
                  <a:lnTo>
                    <a:pt x="8" y="122"/>
                  </a:lnTo>
                  <a:lnTo>
                    <a:pt x="7" y="125"/>
                  </a:lnTo>
                  <a:lnTo>
                    <a:pt x="3" y="130"/>
                  </a:lnTo>
                  <a:lnTo>
                    <a:pt x="2" y="134"/>
                  </a:lnTo>
                  <a:lnTo>
                    <a:pt x="0" y="137"/>
                  </a:lnTo>
                  <a:lnTo>
                    <a:pt x="0" y="142"/>
                  </a:lnTo>
                  <a:lnTo>
                    <a:pt x="5" y="142"/>
                  </a:lnTo>
                  <a:lnTo>
                    <a:pt x="10" y="142"/>
                  </a:lnTo>
                  <a:lnTo>
                    <a:pt x="17" y="142"/>
                  </a:lnTo>
                  <a:lnTo>
                    <a:pt x="22" y="142"/>
                  </a:lnTo>
                  <a:lnTo>
                    <a:pt x="27" y="142"/>
                  </a:lnTo>
                  <a:lnTo>
                    <a:pt x="34" y="142"/>
                  </a:lnTo>
                  <a:lnTo>
                    <a:pt x="39" y="142"/>
                  </a:lnTo>
                  <a:lnTo>
                    <a:pt x="46" y="142"/>
                  </a:lnTo>
                  <a:lnTo>
                    <a:pt x="48" y="135"/>
                  </a:lnTo>
                  <a:lnTo>
                    <a:pt x="51" y="130"/>
                  </a:lnTo>
                  <a:lnTo>
                    <a:pt x="53" y="125"/>
                  </a:lnTo>
                  <a:lnTo>
                    <a:pt x="57" y="120"/>
                  </a:lnTo>
                  <a:lnTo>
                    <a:pt x="58" y="113"/>
                  </a:lnTo>
                  <a:lnTo>
                    <a:pt x="62" y="108"/>
                  </a:lnTo>
                  <a:lnTo>
                    <a:pt x="64" y="104"/>
                  </a:lnTo>
                  <a:lnTo>
                    <a:pt x="67" y="101"/>
                  </a:lnTo>
                  <a:lnTo>
                    <a:pt x="69" y="96"/>
                  </a:lnTo>
                  <a:lnTo>
                    <a:pt x="70" y="92"/>
                  </a:lnTo>
                  <a:lnTo>
                    <a:pt x="72" y="89"/>
                  </a:lnTo>
                  <a:lnTo>
                    <a:pt x="74" y="87"/>
                  </a:lnTo>
                  <a:lnTo>
                    <a:pt x="76" y="82"/>
                  </a:lnTo>
                  <a:lnTo>
                    <a:pt x="77" y="80"/>
                  </a:lnTo>
                  <a:lnTo>
                    <a:pt x="77" y="77"/>
                  </a:lnTo>
                  <a:lnTo>
                    <a:pt x="81" y="74"/>
                  </a:lnTo>
                  <a:lnTo>
                    <a:pt x="84" y="70"/>
                  </a:lnTo>
                  <a:lnTo>
                    <a:pt x="88" y="67"/>
                  </a:lnTo>
                  <a:lnTo>
                    <a:pt x="91" y="65"/>
                  </a:lnTo>
                  <a:lnTo>
                    <a:pt x="94" y="65"/>
                  </a:lnTo>
                  <a:lnTo>
                    <a:pt x="100" y="63"/>
                  </a:lnTo>
                  <a:lnTo>
                    <a:pt x="103" y="63"/>
                  </a:lnTo>
                  <a:lnTo>
                    <a:pt x="208" y="65"/>
                  </a:lnTo>
                  <a:lnTo>
                    <a:pt x="212" y="65"/>
                  </a:lnTo>
                  <a:lnTo>
                    <a:pt x="215" y="67"/>
                  </a:lnTo>
                  <a:lnTo>
                    <a:pt x="218" y="67"/>
                  </a:lnTo>
                  <a:lnTo>
                    <a:pt x="224" y="70"/>
                  </a:lnTo>
                  <a:lnTo>
                    <a:pt x="225" y="72"/>
                  </a:lnTo>
                  <a:lnTo>
                    <a:pt x="229" y="75"/>
                  </a:lnTo>
                  <a:lnTo>
                    <a:pt x="232" y="79"/>
                  </a:lnTo>
                  <a:lnTo>
                    <a:pt x="236" y="82"/>
                  </a:lnTo>
                  <a:lnTo>
                    <a:pt x="236" y="84"/>
                  </a:lnTo>
                  <a:lnTo>
                    <a:pt x="237" y="87"/>
                  </a:lnTo>
                  <a:lnTo>
                    <a:pt x="237" y="89"/>
                  </a:lnTo>
                  <a:lnTo>
                    <a:pt x="239" y="94"/>
                  </a:lnTo>
                  <a:lnTo>
                    <a:pt x="241" y="96"/>
                  </a:lnTo>
                  <a:lnTo>
                    <a:pt x="243" y="101"/>
                  </a:lnTo>
                  <a:lnTo>
                    <a:pt x="244" y="106"/>
                  </a:lnTo>
                  <a:lnTo>
                    <a:pt x="248" y="111"/>
                  </a:lnTo>
                  <a:lnTo>
                    <a:pt x="249" y="115"/>
                  </a:lnTo>
                  <a:lnTo>
                    <a:pt x="253" y="120"/>
                  </a:lnTo>
                  <a:lnTo>
                    <a:pt x="255" y="125"/>
                  </a:lnTo>
                  <a:lnTo>
                    <a:pt x="256" y="130"/>
                  </a:lnTo>
                  <a:lnTo>
                    <a:pt x="260" y="135"/>
                  </a:lnTo>
                  <a:lnTo>
                    <a:pt x="261" y="142"/>
                  </a:lnTo>
                  <a:close/>
                </a:path>
              </a:pathLst>
            </a:custGeom>
            <a:solidFill>
              <a:srgbClr val="AB3B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5" name="Freeform 193"/>
            <p:cNvSpPr>
              <a:spLocks/>
            </p:cNvSpPr>
            <p:nvPr/>
          </p:nvSpPr>
          <p:spPr bwMode="auto">
            <a:xfrm>
              <a:off x="3729" y="1575"/>
              <a:ext cx="130" cy="129"/>
            </a:xfrm>
            <a:custGeom>
              <a:avLst/>
              <a:gdLst>
                <a:gd name="T0" fmla="*/ 1 w 260"/>
                <a:gd name="T1" fmla="*/ 1 h 257"/>
                <a:gd name="T2" fmla="*/ 1 w 260"/>
                <a:gd name="T3" fmla="*/ 1 h 257"/>
                <a:gd name="T4" fmla="*/ 1 w 260"/>
                <a:gd name="T5" fmla="*/ 1 h 257"/>
                <a:gd name="T6" fmla="*/ 1 w 260"/>
                <a:gd name="T7" fmla="*/ 1 h 257"/>
                <a:gd name="T8" fmla="*/ 1 w 260"/>
                <a:gd name="T9" fmla="*/ 1 h 257"/>
                <a:gd name="T10" fmla="*/ 1 w 260"/>
                <a:gd name="T11" fmla="*/ 1 h 257"/>
                <a:gd name="T12" fmla="*/ 1 w 260"/>
                <a:gd name="T13" fmla="*/ 1 h 257"/>
                <a:gd name="T14" fmla="*/ 1 w 260"/>
                <a:gd name="T15" fmla="*/ 1 h 257"/>
                <a:gd name="T16" fmla="*/ 1 w 260"/>
                <a:gd name="T17" fmla="*/ 1 h 257"/>
                <a:gd name="T18" fmla="*/ 1 w 260"/>
                <a:gd name="T19" fmla="*/ 1 h 257"/>
                <a:gd name="T20" fmla="*/ 1 w 260"/>
                <a:gd name="T21" fmla="*/ 1 h 257"/>
                <a:gd name="T22" fmla="*/ 1 w 260"/>
                <a:gd name="T23" fmla="*/ 1 h 257"/>
                <a:gd name="T24" fmla="*/ 1 w 260"/>
                <a:gd name="T25" fmla="*/ 1 h 257"/>
                <a:gd name="T26" fmla="*/ 1 w 260"/>
                <a:gd name="T27" fmla="*/ 1 h 257"/>
                <a:gd name="T28" fmla="*/ 1 w 260"/>
                <a:gd name="T29" fmla="*/ 1 h 257"/>
                <a:gd name="T30" fmla="*/ 1 w 260"/>
                <a:gd name="T31" fmla="*/ 1 h 257"/>
                <a:gd name="T32" fmla="*/ 1 w 260"/>
                <a:gd name="T33" fmla="*/ 1 h 257"/>
                <a:gd name="T34" fmla="*/ 1 w 260"/>
                <a:gd name="T35" fmla="*/ 1 h 257"/>
                <a:gd name="T36" fmla="*/ 1 w 260"/>
                <a:gd name="T37" fmla="*/ 1 h 257"/>
                <a:gd name="T38" fmla="*/ 1 w 260"/>
                <a:gd name="T39" fmla="*/ 1 h 257"/>
                <a:gd name="T40" fmla="*/ 1 w 260"/>
                <a:gd name="T41" fmla="*/ 1 h 257"/>
                <a:gd name="T42" fmla="*/ 1 w 260"/>
                <a:gd name="T43" fmla="*/ 1 h 257"/>
                <a:gd name="T44" fmla="*/ 1 w 260"/>
                <a:gd name="T45" fmla="*/ 1 h 257"/>
                <a:gd name="T46" fmla="*/ 1 w 260"/>
                <a:gd name="T47" fmla="*/ 1 h 257"/>
                <a:gd name="T48" fmla="*/ 1 w 260"/>
                <a:gd name="T49" fmla="*/ 0 h 257"/>
                <a:gd name="T50" fmla="*/ 1 w 260"/>
                <a:gd name="T51" fmla="*/ 0 h 257"/>
                <a:gd name="T52" fmla="*/ 1 w 260"/>
                <a:gd name="T53" fmla="*/ 1 h 257"/>
                <a:gd name="T54" fmla="*/ 1 w 260"/>
                <a:gd name="T55" fmla="*/ 1 h 257"/>
                <a:gd name="T56" fmla="*/ 1 w 260"/>
                <a:gd name="T57" fmla="*/ 1 h 257"/>
                <a:gd name="T58" fmla="*/ 1 w 260"/>
                <a:gd name="T59" fmla="*/ 1 h 257"/>
                <a:gd name="T60" fmla="*/ 1 w 260"/>
                <a:gd name="T61" fmla="*/ 1 h 257"/>
                <a:gd name="T62" fmla="*/ 1 w 260"/>
                <a:gd name="T63" fmla="*/ 1 h 257"/>
                <a:gd name="T64" fmla="*/ 1 w 260"/>
                <a:gd name="T65" fmla="*/ 1 h 257"/>
                <a:gd name="T66" fmla="*/ 1 w 260"/>
                <a:gd name="T67" fmla="*/ 1 h 257"/>
                <a:gd name="T68" fmla="*/ 1 w 260"/>
                <a:gd name="T69" fmla="*/ 1 h 257"/>
                <a:gd name="T70" fmla="*/ 0 w 260"/>
                <a:gd name="T71" fmla="*/ 1 h 257"/>
                <a:gd name="T72" fmla="*/ 1 w 260"/>
                <a:gd name="T73" fmla="*/ 1 h 257"/>
                <a:gd name="T74" fmla="*/ 1 w 260"/>
                <a:gd name="T75" fmla="*/ 1 h 257"/>
                <a:gd name="T76" fmla="*/ 1 w 260"/>
                <a:gd name="T77" fmla="*/ 1 h 257"/>
                <a:gd name="T78" fmla="*/ 1 w 260"/>
                <a:gd name="T79" fmla="*/ 1 h 257"/>
                <a:gd name="T80" fmla="*/ 1 w 260"/>
                <a:gd name="T81" fmla="*/ 1 h 257"/>
                <a:gd name="T82" fmla="*/ 1 w 260"/>
                <a:gd name="T83" fmla="*/ 1 h 257"/>
                <a:gd name="T84" fmla="*/ 1 w 260"/>
                <a:gd name="T85" fmla="*/ 1 h 25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260"/>
                <a:gd name="T130" fmla="*/ 0 h 257"/>
                <a:gd name="T131" fmla="*/ 260 w 260"/>
                <a:gd name="T132" fmla="*/ 257 h 25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260" h="257">
                  <a:moveTo>
                    <a:pt x="67" y="242"/>
                  </a:moveTo>
                  <a:lnTo>
                    <a:pt x="73" y="243"/>
                  </a:lnTo>
                  <a:lnTo>
                    <a:pt x="78" y="247"/>
                  </a:lnTo>
                  <a:lnTo>
                    <a:pt x="85" y="248"/>
                  </a:lnTo>
                  <a:lnTo>
                    <a:pt x="90" y="252"/>
                  </a:lnTo>
                  <a:lnTo>
                    <a:pt x="97" y="252"/>
                  </a:lnTo>
                  <a:lnTo>
                    <a:pt x="102" y="254"/>
                  </a:lnTo>
                  <a:lnTo>
                    <a:pt x="109" y="255"/>
                  </a:lnTo>
                  <a:lnTo>
                    <a:pt x="114" y="257"/>
                  </a:lnTo>
                  <a:lnTo>
                    <a:pt x="121" y="257"/>
                  </a:lnTo>
                  <a:lnTo>
                    <a:pt x="126" y="257"/>
                  </a:lnTo>
                  <a:lnTo>
                    <a:pt x="133" y="257"/>
                  </a:lnTo>
                  <a:lnTo>
                    <a:pt x="140" y="257"/>
                  </a:lnTo>
                  <a:lnTo>
                    <a:pt x="145" y="257"/>
                  </a:lnTo>
                  <a:lnTo>
                    <a:pt x="152" y="257"/>
                  </a:lnTo>
                  <a:lnTo>
                    <a:pt x="157" y="255"/>
                  </a:lnTo>
                  <a:lnTo>
                    <a:pt x="166" y="254"/>
                  </a:lnTo>
                  <a:lnTo>
                    <a:pt x="171" y="252"/>
                  </a:lnTo>
                  <a:lnTo>
                    <a:pt x="176" y="248"/>
                  </a:lnTo>
                  <a:lnTo>
                    <a:pt x="183" y="247"/>
                  </a:lnTo>
                  <a:lnTo>
                    <a:pt x="188" y="245"/>
                  </a:lnTo>
                  <a:lnTo>
                    <a:pt x="193" y="242"/>
                  </a:lnTo>
                  <a:lnTo>
                    <a:pt x="198" y="240"/>
                  </a:lnTo>
                  <a:lnTo>
                    <a:pt x="203" y="235"/>
                  </a:lnTo>
                  <a:lnTo>
                    <a:pt x="209" y="231"/>
                  </a:lnTo>
                  <a:lnTo>
                    <a:pt x="214" y="228"/>
                  </a:lnTo>
                  <a:lnTo>
                    <a:pt x="219" y="224"/>
                  </a:lnTo>
                  <a:lnTo>
                    <a:pt x="222" y="219"/>
                  </a:lnTo>
                  <a:lnTo>
                    <a:pt x="227" y="216"/>
                  </a:lnTo>
                  <a:lnTo>
                    <a:pt x="231" y="211"/>
                  </a:lnTo>
                  <a:lnTo>
                    <a:pt x="236" y="206"/>
                  </a:lnTo>
                  <a:lnTo>
                    <a:pt x="240" y="200"/>
                  </a:lnTo>
                  <a:lnTo>
                    <a:pt x="243" y="194"/>
                  </a:lnTo>
                  <a:lnTo>
                    <a:pt x="246" y="188"/>
                  </a:lnTo>
                  <a:lnTo>
                    <a:pt x="248" y="182"/>
                  </a:lnTo>
                  <a:lnTo>
                    <a:pt x="250" y="176"/>
                  </a:lnTo>
                  <a:lnTo>
                    <a:pt x="253" y="170"/>
                  </a:lnTo>
                  <a:lnTo>
                    <a:pt x="255" y="163"/>
                  </a:lnTo>
                  <a:lnTo>
                    <a:pt x="257" y="158"/>
                  </a:lnTo>
                  <a:lnTo>
                    <a:pt x="257" y="151"/>
                  </a:lnTo>
                  <a:lnTo>
                    <a:pt x="260" y="146"/>
                  </a:lnTo>
                  <a:lnTo>
                    <a:pt x="260" y="139"/>
                  </a:lnTo>
                  <a:lnTo>
                    <a:pt x="260" y="134"/>
                  </a:lnTo>
                  <a:lnTo>
                    <a:pt x="260" y="125"/>
                  </a:lnTo>
                  <a:lnTo>
                    <a:pt x="260" y="120"/>
                  </a:lnTo>
                  <a:lnTo>
                    <a:pt x="260" y="113"/>
                  </a:lnTo>
                  <a:lnTo>
                    <a:pt x="258" y="108"/>
                  </a:lnTo>
                  <a:lnTo>
                    <a:pt x="257" y="101"/>
                  </a:lnTo>
                  <a:lnTo>
                    <a:pt x="257" y="96"/>
                  </a:lnTo>
                  <a:lnTo>
                    <a:pt x="253" y="89"/>
                  </a:lnTo>
                  <a:lnTo>
                    <a:pt x="252" y="84"/>
                  </a:lnTo>
                  <a:lnTo>
                    <a:pt x="250" y="77"/>
                  </a:lnTo>
                  <a:lnTo>
                    <a:pt x="248" y="72"/>
                  </a:lnTo>
                  <a:lnTo>
                    <a:pt x="245" y="67"/>
                  </a:lnTo>
                  <a:lnTo>
                    <a:pt x="241" y="60"/>
                  </a:lnTo>
                  <a:lnTo>
                    <a:pt x="238" y="56"/>
                  </a:lnTo>
                  <a:lnTo>
                    <a:pt x="234" y="51"/>
                  </a:lnTo>
                  <a:lnTo>
                    <a:pt x="231" y="46"/>
                  </a:lnTo>
                  <a:lnTo>
                    <a:pt x="226" y="41"/>
                  </a:lnTo>
                  <a:lnTo>
                    <a:pt x="221" y="36"/>
                  </a:lnTo>
                  <a:lnTo>
                    <a:pt x="217" y="32"/>
                  </a:lnTo>
                  <a:lnTo>
                    <a:pt x="212" y="29"/>
                  </a:lnTo>
                  <a:lnTo>
                    <a:pt x="207" y="24"/>
                  </a:lnTo>
                  <a:lnTo>
                    <a:pt x="202" y="20"/>
                  </a:lnTo>
                  <a:lnTo>
                    <a:pt x="197" y="17"/>
                  </a:lnTo>
                  <a:lnTo>
                    <a:pt x="190" y="14"/>
                  </a:lnTo>
                  <a:lnTo>
                    <a:pt x="184" y="12"/>
                  </a:lnTo>
                  <a:lnTo>
                    <a:pt x="178" y="8"/>
                  </a:lnTo>
                  <a:lnTo>
                    <a:pt x="172" y="7"/>
                  </a:lnTo>
                  <a:lnTo>
                    <a:pt x="166" y="5"/>
                  </a:lnTo>
                  <a:lnTo>
                    <a:pt x="160" y="3"/>
                  </a:lnTo>
                  <a:lnTo>
                    <a:pt x="153" y="2"/>
                  </a:lnTo>
                  <a:lnTo>
                    <a:pt x="148" y="2"/>
                  </a:lnTo>
                  <a:lnTo>
                    <a:pt x="141" y="0"/>
                  </a:lnTo>
                  <a:lnTo>
                    <a:pt x="135" y="0"/>
                  </a:lnTo>
                  <a:lnTo>
                    <a:pt x="129" y="0"/>
                  </a:lnTo>
                  <a:lnTo>
                    <a:pt x="122" y="0"/>
                  </a:lnTo>
                  <a:lnTo>
                    <a:pt x="117" y="0"/>
                  </a:lnTo>
                  <a:lnTo>
                    <a:pt x="110" y="2"/>
                  </a:lnTo>
                  <a:lnTo>
                    <a:pt x="104" y="3"/>
                  </a:lnTo>
                  <a:lnTo>
                    <a:pt x="98" y="5"/>
                  </a:lnTo>
                  <a:lnTo>
                    <a:pt x="91" y="5"/>
                  </a:lnTo>
                  <a:lnTo>
                    <a:pt x="86" y="7"/>
                  </a:lnTo>
                  <a:lnTo>
                    <a:pt x="79" y="10"/>
                  </a:lnTo>
                  <a:lnTo>
                    <a:pt x="76" y="12"/>
                  </a:lnTo>
                  <a:lnTo>
                    <a:pt x="69" y="15"/>
                  </a:lnTo>
                  <a:lnTo>
                    <a:pt x="64" y="19"/>
                  </a:lnTo>
                  <a:lnTo>
                    <a:pt x="59" y="22"/>
                  </a:lnTo>
                  <a:lnTo>
                    <a:pt x="54" y="26"/>
                  </a:lnTo>
                  <a:lnTo>
                    <a:pt x="48" y="29"/>
                  </a:lnTo>
                  <a:lnTo>
                    <a:pt x="43" y="34"/>
                  </a:lnTo>
                  <a:lnTo>
                    <a:pt x="38" y="38"/>
                  </a:lnTo>
                  <a:lnTo>
                    <a:pt x="35" y="43"/>
                  </a:lnTo>
                  <a:lnTo>
                    <a:pt x="30" y="48"/>
                  </a:lnTo>
                  <a:lnTo>
                    <a:pt x="26" y="53"/>
                  </a:lnTo>
                  <a:lnTo>
                    <a:pt x="23" y="58"/>
                  </a:lnTo>
                  <a:lnTo>
                    <a:pt x="19" y="65"/>
                  </a:lnTo>
                  <a:lnTo>
                    <a:pt x="16" y="70"/>
                  </a:lnTo>
                  <a:lnTo>
                    <a:pt x="12" y="77"/>
                  </a:lnTo>
                  <a:lnTo>
                    <a:pt x="11" y="82"/>
                  </a:lnTo>
                  <a:lnTo>
                    <a:pt x="7" y="89"/>
                  </a:lnTo>
                  <a:lnTo>
                    <a:pt x="7" y="94"/>
                  </a:lnTo>
                  <a:lnTo>
                    <a:pt x="5" y="99"/>
                  </a:lnTo>
                  <a:lnTo>
                    <a:pt x="2" y="106"/>
                  </a:lnTo>
                  <a:lnTo>
                    <a:pt x="2" y="113"/>
                  </a:lnTo>
                  <a:lnTo>
                    <a:pt x="2" y="118"/>
                  </a:lnTo>
                  <a:lnTo>
                    <a:pt x="0" y="125"/>
                  </a:lnTo>
                  <a:lnTo>
                    <a:pt x="0" y="130"/>
                  </a:lnTo>
                  <a:lnTo>
                    <a:pt x="2" y="137"/>
                  </a:lnTo>
                  <a:lnTo>
                    <a:pt x="2" y="142"/>
                  </a:lnTo>
                  <a:lnTo>
                    <a:pt x="2" y="151"/>
                  </a:lnTo>
                  <a:lnTo>
                    <a:pt x="5" y="156"/>
                  </a:lnTo>
                  <a:lnTo>
                    <a:pt x="7" y="163"/>
                  </a:lnTo>
                  <a:lnTo>
                    <a:pt x="7" y="168"/>
                  </a:lnTo>
                  <a:lnTo>
                    <a:pt x="11" y="175"/>
                  </a:lnTo>
                  <a:lnTo>
                    <a:pt x="12" y="178"/>
                  </a:lnTo>
                  <a:lnTo>
                    <a:pt x="14" y="185"/>
                  </a:lnTo>
                  <a:lnTo>
                    <a:pt x="17" y="190"/>
                  </a:lnTo>
                  <a:lnTo>
                    <a:pt x="19" y="195"/>
                  </a:lnTo>
                  <a:lnTo>
                    <a:pt x="24" y="200"/>
                  </a:lnTo>
                  <a:lnTo>
                    <a:pt x="28" y="206"/>
                  </a:lnTo>
                  <a:lnTo>
                    <a:pt x="31" y="211"/>
                  </a:lnTo>
                  <a:lnTo>
                    <a:pt x="36" y="216"/>
                  </a:lnTo>
                  <a:lnTo>
                    <a:pt x="40" y="219"/>
                  </a:lnTo>
                  <a:lnTo>
                    <a:pt x="45" y="224"/>
                  </a:lnTo>
                  <a:lnTo>
                    <a:pt x="50" y="230"/>
                  </a:lnTo>
                  <a:lnTo>
                    <a:pt x="55" y="233"/>
                  </a:lnTo>
                  <a:lnTo>
                    <a:pt x="60" y="236"/>
                  </a:lnTo>
                  <a:lnTo>
                    <a:pt x="67" y="242"/>
                  </a:lnTo>
                  <a:close/>
                </a:path>
              </a:pathLst>
            </a:custGeom>
            <a:solidFill>
              <a:srgbClr val="00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6" name="Freeform 194"/>
            <p:cNvSpPr>
              <a:spLocks/>
            </p:cNvSpPr>
            <p:nvPr/>
          </p:nvSpPr>
          <p:spPr bwMode="auto">
            <a:xfrm>
              <a:off x="3755" y="1599"/>
              <a:ext cx="79" cy="80"/>
            </a:xfrm>
            <a:custGeom>
              <a:avLst/>
              <a:gdLst>
                <a:gd name="T0" fmla="*/ 1 w 158"/>
                <a:gd name="T1" fmla="*/ 1 h 159"/>
                <a:gd name="T2" fmla="*/ 1 w 158"/>
                <a:gd name="T3" fmla="*/ 1 h 159"/>
                <a:gd name="T4" fmla="*/ 1 w 158"/>
                <a:gd name="T5" fmla="*/ 1 h 159"/>
                <a:gd name="T6" fmla="*/ 1 w 158"/>
                <a:gd name="T7" fmla="*/ 1 h 159"/>
                <a:gd name="T8" fmla="*/ 1 w 158"/>
                <a:gd name="T9" fmla="*/ 1 h 159"/>
                <a:gd name="T10" fmla="*/ 1 w 158"/>
                <a:gd name="T11" fmla="*/ 1 h 159"/>
                <a:gd name="T12" fmla="*/ 1 w 158"/>
                <a:gd name="T13" fmla="*/ 1 h 159"/>
                <a:gd name="T14" fmla="*/ 1 w 158"/>
                <a:gd name="T15" fmla="*/ 1 h 159"/>
                <a:gd name="T16" fmla="*/ 1 w 158"/>
                <a:gd name="T17" fmla="*/ 1 h 159"/>
                <a:gd name="T18" fmla="*/ 1 w 158"/>
                <a:gd name="T19" fmla="*/ 1 h 159"/>
                <a:gd name="T20" fmla="*/ 1 w 158"/>
                <a:gd name="T21" fmla="*/ 1 h 159"/>
                <a:gd name="T22" fmla="*/ 1 w 158"/>
                <a:gd name="T23" fmla="*/ 1 h 159"/>
                <a:gd name="T24" fmla="*/ 1 w 158"/>
                <a:gd name="T25" fmla="*/ 1 h 159"/>
                <a:gd name="T26" fmla="*/ 1 w 158"/>
                <a:gd name="T27" fmla="*/ 1 h 159"/>
                <a:gd name="T28" fmla="*/ 1 w 158"/>
                <a:gd name="T29" fmla="*/ 1 h 159"/>
                <a:gd name="T30" fmla="*/ 1 w 158"/>
                <a:gd name="T31" fmla="*/ 1 h 159"/>
                <a:gd name="T32" fmla="*/ 1 w 158"/>
                <a:gd name="T33" fmla="*/ 1 h 159"/>
                <a:gd name="T34" fmla="*/ 1 w 158"/>
                <a:gd name="T35" fmla="*/ 1 h 159"/>
                <a:gd name="T36" fmla="*/ 1 w 158"/>
                <a:gd name="T37" fmla="*/ 1 h 159"/>
                <a:gd name="T38" fmla="*/ 1 w 158"/>
                <a:gd name="T39" fmla="*/ 1 h 159"/>
                <a:gd name="T40" fmla="*/ 1 w 158"/>
                <a:gd name="T41" fmla="*/ 1 h 159"/>
                <a:gd name="T42" fmla="*/ 1 w 158"/>
                <a:gd name="T43" fmla="*/ 1 h 159"/>
                <a:gd name="T44" fmla="*/ 1 w 158"/>
                <a:gd name="T45" fmla="*/ 1 h 159"/>
                <a:gd name="T46" fmla="*/ 1 w 158"/>
                <a:gd name="T47" fmla="*/ 1 h 159"/>
                <a:gd name="T48" fmla="*/ 1 w 158"/>
                <a:gd name="T49" fmla="*/ 1 h 159"/>
                <a:gd name="T50" fmla="*/ 1 w 158"/>
                <a:gd name="T51" fmla="*/ 1 h 159"/>
                <a:gd name="T52" fmla="*/ 1 w 158"/>
                <a:gd name="T53" fmla="*/ 1 h 159"/>
                <a:gd name="T54" fmla="*/ 1 w 158"/>
                <a:gd name="T55" fmla="*/ 0 h 159"/>
                <a:gd name="T56" fmla="*/ 1 w 158"/>
                <a:gd name="T57" fmla="*/ 0 h 159"/>
                <a:gd name="T58" fmla="*/ 1 w 158"/>
                <a:gd name="T59" fmla="*/ 0 h 159"/>
                <a:gd name="T60" fmla="*/ 1 w 158"/>
                <a:gd name="T61" fmla="*/ 0 h 159"/>
                <a:gd name="T62" fmla="*/ 1 w 158"/>
                <a:gd name="T63" fmla="*/ 1 h 159"/>
                <a:gd name="T64" fmla="*/ 1 w 158"/>
                <a:gd name="T65" fmla="*/ 1 h 159"/>
                <a:gd name="T66" fmla="*/ 1 w 158"/>
                <a:gd name="T67" fmla="*/ 1 h 159"/>
                <a:gd name="T68" fmla="*/ 1 w 158"/>
                <a:gd name="T69" fmla="*/ 1 h 159"/>
                <a:gd name="T70" fmla="*/ 1 w 158"/>
                <a:gd name="T71" fmla="*/ 1 h 159"/>
                <a:gd name="T72" fmla="*/ 1 w 158"/>
                <a:gd name="T73" fmla="*/ 1 h 159"/>
                <a:gd name="T74" fmla="*/ 1 w 158"/>
                <a:gd name="T75" fmla="*/ 1 h 159"/>
                <a:gd name="T76" fmla="*/ 1 w 158"/>
                <a:gd name="T77" fmla="*/ 1 h 159"/>
                <a:gd name="T78" fmla="*/ 1 w 158"/>
                <a:gd name="T79" fmla="*/ 1 h 159"/>
                <a:gd name="T80" fmla="*/ 0 w 158"/>
                <a:gd name="T81" fmla="*/ 1 h 159"/>
                <a:gd name="T82" fmla="*/ 0 w 158"/>
                <a:gd name="T83" fmla="*/ 1 h 159"/>
                <a:gd name="T84" fmla="*/ 0 w 158"/>
                <a:gd name="T85" fmla="*/ 1 h 159"/>
                <a:gd name="T86" fmla="*/ 0 w 158"/>
                <a:gd name="T87" fmla="*/ 1 h 159"/>
                <a:gd name="T88" fmla="*/ 1 w 158"/>
                <a:gd name="T89" fmla="*/ 1 h 159"/>
                <a:gd name="T90" fmla="*/ 1 w 158"/>
                <a:gd name="T91" fmla="*/ 1 h 159"/>
                <a:gd name="T92" fmla="*/ 1 w 158"/>
                <a:gd name="T93" fmla="*/ 1 h 159"/>
                <a:gd name="T94" fmla="*/ 1 w 158"/>
                <a:gd name="T95" fmla="*/ 1 h 159"/>
                <a:gd name="T96" fmla="*/ 1 w 158"/>
                <a:gd name="T97" fmla="*/ 1 h 159"/>
                <a:gd name="T98" fmla="*/ 1 w 158"/>
                <a:gd name="T99" fmla="*/ 1 h 159"/>
                <a:gd name="T100" fmla="*/ 1 w 158"/>
                <a:gd name="T101" fmla="*/ 1 h 1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58"/>
                <a:gd name="T154" fmla="*/ 0 h 159"/>
                <a:gd name="T155" fmla="*/ 158 w 158"/>
                <a:gd name="T156" fmla="*/ 159 h 159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58" h="159">
                  <a:moveTo>
                    <a:pt x="39" y="151"/>
                  </a:moveTo>
                  <a:lnTo>
                    <a:pt x="46" y="154"/>
                  </a:lnTo>
                  <a:lnTo>
                    <a:pt x="53" y="156"/>
                  </a:lnTo>
                  <a:lnTo>
                    <a:pt x="57" y="158"/>
                  </a:lnTo>
                  <a:lnTo>
                    <a:pt x="60" y="158"/>
                  </a:lnTo>
                  <a:lnTo>
                    <a:pt x="65" y="158"/>
                  </a:lnTo>
                  <a:lnTo>
                    <a:pt x="69" y="159"/>
                  </a:lnTo>
                  <a:lnTo>
                    <a:pt x="72" y="159"/>
                  </a:lnTo>
                  <a:lnTo>
                    <a:pt x="77" y="159"/>
                  </a:lnTo>
                  <a:lnTo>
                    <a:pt x="81" y="159"/>
                  </a:lnTo>
                  <a:lnTo>
                    <a:pt x="84" y="159"/>
                  </a:lnTo>
                  <a:lnTo>
                    <a:pt x="88" y="159"/>
                  </a:lnTo>
                  <a:lnTo>
                    <a:pt x="91" y="159"/>
                  </a:lnTo>
                  <a:lnTo>
                    <a:pt x="96" y="158"/>
                  </a:lnTo>
                  <a:lnTo>
                    <a:pt x="100" y="158"/>
                  </a:lnTo>
                  <a:lnTo>
                    <a:pt x="107" y="156"/>
                  </a:lnTo>
                  <a:lnTo>
                    <a:pt x="114" y="152"/>
                  </a:lnTo>
                  <a:lnTo>
                    <a:pt x="120" y="147"/>
                  </a:lnTo>
                  <a:lnTo>
                    <a:pt x="127" y="144"/>
                  </a:lnTo>
                  <a:lnTo>
                    <a:pt x="132" y="139"/>
                  </a:lnTo>
                  <a:lnTo>
                    <a:pt x="139" y="134"/>
                  </a:lnTo>
                  <a:lnTo>
                    <a:pt x="145" y="127"/>
                  </a:lnTo>
                  <a:lnTo>
                    <a:pt x="150" y="122"/>
                  </a:lnTo>
                  <a:lnTo>
                    <a:pt x="151" y="116"/>
                  </a:lnTo>
                  <a:lnTo>
                    <a:pt x="153" y="113"/>
                  </a:lnTo>
                  <a:lnTo>
                    <a:pt x="155" y="110"/>
                  </a:lnTo>
                  <a:lnTo>
                    <a:pt x="155" y="106"/>
                  </a:lnTo>
                  <a:lnTo>
                    <a:pt x="157" y="103"/>
                  </a:lnTo>
                  <a:lnTo>
                    <a:pt x="157" y="98"/>
                  </a:lnTo>
                  <a:lnTo>
                    <a:pt x="158" y="94"/>
                  </a:lnTo>
                  <a:lnTo>
                    <a:pt x="158" y="91"/>
                  </a:lnTo>
                  <a:lnTo>
                    <a:pt x="158" y="87"/>
                  </a:lnTo>
                  <a:lnTo>
                    <a:pt x="158" y="82"/>
                  </a:lnTo>
                  <a:lnTo>
                    <a:pt x="158" y="79"/>
                  </a:lnTo>
                  <a:lnTo>
                    <a:pt x="158" y="75"/>
                  </a:lnTo>
                  <a:lnTo>
                    <a:pt x="158" y="72"/>
                  </a:lnTo>
                  <a:lnTo>
                    <a:pt x="158" y="68"/>
                  </a:lnTo>
                  <a:lnTo>
                    <a:pt x="158" y="63"/>
                  </a:lnTo>
                  <a:lnTo>
                    <a:pt x="157" y="62"/>
                  </a:lnTo>
                  <a:lnTo>
                    <a:pt x="157" y="56"/>
                  </a:lnTo>
                  <a:lnTo>
                    <a:pt x="155" y="53"/>
                  </a:lnTo>
                  <a:lnTo>
                    <a:pt x="153" y="50"/>
                  </a:lnTo>
                  <a:lnTo>
                    <a:pt x="151" y="46"/>
                  </a:lnTo>
                  <a:lnTo>
                    <a:pt x="146" y="39"/>
                  </a:lnTo>
                  <a:lnTo>
                    <a:pt x="143" y="32"/>
                  </a:lnTo>
                  <a:lnTo>
                    <a:pt x="138" y="27"/>
                  </a:lnTo>
                  <a:lnTo>
                    <a:pt x="132" y="20"/>
                  </a:lnTo>
                  <a:lnTo>
                    <a:pt x="126" y="15"/>
                  </a:lnTo>
                  <a:lnTo>
                    <a:pt x="119" y="12"/>
                  </a:lnTo>
                  <a:lnTo>
                    <a:pt x="115" y="8"/>
                  </a:lnTo>
                  <a:lnTo>
                    <a:pt x="112" y="7"/>
                  </a:lnTo>
                  <a:lnTo>
                    <a:pt x="108" y="5"/>
                  </a:lnTo>
                  <a:lnTo>
                    <a:pt x="103" y="5"/>
                  </a:lnTo>
                  <a:lnTo>
                    <a:pt x="100" y="3"/>
                  </a:lnTo>
                  <a:lnTo>
                    <a:pt x="96" y="2"/>
                  </a:lnTo>
                  <a:lnTo>
                    <a:pt x="91" y="0"/>
                  </a:lnTo>
                  <a:lnTo>
                    <a:pt x="89" y="0"/>
                  </a:lnTo>
                  <a:lnTo>
                    <a:pt x="84" y="0"/>
                  </a:lnTo>
                  <a:lnTo>
                    <a:pt x="81" y="0"/>
                  </a:lnTo>
                  <a:lnTo>
                    <a:pt x="77" y="0"/>
                  </a:lnTo>
                  <a:lnTo>
                    <a:pt x="74" y="0"/>
                  </a:lnTo>
                  <a:lnTo>
                    <a:pt x="69" y="0"/>
                  </a:lnTo>
                  <a:lnTo>
                    <a:pt x="67" y="2"/>
                  </a:lnTo>
                  <a:lnTo>
                    <a:pt x="62" y="3"/>
                  </a:lnTo>
                  <a:lnTo>
                    <a:pt x="58" y="3"/>
                  </a:lnTo>
                  <a:lnTo>
                    <a:pt x="55" y="5"/>
                  </a:lnTo>
                  <a:lnTo>
                    <a:pt x="50" y="5"/>
                  </a:lnTo>
                  <a:lnTo>
                    <a:pt x="48" y="7"/>
                  </a:lnTo>
                  <a:lnTo>
                    <a:pt x="45" y="8"/>
                  </a:lnTo>
                  <a:lnTo>
                    <a:pt x="38" y="12"/>
                  </a:lnTo>
                  <a:lnTo>
                    <a:pt x="31" y="17"/>
                  </a:lnTo>
                  <a:lnTo>
                    <a:pt x="26" y="22"/>
                  </a:lnTo>
                  <a:lnTo>
                    <a:pt x="19" y="27"/>
                  </a:lnTo>
                  <a:lnTo>
                    <a:pt x="17" y="31"/>
                  </a:lnTo>
                  <a:lnTo>
                    <a:pt x="15" y="34"/>
                  </a:lnTo>
                  <a:lnTo>
                    <a:pt x="14" y="38"/>
                  </a:lnTo>
                  <a:lnTo>
                    <a:pt x="12" y="41"/>
                  </a:lnTo>
                  <a:lnTo>
                    <a:pt x="7" y="48"/>
                  </a:lnTo>
                  <a:lnTo>
                    <a:pt x="3" y="56"/>
                  </a:lnTo>
                  <a:lnTo>
                    <a:pt x="2" y="58"/>
                  </a:lnTo>
                  <a:lnTo>
                    <a:pt x="2" y="63"/>
                  </a:lnTo>
                  <a:lnTo>
                    <a:pt x="0" y="67"/>
                  </a:lnTo>
                  <a:lnTo>
                    <a:pt x="0" y="70"/>
                  </a:lnTo>
                  <a:lnTo>
                    <a:pt x="0" y="74"/>
                  </a:lnTo>
                  <a:lnTo>
                    <a:pt x="0" y="77"/>
                  </a:lnTo>
                  <a:lnTo>
                    <a:pt x="0" y="82"/>
                  </a:lnTo>
                  <a:lnTo>
                    <a:pt x="0" y="86"/>
                  </a:lnTo>
                  <a:lnTo>
                    <a:pt x="0" y="89"/>
                  </a:lnTo>
                  <a:lnTo>
                    <a:pt x="0" y="94"/>
                  </a:lnTo>
                  <a:lnTo>
                    <a:pt x="2" y="98"/>
                  </a:lnTo>
                  <a:lnTo>
                    <a:pt x="2" y="103"/>
                  </a:lnTo>
                  <a:lnTo>
                    <a:pt x="3" y="110"/>
                  </a:lnTo>
                  <a:lnTo>
                    <a:pt x="7" y="115"/>
                  </a:lnTo>
                  <a:lnTo>
                    <a:pt x="12" y="122"/>
                  </a:lnTo>
                  <a:lnTo>
                    <a:pt x="15" y="128"/>
                  </a:lnTo>
                  <a:lnTo>
                    <a:pt x="19" y="134"/>
                  </a:lnTo>
                  <a:lnTo>
                    <a:pt x="26" y="140"/>
                  </a:lnTo>
                  <a:lnTo>
                    <a:pt x="27" y="142"/>
                  </a:lnTo>
                  <a:lnTo>
                    <a:pt x="31" y="146"/>
                  </a:lnTo>
                  <a:lnTo>
                    <a:pt x="36" y="147"/>
                  </a:lnTo>
                  <a:lnTo>
                    <a:pt x="39" y="151"/>
                  </a:lnTo>
                  <a:close/>
                </a:path>
              </a:pathLst>
            </a:custGeom>
            <a:solidFill>
              <a:srgbClr val="3D7D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7" name="Freeform 195"/>
            <p:cNvSpPr>
              <a:spLocks/>
            </p:cNvSpPr>
            <p:nvPr/>
          </p:nvSpPr>
          <p:spPr bwMode="auto">
            <a:xfrm>
              <a:off x="3759" y="1605"/>
              <a:ext cx="71" cy="69"/>
            </a:xfrm>
            <a:custGeom>
              <a:avLst/>
              <a:gdLst>
                <a:gd name="T0" fmla="*/ 1 w 142"/>
                <a:gd name="T1" fmla="*/ 0 h 139"/>
                <a:gd name="T2" fmla="*/ 1 w 142"/>
                <a:gd name="T3" fmla="*/ 0 h 139"/>
                <a:gd name="T4" fmla="*/ 1 w 142"/>
                <a:gd name="T5" fmla="*/ 0 h 139"/>
                <a:gd name="T6" fmla="*/ 1 w 142"/>
                <a:gd name="T7" fmla="*/ 0 h 139"/>
                <a:gd name="T8" fmla="*/ 1 w 142"/>
                <a:gd name="T9" fmla="*/ 0 h 139"/>
                <a:gd name="T10" fmla="*/ 1 w 142"/>
                <a:gd name="T11" fmla="*/ 0 h 139"/>
                <a:gd name="T12" fmla="*/ 1 w 142"/>
                <a:gd name="T13" fmla="*/ 0 h 139"/>
                <a:gd name="T14" fmla="*/ 1 w 142"/>
                <a:gd name="T15" fmla="*/ 0 h 139"/>
                <a:gd name="T16" fmla="*/ 1 w 142"/>
                <a:gd name="T17" fmla="*/ 0 h 139"/>
                <a:gd name="T18" fmla="*/ 1 w 142"/>
                <a:gd name="T19" fmla="*/ 0 h 139"/>
                <a:gd name="T20" fmla="*/ 1 w 142"/>
                <a:gd name="T21" fmla="*/ 0 h 139"/>
                <a:gd name="T22" fmla="*/ 1 w 142"/>
                <a:gd name="T23" fmla="*/ 0 h 139"/>
                <a:gd name="T24" fmla="*/ 1 w 142"/>
                <a:gd name="T25" fmla="*/ 0 h 139"/>
                <a:gd name="T26" fmla="*/ 1 w 142"/>
                <a:gd name="T27" fmla="*/ 0 h 139"/>
                <a:gd name="T28" fmla="*/ 1 w 142"/>
                <a:gd name="T29" fmla="*/ 0 h 139"/>
                <a:gd name="T30" fmla="*/ 1 w 142"/>
                <a:gd name="T31" fmla="*/ 0 h 139"/>
                <a:gd name="T32" fmla="*/ 1 w 142"/>
                <a:gd name="T33" fmla="*/ 0 h 139"/>
                <a:gd name="T34" fmla="*/ 1 w 142"/>
                <a:gd name="T35" fmla="*/ 0 h 139"/>
                <a:gd name="T36" fmla="*/ 1 w 142"/>
                <a:gd name="T37" fmla="*/ 0 h 139"/>
                <a:gd name="T38" fmla="*/ 1 w 142"/>
                <a:gd name="T39" fmla="*/ 0 h 139"/>
                <a:gd name="T40" fmla="*/ 1 w 142"/>
                <a:gd name="T41" fmla="*/ 0 h 139"/>
                <a:gd name="T42" fmla="*/ 1 w 142"/>
                <a:gd name="T43" fmla="*/ 0 h 139"/>
                <a:gd name="T44" fmla="*/ 1 w 142"/>
                <a:gd name="T45" fmla="*/ 0 h 139"/>
                <a:gd name="T46" fmla="*/ 1 w 142"/>
                <a:gd name="T47" fmla="*/ 0 h 139"/>
                <a:gd name="T48" fmla="*/ 1 w 142"/>
                <a:gd name="T49" fmla="*/ 0 h 139"/>
                <a:gd name="T50" fmla="*/ 1 w 142"/>
                <a:gd name="T51" fmla="*/ 0 h 139"/>
                <a:gd name="T52" fmla="*/ 0 w 142"/>
                <a:gd name="T53" fmla="*/ 0 h 139"/>
                <a:gd name="T54" fmla="*/ 1 w 142"/>
                <a:gd name="T55" fmla="*/ 0 h 139"/>
                <a:gd name="T56" fmla="*/ 1 w 142"/>
                <a:gd name="T57" fmla="*/ 0 h 139"/>
                <a:gd name="T58" fmla="*/ 1 w 142"/>
                <a:gd name="T59" fmla="*/ 0 h 139"/>
                <a:gd name="T60" fmla="*/ 1 w 142"/>
                <a:gd name="T61" fmla="*/ 0 h 139"/>
                <a:gd name="T62" fmla="*/ 1 w 142"/>
                <a:gd name="T63" fmla="*/ 0 h 139"/>
                <a:gd name="T64" fmla="*/ 1 w 142"/>
                <a:gd name="T65" fmla="*/ 0 h 13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42"/>
                <a:gd name="T100" fmla="*/ 0 h 139"/>
                <a:gd name="T101" fmla="*/ 142 w 142"/>
                <a:gd name="T102" fmla="*/ 139 h 13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42" h="139">
                  <a:moveTo>
                    <a:pt x="37" y="130"/>
                  </a:moveTo>
                  <a:lnTo>
                    <a:pt x="42" y="134"/>
                  </a:lnTo>
                  <a:lnTo>
                    <a:pt x="49" y="136"/>
                  </a:lnTo>
                  <a:lnTo>
                    <a:pt x="56" y="137"/>
                  </a:lnTo>
                  <a:lnTo>
                    <a:pt x="62" y="139"/>
                  </a:lnTo>
                  <a:lnTo>
                    <a:pt x="69" y="139"/>
                  </a:lnTo>
                  <a:lnTo>
                    <a:pt x="76" y="139"/>
                  </a:lnTo>
                  <a:lnTo>
                    <a:pt x="83" y="137"/>
                  </a:lnTo>
                  <a:lnTo>
                    <a:pt x="90" y="137"/>
                  </a:lnTo>
                  <a:lnTo>
                    <a:pt x="95" y="136"/>
                  </a:lnTo>
                  <a:lnTo>
                    <a:pt x="102" y="134"/>
                  </a:lnTo>
                  <a:lnTo>
                    <a:pt x="107" y="130"/>
                  </a:lnTo>
                  <a:lnTo>
                    <a:pt x="112" y="125"/>
                  </a:lnTo>
                  <a:lnTo>
                    <a:pt x="118" y="122"/>
                  </a:lnTo>
                  <a:lnTo>
                    <a:pt x="123" y="117"/>
                  </a:lnTo>
                  <a:lnTo>
                    <a:pt x="128" y="112"/>
                  </a:lnTo>
                  <a:lnTo>
                    <a:pt x="133" y="106"/>
                  </a:lnTo>
                  <a:lnTo>
                    <a:pt x="135" y="100"/>
                  </a:lnTo>
                  <a:lnTo>
                    <a:pt x="138" y="93"/>
                  </a:lnTo>
                  <a:lnTo>
                    <a:pt x="138" y="86"/>
                  </a:lnTo>
                  <a:lnTo>
                    <a:pt x="142" y="79"/>
                  </a:lnTo>
                  <a:lnTo>
                    <a:pt x="142" y="72"/>
                  </a:lnTo>
                  <a:lnTo>
                    <a:pt x="142" y="65"/>
                  </a:lnTo>
                  <a:lnTo>
                    <a:pt x="138" y="60"/>
                  </a:lnTo>
                  <a:lnTo>
                    <a:pt x="138" y="53"/>
                  </a:lnTo>
                  <a:lnTo>
                    <a:pt x="137" y="46"/>
                  </a:lnTo>
                  <a:lnTo>
                    <a:pt x="133" y="40"/>
                  </a:lnTo>
                  <a:lnTo>
                    <a:pt x="130" y="34"/>
                  </a:lnTo>
                  <a:lnTo>
                    <a:pt x="126" y="29"/>
                  </a:lnTo>
                  <a:lnTo>
                    <a:pt x="123" y="24"/>
                  </a:lnTo>
                  <a:lnTo>
                    <a:pt x="118" y="19"/>
                  </a:lnTo>
                  <a:lnTo>
                    <a:pt x="112" y="14"/>
                  </a:lnTo>
                  <a:lnTo>
                    <a:pt x="107" y="12"/>
                  </a:lnTo>
                  <a:lnTo>
                    <a:pt x="100" y="7"/>
                  </a:lnTo>
                  <a:lnTo>
                    <a:pt x="93" y="5"/>
                  </a:lnTo>
                  <a:lnTo>
                    <a:pt x="87" y="2"/>
                  </a:lnTo>
                  <a:lnTo>
                    <a:pt x="80" y="2"/>
                  </a:lnTo>
                  <a:lnTo>
                    <a:pt x="73" y="0"/>
                  </a:lnTo>
                  <a:lnTo>
                    <a:pt x="66" y="2"/>
                  </a:lnTo>
                  <a:lnTo>
                    <a:pt x="59" y="2"/>
                  </a:lnTo>
                  <a:lnTo>
                    <a:pt x="54" y="5"/>
                  </a:lnTo>
                  <a:lnTo>
                    <a:pt x="47" y="5"/>
                  </a:lnTo>
                  <a:lnTo>
                    <a:pt x="40" y="9"/>
                  </a:lnTo>
                  <a:lnTo>
                    <a:pt x="35" y="12"/>
                  </a:lnTo>
                  <a:lnTo>
                    <a:pt x="30" y="16"/>
                  </a:lnTo>
                  <a:lnTo>
                    <a:pt x="23" y="19"/>
                  </a:lnTo>
                  <a:lnTo>
                    <a:pt x="19" y="24"/>
                  </a:lnTo>
                  <a:lnTo>
                    <a:pt x="16" y="31"/>
                  </a:lnTo>
                  <a:lnTo>
                    <a:pt x="11" y="36"/>
                  </a:lnTo>
                  <a:lnTo>
                    <a:pt x="7" y="43"/>
                  </a:lnTo>
                  <a:lnTo>
                    <a:pt x="6" y="48"/>
                  </a:lnTo>
                  <a:lnTo>
                    <a:pt x="4" y="55"/>
                  </a:lnTo>
                  <a:lnTo>
                    <a:pt x="4" y="62"/>
                  </a:lnTo>
                  <a:lnTo>
                    <a:pt x="0" y="69"/>
                  </a:lnTo>
                  <a:lnTo>
                    <a:pt x="2" y="76"/>
                  </a:lnTo>
                  <a:lnTo>
                    <a:pt x="2" y="82"/>
                  </a:lnTo>
                  <a:lnTo>
                    <a:pt x="4" y="89"/>
                  </a:lnTo>
                  <a:lnTo>
                    <a:pt x="6" y="94"/>
                  </a:lnTo>
                  <a:lnTo>
                    <a:pt x="7" y="101"/>
                  </a:lnTo>
                  <a:lnTo>
                    <a:pt x="11" y="106"/>
                  </a:lnTo>
                  <a:lnTo>
                    <a:pt x="16" y="113"/>
                  </a:lnTo>
                  <a:lnTo>
                    <a:pt x="19" y="117"/>
                  </a:lnTo>
                  <a:lnTo>
                    <a:pt x="25" y="124"/>
                  </a:lnTo>
                  <a:lnTo>
                    <a:pt x="30" y="125"/>
                  </a:lnTo>
                  <a:lnTo>
                    <a:pt x="37" y="130"/>
                  </a:lnTo>
                  <a:close/>
                </a:path>
              </a:pathLst>
            </a:custGeom>
            <a:solidFill>
              <a:srgbClr val="8A998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8" name="Freeform 196"/>
            <p:cNvSpPr>
              <a:spLocks/>
            </p:cNvSpPr>
            <p:nvPr/>
          </p:nvSpPr>
          <p:spPr bwMode="auto">
            <a:xfrm>
              <a:off x="3764" y="1610"/>
              <a:ext cx="61" cy="60"/>
            </a:xfrm>
            <a:custGeom>
              <a:avLst/>
              <a:gdLst>
                <a:gd name="T0" fmla="*/ 1 w 120"/>
                <a:gd name="T1" fmla="*/ 1 h 120"/>
                <a:gd name="T2" fmla="*/ 1 w 120"/>
                <a:gd name="T3" fmla="*/ 1 h 120"/>
                <a:gd name="T4" fmla="*/ 1 w 120"/>
                <a:gd name="T5" fmla="*/ 1 h 120"/>
                <a:gd name="T6" fmla="*/ 1 w 120"/>
                <a:gd name="T7" fmla="*/ 1 h 120"/>
                <a:gd name="T8" fmla="*/ 1 w 120"/>
                <a:gd name="T9" fmla="*/ 1 h 120"/>
                <a:gd name="T10" fmla="*/ 1 w 120"/>
                <a:gd name="T11" fmla="*/ 1 h 120"/>
                <a:gd name="T12" fmla="*/ 1 w 120"/>
                <a:gd name="T13" fmla="*/ 1 h 120"/>
                <a:gd name="T14" fmla="*/ 1 w 120"/>
                <a:gd name="T15" fmla="*/ 1 h 120"/>
                <a:gd name="T16" fmla="*/ 1 w 120"/>
                <a:gd name="T17" fmla="*/ 1 h 120"/>
                <a:gd name="T18" fmla="*/ 1 w 120"/>
                <a:gd name="T19" fmla="*/ 1 h 120"/>
                <a:gd name="T20" fmla="*/ 1 w 120"/>
                <a:gd name="T21" fmla="*/ 1 h 120"/>
                <a:gd name="T22" fmla="*/ 1 w 120"/>
                <a:gd name="T23" fmla="*/ 1 h 120"/>
                <a:gd name="T24" fmla="*/ 1 w 120"/>
                <a:gd name="T25" fmla="*/ 1 h 120"/>
                <a:gd name="T26" fmla="*/ 1 w 120"/>
                <a:gd name="T27" fmla="*/ 1 h 120"/>
                <a:gd name="T28" fmla="*/ 1 w 120"/>
                <a:gd name="T29" fmla="*/ 1 h 120"/>
                <a:gd name="T30" fmla="*/ 1 w 120"/>
                <a:gd name="T31" fmla="*/ 1 h 120"/>
                <a:gd name="T32" fmla="*/ 1 w 120"/>
                <a:gd name="T33" fmla="*/ 1 h 120"/>
                <a:gd name="T34" fmla="*/ 1 w 120"/>
                <a:gd name="T35" fmla="*/ 0 h 120"/>
                <a:gd name="T36" fmla="*/ 1 w 120"/>
                <a:gd name="T37" fmla="*/ 0 h 120"/>
                <a:gd name="T38" fmla="*/ 1 w 120"/>
                <a:gd name="T39" fmla="*/ 0 h 120"/>
                <a:gd name="T40" fmla="*/ 1 w 120"/>
                <a:gd name="T41" fmla="*/ 1 h 120"/>
                <a:gd name="T42" fmla="*/ 1 w 120"/>
                <a:gd name="T43" fmla="*/ 1 h 120"/>
                <a:gd name="T44" fmla="*/ 1 w 120"/>
                <a:gd name="T45" fmla="*/ 1 h 120"/>
                <a:gd name="T46" fmla="*/ 1 w 120"/>
                <a:gd name="T47" fmla="*/ 1 h 120"/>
                <a:gd name="T48" fmla="*/ 1 w 120"/>
                <a:gd name="T49" fmla="*/ 1 h 120"/>
                <a:gd name="T50" fmla="*/ 0 w 120"/>
                <a:gd name="T51" fmla="*/ 1 h 120"/>
                <a:gd name="T52" fmla="*/ 0 w 120"/>
                <a:gd name="T53" fmla="*/ 1 h 120"/>
                <a:gd name="T54" fmla="*/ 0 w 120"/>
                <a:gd name="T55" fmla="*/ 1 h 120"/>
                <a:gd name="T56" fmla="*/ 1 w 120"/>
                <a:gd name="T57" fmla="*/ 1 h 120"/>
                <a:gd name="T58" fmla="*/ 1 w 120"/>
                <a:gd name="T59" fmla="*/ 1 h 120"/>
                <a:gd name="T60" fmla="*/ 1 w 120"/>
                <a:gd name="T61" fmla="*/ 1 h 120"/>
                <a:gd name="T62" fmla="*/ 1 w 120"/>
                <a:gd name="T63" fmla="*/ 1 h 120"/>
                <a:gd name="T64" fmla="*/ 1 w 120"/>
                <a:gd name="T65" fmla="*/ 1 h 12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20"/>
                <a:gd name="T100" fmla="*/ 0 h 120"/>
                <a:gd name="T101" fmla="*/ 120 w 120"/>
                <a:gd name="T102" fmla="*/ 120 h 12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20" h="120">
                  <a:moveTo>
                    <a:pt x="31" y="114"/>
                  </a:moveTo>
                  <a:lnTo>
                    <a:pt x="36" y="115"/>
                  </a:lnTo>
                  <a:lnTo>
                    <a:pt x="41" y="119"/>
                  </a:lnTo>
                  <a:lnTo>
                    <a:pt x="48" y="119"/>
                  </a:lnTo>
                  <a:lnTo>
                    <a:pt x="53" y="120"/>
                  </a:lnTo>
                  <a:lnTo>
                    <a:pt x="58" y="120"/>
                  </a:lnTo>
                  <a:lnTo>
                    <a:pt x="65" y="120"/>
                  </a:lnTo>
                  <a:lnTo>
                    <a:pt x="70" y="120"/>
                  </a:lnTo>
                  <a:lnTo>
                    <a:pt x="77" y="119"/>
                  </a:lnTo>
                  <a:lnTo>
                    <a:pt x="81" y="117"/>
                  </a:lnTo>
                  <a:lnTo>
                    <a:pt x="86" y="115"/>
                  </a:lnTo>
                  <a:lnTo>
                    <a:pt x="91" y="112"/>
                  </a:lnTo>
                  <a:lnTo>
                    <a:pt x="96" y="108"/>
                  </a:lnTo>
                  <a:lnTo>
                    <a:pt x="101" y="105"/>
                  </a:lnTo>
                  <a:lnTo>
                    <a:pt x="107" y="102"/>
                  </a:lnTo>
                  <a:lnTo>
                    <a:pt x="110" y="96"/>
                  </a:lnTo>
                  <a:lnTo>
                    <a:pt x="113" y="91"/>
                  </a:lnTo>
                  <a:lnTo>
                    <a:pt x="115" y="84"/>
                  </a:lnTo>
                  <a:lnTo>
                    <a:pt x="119" y="79"/>
                  </a:lnTo>
                  <a:lnTo>
                    <a:pt x="120" y="72"/>
                  </a:lnTo>
                  <a:lnTo>
                    <a:pt x="120" y="67"/>
                  </a:lnTo>
                  <a:lnTo>
                    <a:pt x="120" y="62"/>
                  </a:lnTo>
                  <a:lnTo>
                    <a:pt x="120" y="55"/>
                  </a:lnTo>
                  <a:lnTo>
                    <a:pt x="120" y="50"/>
                  </a:lnTo>
                  <a:lnTo>
                    <a:pt x="120" y="45"/>
                  </a:lnTo>
                  <a:lnTo>
                    <a:pt x="117" y="40"/>
                  </a:lnTo>
                  <a:lnTo>
                    <a:pt x="115" y="33"/>
                  </a:lnTo>
                  <a:lnTo>
                    <a:pt x="112" y="28"/>
                  </a:lnTo>
                  <a:lnTo>
                    <a:pt x="108" y="24"/>
                  </a:lnTo>
                  <a:lnTo>
                    <a:pt x="105" y="19"/>
                  </a:lnTo>
                  <a:lnTo>
                    <a:pt x="101" y="16"/>
                  </a:lnTo>
                  <a:lnTo>
                    <a:pt x="96" y="12"/>
                  </a:lnTo>
                  <a:lnTo>
                    <a:pt x="91" y="9"/>
                  </a:lnTo>
                  <a:lnTo>
                    <a:pt x="86" y="4"/>
                  </a:lnTo>
                  <a:lnTo>
                    <a:pt x="79" y="2"/>
                  </a:lnTo>
                  <a:lnTo>
                    <a:pt x="74" y="0"/>
                  </a:lnTo>
                  <a:lnTo>
                    <a:pt x="69" y="0"/>
                  </a:lnTo>
                  <a:lnTo>
                    <a:pt x="62" y="0"/>
                  </a:lnTo>
                  <a:lnTo>
                    <a:pt x="57" y="0"/>
                  </a:lnTo>
                  <a:lnTo>
                    <a:pt x="50" y="0"/>
                  </a:lnTo>
                  <a:lnTo>
                    <a:pt x="46" y="2"/>
                  </a:lnTo>
                  <a:lnTo>
                    <a:pt x="39" y="4"/>
                  </a:lnTo>
                  <a:lnTo>
                    <a:pt x="33" y="7"/>
                  </a:lnTo>
                  <a:lnTo>
                    <a:pt x="27" y="9"/>
                  </a:lnTo>
                  <a:lnTo>
                    <a:pt x="24" y="12"/>
                  </a:lnTo>
                  <a:lnTo>
                    <a:pt x="19" y="16"/>
                  </a:lnTo>
                  <a:lnTo>
                    <a:pt x="15" y="21"/>
                  </a:lnTo>
                  <a:lnTo>
                    <a:pt x="12" y="24"/>
                  </a:lnTo>
                  <a:lnTo>
                    <a:pt x="8" y="31"/>
                  </a:lnTo>
                  <a:lnTo>
                    <a:pt x="5" y="36"/>
                  </a:lnTo>
                  <a:lnTo>
                    <a:pt x="2" y="42"/>
                  </a:lnTo>
                  <a:lnTo>
                    <a:pt x="0" y="47"/>
                  </a:lnTo>
                  <a:lnTo>
                    <a:pt x="0" y="54"/>
                  </a:lnTo>
                  <a:lnTo>
                    <a:pt x="0" y="59"/>
                  </a:lnTo>
                  <a:lnTo>
                    <a:pt x="0" y="66"/>
                  </a:lnTo>
                  <a:lnTo>
                    <a:pt x="0" y="71"/>
                  </a:lnTo>
                  <a:lnTo>
                    <a:pt x="2" y="78"/>
                  </a:lnTo>
                  <a:lnTo>
                    <a:pt x="5" y="81"/>
                  </a:lnTo>
                  <a:lnTo>
                    <a:pt x="7" y="86"/>
                  </a:lnTo>
                  <a:lnTo>
                    <a:pt x="8" y="91"/>
                  </a:lnTo>
                  <a:lnTo>
                    <a:pt x="12" y="96"/>
                  </a:lnTo>
                  <a:lnTo>
                    <a:pt x="15" y="102"/>
                  </a:lnTo>
                  <a:lnTo>
                    <a:pt x="20" y="107"/>
                  </a:lnTo>
                  <a:lnTo>
                    <a:pt x="24" y="108"/>
                  </a:lnTo>
                  <a:lnTo>
                    <a:pt x="31" y="114"/>
                  </a:lnTo>
                  <a:close/>
                </a:path>
              </a:pathLst>
            </a:custGeom>
            <a:solidFill>
              <a:srgbClr val="FF6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09" name="Freeform 197"/>
            <p:cNvSpPr>
              <a:spLocks/>
            </p:cNvSpPr>
            <p:nvPr/>
          </p:nvSpPr>
          <p:spPr bwMode="auto">
            <a:xfrm>
              <a:off x="3776" y="1622"/>
              <a:ext cx="37" cy="37"/>
            </a:xfrm>
            <a:custGeom>
              <a:avLst/>
              <a:gdLst>
                <a:gd name="T0" fmla="*/ 1 w 74"/>
                <a:gd name="T1" fmla="*/ 1 h 74"/>
                <a:gd name="T2" fmla="*/ 1 w 74"/>
                <a:gd name="T3" fmla="*/ 1 h 74"/>
                <a:gd name="T4" fmla="*/ 1 w 74"/>
                <a:gd name="T5" fmla="*/ 1 h 74"/>
                <a:gd name="T6" fmla="*/ 1 w 74"/>
                <a:gd name="T7" fmla="*/ 1 h 74"/>
                <a:gd name="T8" fmla="*/ 1 w 74"/>
                <a:gd name="T9" fmla="*/ 1 h 74"/>
                <a:gd name="T10" fmla="*/ 1 w 74"/>
                <a:gd name="T11" fmla="*/ 1 h 74"/>
                <a:gd name="T12" fmla="*/ 0 w 74"/>
                <a:gd name="T13" fmla="*/ 1 h 74"/>
                <a:gd name="T14" fmla="*/ 0 w 74"/>
                <a:gd name="T15" fmla="*/ 1 h 74"/>
                <a:gd name="T16" fmla="*/ 1 w 74"/>
                <a:gd name="T17" fmla="*/ 1 h 74"/>
                <a:gd name="T18" fmla="*/ 1 w 74"/>
                <a:gd name="T19" fmla="*/ 1 h 74"/>
                <a:gd name="T20" fmla="*/ 1 w 74"/>
                <a:gd name="T21" fmla="*/ 1 h 74"/>
                <a:gd name="T22" fmla="*/ 1 w 74"/>
                <a:gd name="T23" fmla="*/ 1 h 74"/>
                <a:gd name="T24" fmla="*/ 1 w 74"/>
                <a:gd name="T25" fmla="*/ 1 h 74"/>
                <a:gd name="T26" fmla="*/ 1 w 74"/>
                <a:gd name="T27" fmla="*/ 1 h 74"/>
                <a:gd name="T28" fmla="*/ 1 w 74"/>
                <a:gd name="T29" fmla="*/ 1 h 74"/>
                <a:gd name="T30" fmla="*/ 1 w 74"/>
                <a:gd name="T31" fmla="*/ 0 h 74"/>
                <a:gd name="T32" fmla="*/ 1 w 74"/>
                <a:gd name="T33" fmla="*/ 1 h 74"/>
                <a:gd name="T34" fmla="*/ 1 w 74"/>
                <a:gd name="T35" fmla="*/ 1 h 74"/>
                <a:gd name="T36" fmla="*/ 1 w 74"/>
                <a:gd name="T37" fmla="*/ 1 h 74"/>
                <a:gd name="T38" fmla="*/ 1 w 74"/>
                <a:gd name="T39" fmla="*/ 1 h 74"/>
                <a:gd name="T40" fmla="*/ 1 w 74"/>
                <a:gd name="T41" fmla="*/ 1 h 74"/>
                <a:gd name="T42" fmla="*/ 1 w 74"/>
                <a:gd name="T43" fmla="*/ 1 h 74"/>
                <a:gd name="T44" fmla="*/ 1 w 74"/>
                <a:gd name="T45" fmla="*/ 1 h 74"/>
                <a:gd name="T46" fmla="*/ 1 w 74"/>
                <a:gd name="T47" fmla="*/ 1 h 74"/>
                <a:gd name="T48" fmla="*/ 1 w 74"/>
                <a:gd name="T49" fmla="*/ 1 h 74"/>
                <a:gd name="T50" fmla="*/ 1 w 74"/>
                <a:gd name="T51" fmla="*/ 1 h 74"/>
                <a:gd name="T52" fmla="*/ 1 w 74"/>
                <a:gd name="T53" fmla="*/ 1 h 74"/>
                <a:gd name="T54" fmla="*/ 1 w 74"/>
                <a:gd name="T55" fmla="*/ 1 h 74"/>
                <a:gd name="T56" fmla="*/ 1 w 74"/>
                <a:gd name="T57" fmla="*/ 1 h 74"/>
                <a:gd name="T58" fmla="*/ 1 w 74"/>
                <a:gd name="T59" fmla="*/ 1 h 74"/>
                <a:gd name="T60" fmla="*/ 1 w 74"/>
                <a:gd name="T61" fmla="*/ 1 h 74"/>
                <a:gd name="T62" fmla="*/ 1 w 74"/>
                <a:gd name="T63" fmla="*/ 1 h 74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74"/>
                <a:gd name="T97" fmla="*/ 0 h 74"/>
                <a:gd name="T98" fmla="*/ 74 w 74"/>
                <a:gd name="T99" fmla="*/ 74 h 74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74" h="74">
                  <a:moveTo>
                    <a:pt x="33" y="74"/>
                  </a:moveTo>
                  <a:lnTo>
                    <a:pt x="26" y="71"/>
                  </a:lnTo>
                  <a:lnTo>
                    <a:pt x="17" y="69"/>
                  </a:lnTo>
                  <a:lnTo>
                    <a:pt x="12" y="62"/>
                  </a:lnTo>
                  <a:lnTo>
                    <a:pt x="12" y="60"/>
                  </a:lnTo>
                  <a:lnTo>
                    <a:pt x="5" y="59"/>
                  </a:lnTo>
                  <a:lnTo>
                    <a:pt x="5" y="57"/>
                  </a:lnTo>
                  <a:lnTo>
                    <a:pt x="5" y="48"/>
                  </a:lnTo>
                  <a:lnTo>
                    <a:pt x="0" y="43"/>
                  </a:lnTo>
                  <a:lnTo>
                    <a:pt x="0" y="42"/>
                  </a:lnTo>
                  <a:lnTo>
                    <a:pt x="2" y="33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7" y="19"/>
                  </a:lnTo>
                  <a:lnTo>
                    <a:pt x="9" y="12"/>
                  </a:lnTo>
                  <a:lnTo>
                    <a:pt x="9" y="11"/>
                  </a:lnTo>
                  <a:lnTo>
                    <a:pt x="10" y="11"/>
                  </a:lnTo>
                  <a:lnTo>
                    <a:pt x="17" y="9"/>
                  </a:lnTo>
                  <a:lnTo>
                    <a:pt x="19" y="9"/>
                  </a:lnTo>
                  <a:lnTo>
                    <a:pt x="24" y="2"/>
                  </a:lnTo>
                  <a:lnTo>
                    <a:pt x="33" y="2"/>
                  </a:lnTo>
                  <a:lnTo>
                    <a:pt x="40" y="0"/>
                  </a:lnTo>
                  <a:lnTo>
                    <a:pt x="41" y="0"/>
                  </a:lnTo>
                  <a:lnTo>
                    <a:pt x="48" y="6"/>
                  </a:lnTo>
                  <a:lnTo>
                    <a:pt x="55" y="6"/>
                  </a:lnTo>
                  <a:lnTo>
                    <a:pt x="57" y="7"/>
                  </a:lnTo>
                  <a:lnTo>
                    <a:pt x="60" y="12"/>
                  </a:lnTo>
                  <a:lnTo>
                    <a:pt x="62" y="12"/>
                  </a:lnTo>
                  <a:lnTo>
                    <a:pt x="67" y="18"/>
                  </a:lnTo>
                  <a:lnTo>
                    <a:pt x="69" y="18"/>
                  </a:lnTo>
                  <a:lnTo>
                    <a:pt x="71" y="26"/>
                  </a:lnTo>
                  <a:lnTo>
                    <a:pt x="74" y="33"/>
                  </a:lnTo>
                  <a:lnTo>
                    <a:pt x="72" y="42"/>
                  </a:lnTo>
                  <a:lnTo>
                    <a:pt x="72" y="48"/>
                  </a:lnTo>
                  <a:lnTo>
                    <a:pt x="67" y="55"/>
                  </a:lnTo>
                  <a:lnTo>
                    <a:pt x="64" y="62"/>
                  </a:lnTo>
                  <a:lnTo>
                    <a:pt x="62" y="62"/>
                  </a:lnTo>
                  <a:lnTo>
                    <a:pt x="55" y="67"/>
                  </a:lnTo>
                  <a:lnTo>
                    <a:pt x="50" y="72"/>
                  </a:lnTo>
                  <a:lnTo>
                    <a:pt x="48" y="72"/>
                  </a:lnTo>
                  <a:lnTo>
                    <a:pt x="41" y="71"/>
                  </a:lnTo>
                  <a:lnTo>
                    <a:pt x="34" y="74"/>
                  </a:lnTo>
                  <a:lnTo>
                    <a:pt x="33" y="74"/>
                  </a:lnTo>
                  <a:close/>
                </a:path>
              </a:pathLst>
            </a:custGeom>
            <a:solidFill>
              <a:srgbClr val="F024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0" name="Freeform 198"/>
            <p:cNvSpPr>
              <a:spLocks/>
            </p:cNvSpPr>
            <p:nvPr/>
          </p:nvSpPr>
          <p:spPr bwMode="auto">
            <a:xfrm>
              <a:off x="3791" y="1612"/>
              <a:ext cx="8" cy="5"/>
            </a:xfrm>
            <a:custGeom>
              <a:avLst/>
              <a:gdLst>
                <a:gd name="T0" fmla="*/ 1 w 16"/>
                <a:gd name="T1" fmla="*/ 1 h 8"/>
                <a:gd name="T2" fmla="*/ 1 w 16"/>
                <a:gd name="T3" fmla="*/ 1 h 8"/>
                <a:gd name="T4" fmla="*/ 1 w 16"/>
                <a:gd name="T5" fmla="*/ 1 h 8"/>
                <a:gd name="T6" fmla="*/ 1 w 16"/>
                <a:gd name="T7" fmla="*/ 1 h 8"/>
                <a:gd name="T8" fmla="*/ 1 w 16"/>
                <a:gd name="T9" fmla="*/ 1 h 8"/>
                <a:gd name="T10" fmla="*/ 1 w 16"/>
                <a:gd name="T11" fmla="*/ 0 h 8"/>
                <a:gd name="T12" fmla="*/ 1 w 16"/>
                <a:gd name="T13" fmla="*/ 0 h 8"/>
                <a:gd name="T14" fmla="*/ 0 w 16"/>
                <a:gd name="T15" fmla="*/ 1 h 8"/>
                <a:gd name="T16" fmla="*/ 0 w 16"/>
                <a:gd name="T17" fmla="*/ 1 h 8"/>
                <a:gd name="T18" fmla="*/ 0 w 16"/>
                <a:gd name="T19" fmla="*/ 1 h 8"/>
                <a:gd name="T20" fmla="*/ 1 w 16"/>
                <a:gd name="T21" fmla="*/ 1 h 8"/>
                <a:gd name="T22" fmla="*/ 1 w 16"/>
                <a:gd name="T23" fmla="*/ 1 h 8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6"/>
                <a:gd name="T37" fmla="*/ 0 h 8"/>
                <a:gd name="T38" fmla="*/ 16 w 16"/>
                <a:gd name="T39" fmla="*/ 8 h 8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6" h="8">
                  <a:moveTo>
                    <a:pt x="4" y="8"/>
                  </a:moveTo>
                  <a:lnTo>
                    <a:pt x="12" y="8"/>
                  </a:lnTo>
                  <a:lnTo>
                    <a:pt x="14" y="8"/>
                  </a:lnTo>
                  <a:lnTo>
                    <a:pt x="16" y="5"/>
                  </a:lnTo>
                  <a:lnTo>
                    <a:pt x="14" y="1"/>
                  </a:lnTo>
                  <a:lnTo>
                    <a:pt x="12" y="0"/>
                  </a:lnTo>
                  <a:lnTo>
                    <a:pt x="4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0" y="8"/>
                  </a:lnTo>
                  <a:lnTo>
                    <a:pt x="4" y="8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1" name="Freeform 199"/>
            <p:cNvSpPr>
              <a:spLocks/>
            </p:cNvSpPr>
            <p:nvPr/>
          </p:nvSpPr>
          <p:spPr bwMode="auto">
            <a:xfrm>
              <a:off x="3790" y="1662"/>
              <a:ext cx="9" cy="4"/>
            </a:xfrm>
            <a:custGeom>
              <a:avLst/>
              <a:gdLst>
                <a:gd name="T0" fmla="*/ 1 w 18"/>
                <a:gd name="T1" fmla="*/ 0 h 9"/>
                <a:gd name="T2" fmla="*/ 1 w 18"/>
                <a:gd name="T3" fmla="*/ 0 h 9"/>
                <a:gd name="T4" fmla="*/ 1 w 18"/>
                <a:gd name="T5" fmla="*/ 0 h 9"/>
                <a:gd name="T6" fmla="*/ 1 w 18"/>
                <a:gd name="T7" fmla="*/ 0 h 9"/>
                <a:gd name="T8" fmla="*/ 1 w 18"/>
                <a:gd name="T9" fmla="*/ 0 h 9"/>
                <a:gd name="T10" fmla="*/ 1 w 18"/>
                <a:gd name="T11" fmla="*/ 0 h 9"/>
                <a:gd name="T12" fmla="*/ 1 w 18"/>
                <a:gd name="T13" fmla="*/ 0 h 9"/>
                <a:gd name="T14" fmla="*/ 1 w 18"/>
                <a:gd name="T15" fmla="*/ 0 h 9"/>
                <a:gd name="T16" fmla="*/ 0 w 18"/>
                <a:gd name="T17" fmla="*/ 0 h 9"/>
                <a:gd name="T18" fmla="*/ 1 w 18"/>
                <a:gd name="T19" fmla="*/ 0 h 9"/>
                <a:gd name="T20" fmla="*/ 1 w 18"/>
                <a:gd name="T21" fmla="*/ 0 h 9"/>
                <a:gd name="T22" fmla="*/ 1 w 18"/>
                <a:gd name="T23" fmla="*/ 0 h 9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8"/>
                <a:gd name="T37" fmla="*/ 0 h 9"/>
                <a:gd name="T38" fmla="*/ 18 w 18"/>
                <a:gd name="T39" fmla="*/ 9 h 9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8" h="9">
                  <a:moveTo>
                    <a:pt x="6" y="9"/>
                  </a:moveTo>
                  <a:lnTo>
                    <a:pt x="13" y="9"/>
                  </a:lnTo>
                  <a:lnTo>
                    <a:pt x="16" y="7"/>
                  </a:lnTo>
                  <a:lnTo>
                    <a:pt x="18" y="3"/>
                  </a:lnTo>
                  <a:lnTo>
                    <a:pt x="16" y="2"/>
                  </a:lnTo>
                  <a:lnTo>
                    <a:pt x="13" y="0"/>
                  </a:lnTo>
                  <a:lnTo>
                    <a:pt x="6" y="0"/>
                  </a:lnTo>
                  <a:lnTo>
                    <a:pt x="2" y="2"/>
                  </a:lnTo>
                  <a:lnTo>
                    <a:pt x="0" y="3"/>
                  </a:lnTo>
                  <a:lnTo>
                    <a:pt x="2" y="7"/>
                  </a:lnTo>
                  <a:lnTo>
                    <a:pt x="6" y="9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2" name="Freeform 200"/>
            <p:cNvSpPr>
              <a:spLocks/>
            </p:cNvSpPr>
            <p:nvPr/>
          </p:nvSpPr>
          <p:spPr bwMode="auto">
            <a:xfrm>
              <a:off x="3818" y="1636"/>
              <a:ext cx="4" cy="8"/>
            </a:xfrm>
            <a:custGeom>
              <a:avLst/>
              <a:gdLst>
                <a:gd name="T0" fmla="*/ 1 w 8"/>
                <a:gd name="T1" fmla="*/ 1 h 15"/>
                <a:gd name="T2" fmla="*/ 1 w 8"/>
                <a:gd name="T3" fmla="*/ 1 h 15"/>
                <a:gd name="T4" fmla="*/ 1 w 8"/>
                <a:gd name="T5" fmla="*/ 0 h 15"/>
                <a:gd name="T6" fmla="*/ 1 w 8"/>
                <a:gd name="T7" fmla="*/ 0 h 15"/>
                <a:gd name="T8" fmla="*/ 1 w 8"/>
                <a:gd name="T9" fmla="*/ 0 h 15"/>
                <a:gd name="T10" fmla="*/ 0 w 8"/>
                <a:gd name="T11" fmla="*/ 1 h 15"/>
                <a:gd name="T12" fmla="*/ 0 w 8"/>
                <a:gd name="T13" fmla="*/ 1 h 15"/>
                <a:gd name="T14" fmla="*/ 1 w 8"/>
                <a:gd name="T15" fmla="*/ 1 h 15"/>
                <a:gd name="T16" fmla="*/ 1 w 8"/>
                <a:gd name="T17" fmla="*/ 1 h 15"/>
                <a:gd name="T18" fmla="*/ 1 w 8"/>
                <a:gd name="T19" fmla="*/ 1 h 15"/>
                <a:gd name="T20" fmla="*/ 1 w 8"/>
                <a:gd name="T21" fmla="*/ 1 h 15"/>
                <a:gd name="T22" fmla="*/ 1 w 8"/>
                <a:gd name="T23" fmla="*/ 1 h 1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5"/>
                <a:gd name="T38" fmla="*/ 8 w 8"/>
                <a:gd name="T39" fmla="*/ 15 h 1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5">
                  <a:moveTo>
                    <a:pt x="8" y="12"/>
                  </a:moveTo>
                  <a:lnTo>
                    <a:pt x="8" y="3"/>
                  </a:lnTo>
                  <a:lnTo>
                    <a:pt x="6" y="0"/>
                  </a:lnTo>
                  <a:lnTo>
                    <a:pt x="5" y="0"/>
                  </a:lnTo>
                  <a:lnTo>
                    <a:pt x="1" y="0"/>
                  </a:lnTo>
                  <a:lnTo>
                    <a:pt x="0" y="3"/>
                  </a:lnTo>
                  <a:lnTo>
                    <a:pt x="0" y="12"/>
                  </a:lnTo>
                  <a:lnTo>
                    <a:pt x="1" y="13"/>
                  </a:lnTo>
                  <a:lnTo>
                    <a:pt x="5" y="15"/>
                  </a:lnTo>
                  <a:lnTo>
                    <a:pt x="6" y="13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3" name="Freeform 201"/>
            <p:cNvSpPr>
              <a:spLocks/>
            </p:cNvSpPr>
            <p:nvPr/>
          </p:nvSpPr>
          <p:spPr bwMode="auto">
            <a:xfrm>
              <a:off x="3768" y="1636"/>
              <a:ext cx="4" cy="9"/>
            </a:xfrm>
            <a:custGeom>
              <a:avLst/>
              <a:gdLst>
                <a:gd name="T0" fmla="*/ 1 w 8"/>
                <a:gd name="T1" fmla="*/ 1 h 17"/>
                <a:gd name="T2" fmla="*/ 1 w 8"/>
                <a:gd name="T3" fmla="*/ 1 h 17"/>
                <a:gd name="T4" fmla="*/ 1 w 8"/>
                <a:gd name="T5" fmla="*/ 1 h 17"/>
                <a:gd name="T6" fmla="*/ 1 w 8"/>
                <a:gd name="T7" fmla="*/ 0 h 17"/>
                <a:gd name="T8" fmla="*/ 0 w 8"/>
                <a:gd name="T9" fmla="*/ 1 h 17"/>
                <a:gd name="T10" fmla="*/ 0 w 8"/>
                <a:gd name="T11" fmla="*/ 1 h 17"/>
                <a:gd name="T12" fmla="*/ 0 w 8"/>
                <a:gd name="T13" fmla="*/ 1 h 17"/>
                <a:gd name="T14" fmla="*/ 0 w 8"/>
                <a:gd name="T15" fmla="*/ 1 h 17"/>
                <a:gd name="T16" fmla="*/ 1 w 8"/>
                <a:gd name="T17" fmla="*/ 1 h 17"/>
                <a:gd name="T18" fmla="*/ 1 w 8"/>
                <a:gd name="T19" fmla="*/ 1 h 17"/>
                <a:gd name="T20" fmla="*/ 1 w 8"/>
                <a:gd name="T21" fmla="*/ 1 h 17"/>
                <a:gd name="T22" fmla="*/ 1 w 8"/>
                <a:gd name="T23" fmla="*/ 1 h 1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8"/>
                <a:gd name="T37" fmla="*/ 0 h 17"/>
                <a:gd name="T38" fmla="*/ 8 w 8"/>
                <a:gd name="T39" fmla="*/ 17 h 1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8" h="17">
                  <a:moveTo>
                    <a:pt x="8" y="12"/>
                  </a:moveTo>
                  <a:lnTo>
                    <a:pt x="8" y="5"/>
                  </a:lnTo>
                  <a:lnTo>
                    <a:pt x="7" y="1"/>
                  </a:lnTo>
                  <a:lnTo>
                    <a:pt x="3" y="0"/>
                  </a:lnTo>
                  <a:lnTo>
                    <a:pt x="0" y="1"/>
                  </a:lnTo>
                  <a:lnTo>
                    <a:pt x="0" y="5"/>
                  </a:lnTo>
                  <a:lnTo>
                    <a:pt x="0" y="12"/>
                  </a:lnTo>
                  <a:lnTo>
                    <a:pt x="0" y="15"/>
                  </a:lnTo>
                  <a:lnTo>
                    <a:pt x="3" y="17"/>
                  </a:lnTo>
                  <a:lnTo>
                    <a:pt x="7" y="15"/>
                  </a:lnTo>
                  <a:lnTo>
                    <a:pt x="8" y="12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4" name="Freeform 202"/>
            <p:cNvSpPr>
              <a:spLocks/>
            </p:cNvSpPr>
            <p:nvPr/>
          </p:nvSpPr>
          <p:spPr bwMode="auto">
            <a:xfrm>
              <a:off x="3678" y="1384"/>
              <a:ext cx="29" cy="89"/>
            </a:xfrm>
            <a:custGeom>
              <a:avLst/>
              <a:gdLst>
                <a:gd name="T0" fmla="*/ 0 w 56"/>
                <a:gd name="T1" fmla="*/ 1 h 178"/>
                <a:gd name="T2" fmla="*/ 1 w 56"/>
                <a:gd name="T3" fmla="*/ 0 h 178"/>
                <a:gd name="T4" fmla="*/ 1 w 56"/>
                <a:gd name="T5" fmla="*/ 0 h 178"/>
                <a:gd name="T6" fmla="*/ 1 w 56"/>
                <a:gd name="T7" fmla="*/ 0 h 178"/>
                <a:gd name="T8" fmla="*/ 1 w 56"/>
                <a:gd name="T9" fmla="*/ 0 h 178"/>
                <a:gd name="T10" fmla="*/ 1 w 56"/>
                <a:gd name="T11" fmla="*/ 0 h 178"/>
                <a:gd name="T12" fmla="*/ 1 w 56"/>
                <a:gd name="T13" fmla="*/ 0 h 178"/>
                <a:gd name="T14" fmla="*/ 1 w 56"/>
                <a:gd name="T15" fmla="*/ 0 h 178"/>
                <a:gd name="T16" fmla="*/ 1 w 56"/>
                <a:gd name="T17" fmla="*/ 1 h 178"/>
                <a:gd name="T18" fmla="*/ 1 w 56"/>
                <a:gd name="T19" fmla="*/ 1 h 178"/>
                <a:gd name="T20" fmla="*/ 1 w 56"/>
                <a:gd name="T21" fmla="*/ 1 h 178"/>
                <a:gd name="T22" fmla="*/ 1 w 56"/>
                <a:gd name="T23" fmla="*/ 1 h 178"/>
                <a:gd name="T24" fmla="*/ 1 w 56"/>
                <a:gd name="T25" fmla="*/ 1 h 178"/>
                <a:gd name="T26" fmla="*/ 1 w 56"/>
                <a:gd name="T27" fmla="*/ 1 h 178"/>
                <a:gd name="T28" fmla="*/ 1 w 56"/>
                <a:gd name="T29" fmla="*/ 1 h 178"/>
                <a:gd name="T30" fmla="*/ 1 w 56"/>
                <a:gd name="T31" fmla="*/ 1 h 178"/>
                <a:gd name="T32" fmla="*/ 1 w 56"/>
                <a:gd name="T33" fmla="*/ 1 h 178"/>
                <a:gd name="T34" fmla="*/ 1 w 56"/>
                <a:gd name="T35" fmla="*/ 1 h 178"/>
                <a:gd name="T36" fmla="*/ 1 w 56"/>
                <a:gd name="T37" fmla="*/ 1 h 178"/>
                <a:gd name="T38" fmla="*/ 1 w 56"/>
                <a:gd name="T39" fmla="*/ 1 h 178"/>
                <a:gd name="T40" fmla="*/ 1 w 56"/>
                <a:gd name="T41" fmla="*/ 1 h 178"/>
                <a:gd name="T42" fmla="*/ 1 w 56"/>
                <a:gd name="T43" fmla="*/ 1 h 178"/>
                <a:gd name="T44" fmla="*/ 1 w 56"/>
                <a:gd name="T45" fmla="*/ 1 h 178"/>
                <a:gd name="T46" fmla="*/ 1 w 56"/>
                <a:gd name="T47" fmla="*/ 1 h 178"/>
                <a:gd name="T48" fmla="*/ 1 w 56"/>
                <a:gd name="T49" fmla="*/ 1 h 178"/>
                <a:gd name="T50" fmla="*/ 1 w 56"/>
                <a:gd name="T51" fmla="*/ 1 h 178"/>
                <a:gd name="T52" fmla="*/ 1 w 56"/>
                <a:gd name="T53" fmla="*/ 1 h 178"/>
                <a:gd name="T54" fmla="*/ 1 w 56"/>
                <a:gd name="T55" fmla="*/ 1 h 178"/>
                <a:gd name="T56" fmla="*/ 1 w 56"/>
                <a:gd name="T57" fmla="*/ 1 h 178"/>
                <a:gd name="T58" fmla="*/ 1 w 56"/>
                <a:gd name="T59" fmla="*/ 1 h 178"/>
                <a:gd name="T60" fmla="*/ 1 w 56"/>
                <a:gd name="T61" fmla="*/ 1 h 178"/>
                <a:gd name="T62" fmla="*/ 1 w 56"/>
                <a:gd name="T63" fmla="*/ 1 h 178"/>
                <a:gd name="T64" fmla="*/ 1 w 56"/>
                <a:gd name="T65" fmla="*/ 1 h 178"/>
                <a:gd name="T66" fmla="*/ 1 w 56"/>
                <a:gd name="T67" fmla="*/ 1 h 178"/>
                <a:gd name="T68" fmla="*/ 1 w 56"/>
                <a:gd name="T69" fmla="*/ 1 h 178"/>
                <a:gd name="T70" fmla="*/ 1 w 56"/>
                <a:gd name="T71" fmla="*/ 1 h 178"/>
                <a:gd name="T72" fmla="*/ 1 w 56"/>
                <a:gd name="T73" fmla="*/ 1 h 178"/>
                <a:gd name="T74" fmla="*/ 1 w 56"/>
                <a:gd name="T75" fmla="*/ 1 h 178"/>
                <a:gd name="T76" fmla="*/ 1 w 56"/>
                <a:gd name="T77" fmla="*/ 1 h 178"/>
                <a:gd name="T78" fmla="*/ 1 w 56"/>
                <a:gd name="T79" fmla="*/ 1 h 178"/>
                <a:gd name="T80" fmla="*/ 1 w 56"/>
                <a:gd name="T81" fmla="*/ 1 h 178"/>
                <a:gd name="T82" fmla="*/ 1 w 56"/>
                <a:gd name="T83" fmla="*/ 1 h 178"/>
                <a:gd name="T84" fmla="*/ 1 w 56"/>
                <a:gd name="T85" fmla="*/ 1 h 178"/>
                <a:gd name="T86" fmla="*/ 1 w 56"/>
                <a:gd name="T87" fmla="*/ 1 h 178"/>
                <a:gd name="T88" fmla="*/ 0 w 56"/>
                <a:gd name="T89" fmla="*/ 1 h 178"/>
                <a:gd name="T90" fmla="*/ 0 w 56"/>
                <a:gd name="T91" fmla="*/ 1 h 178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w 56"/>
                <a:gd name="T139" fmla="*/ 0 h 178"/>
                <a:gd name="T140" fmla="*/ 56 w 56"/>
                <a:gd name="T141" fmla="*/ 178 h 178"/>
              </a:gdLst>
              <a:ahLst/>
              <a:cxnLst>
                <a:cxn ang="T92">
                  <a:pos x="T0" y="T1"/>
                </a:cxn>
                <a:cxn ang="T93">
                  <a:pos x="T2" y="T3"/>
                </a:cxn>
                <a:cxn ang="T94">
                  <a:pos x="T4" y="T5"/>
                </a:cxn>
                <a:cxn ang="T95">
                  <a:pos x="T6" y="T7"/>
                </a:cxn>
                <a:cxn ang="T96">
                  <a:pos x="T8" y="T9"/>
                </a:cxn>
                <a:cxn ang="T97">
                  <a:pos x="T10" y="T11"/>
                </a:cxn>
                <a:cxn ang="T98">
                  <a:pos x="T12" y="T13"/>
                </a:cxn>
                <a:cxn ang="T99">
                  <a:pos x="T14" y="T15"/>
                </a:cxn>
                <a:cxn ang="T100">
                  <a:pos x="T16" y="T17"/>
                </a:cxn>
                <a:cxn ang="T101">
                  <a:pos x="T18" y="T19"/>
                </a:cxn>
                <a:cxn ang="T102">
                  <a:pos x="T20" y="T21"/>
                </a:cxn>
                <a:cxn ang="T103">
                  <a:pos x="T22" y="T23"/>
                </a:cxn>
                <a:cxn ang="T104">
                  <a:pos x="T24" y="T25"/>
                </a:cxn>
                <a:cxn ang="T105">
                  <a:pos x="T26" y="T27"/>
                </a:cxn>
                <a:cxn ang="T106">
                  <a:pos x="T28" y="T29"/>
                </a:cxn>
                <a:cxn ang="T107">
                  <a:pos x="T30" y="T31"/>
                </a:cxn>
                <a:cxn ang="T108">
                  <a:pos x="T32" y="T33"/>
                </a:cxn>
                <a:cxn ang="T109">
                  <a:pos x="T34" y="T35"/>
                </a:cxn>
                <a:cxn ang="T110">
                  <a:pos x="T36" y="T37"/>
                </a:cxn>
                <a:cxn ang="T111">
                  <a:pos x="T38" y="T39"/>
                </a:cxn>
                <a:cxn ang="T112">
                  <a:pos x="T40" y="T41"/>
                </a:cxn>
                <a:cxn ang="T113">
                  <a:pos x="T42" y="T43"/>
                </a:cxn>
                <a:cxn ang="T114">
                  <a:pos x="T44" y="T45"/>
                </a:cxn>
                <a:cxn ang="T115">
                  <a:pos x="T46" y="T47"/>
                </a:cxn>
                <a:cxn ang="T116">
                  <a:pos x="T48" y="T49"/>
                </a:cxn>
                <a:cxn ang="T117">
                  <a:pos x="T50" y="T51"/>
                </a:cxn>
                <a:cxn ang="T118">
                  <a:pos x="T52" y="T53"/>
                </a:cxn>
                <a:cxn ang="T119">
                  <a:pos x="T54" y="T55"/>
                </a:cxn>
                <a:cxn ang="T120">
                  <a:pos x="T56" y="T57"/>
                </a:cxn>
                <a:cxn ang="T121">
                  <a:pos x="T58" y="T59"/>
                </a:cxn>
                <a:cxn ang="T122">
                  <a:pos x="T60" y="T61"/>
                </a:cxn>
                <a:cxn ang="T123">
                  <a:pos x="T62" y="T63"/>
                </a:cxn>
                <a:cxn ang="T124">
                  <a:pos x="T64" y="T65"/>
                </a:cxn>
                <a:cxn ang="T125">
                  <a:pos x="T66" y="T67"/>
                </a:cxn>
                <a:cxn ang="T126">
                  <a:pos x="T68" y="T69"/>
                </a:cxn>
                <a:cxn ang="T127">
                  <a:pos x="T70" y="T71"/>
                </a:cxn>
                <a:cxn ang="T128">
                  <a:pos x="T72" y="T73"/>
                </a:cxn>
                <a:cxn ang="T129">
                  <a:pos x="T74" y="T75"/>
                </a:cxn>
                <a:cxn ang="T130">
                  <a:pos x="T76" y="T77"/>
                </a:cxn>
                <a:cxn ang="T131">
                  <a:pos x="T78" y="T79"/>
                </a:cxn>
                <a:cxn ang="T132">
                  <a:pos x="T80" y="T81"/>
                </a:cxn>
                <a:cxn ang="T133">
                  <a:pos x="T82" y="T83"/>
                </a:cxn>
                <a:cxn ang="T134">
                  <a:pos x="T84" y="T85"/>
                </a:cxn>
                <a:cxn ang="T135">
                  <a:pos x="T86" y="T87"/>
                </a:cxn>
                <a:cxn ang="T136">
                  <a:pos x="T88" y="T89"/>
                </a:cxn>
                <a:cxn ang="T137">
                  <a:pos x="T90" y="T91"/>
                </a:cxn>
              </a:cxnLst>
              <a:rect l="T138" t="T139" r="T140" b="T141"/>
              <a:pathLst>
                <a:path w="56" h="178">
                  <a:moveTo>
                    <a:pt x="0" y="178"/>
                  </a:moveTo>
                  <a:lnTo>
                    <a:pt x="36" y="0"/>
                  </a:lnTo>
                  <a:lnTo>
                    <a:pt x="38" y="0"/>
                  </a:lnTo>
                  <a:lnTo>
                    <a:pt x="43" y="0"/>
                  </a:lnTo>
                  <a:lnTo>
                    <a:pt x="44" y="0"/>
                  </a:lnTo>
                  <a:lnTo>
                    <a:pt x="48" y="0"/>
                  </a:lnTo>
                  <a:lnTo>
                    <a:pt x="53" y="0"/>
                  </a:lnTo>
                  <a:lnTo>
                    <a:pt x="56" y="0"/>
                  </a:lnTo>
                  <a:lnTo>
                    <a:pt x="56" y="3"/>
                  </a:lnTo>
                  <a:lnTo>
                    <a:pt x="56" y="6"/>
                  </a:lnTo>
                  <a:lnTo>
                    <a:pt x="56" y="12"/>
                  </a:lnTo>
                  <a:lnTo>
                    <a:pt x="56" y="17"/>
                  </a:lnTo>
                  <a:lnTo>
                    <a:pt x="56" y="22"/>
                  </a:lnTo>
                  <a:lnTo>
                    <a:pt x="56" y="27"/>
                  </a:lnTo>
                  <a:lnTo>
                    <a:pt x="56" y="32"/>
                  </a:lnTo>
                  <a:lnTo>
                    <a:pt x="56" y="39"/>
                  </a:lnTo>
                  <a:lnTo>
                    <a:pt x="56" y="44"/>
                  </a:lnTo>
                  <a:lnTo>
                    <a:pt x="56" y="49"/>
                  </a:lnTo>
                  <a:lnTo>
                    <a:pt x="56" y="56"/>
                  </a:lnTo>
                  <a:lnTo>
                    <a:pt x="56" y="61"/>
                  </a:lnTo>
                  <a:lnTo>
                    <a:pt x="56" y="68"/>
                  </a:lnTo>
                  <a:lnTo>
                    <a:pt x="56" y="73"/>
                  </a:lnTo>
                  <a:lnTo>
                    <a:pt x="56" y="80"/>
                  </a:lnTo>
                  <a:lnTo>
                    <a:pt x="56" y="85"/>
                  </a:lnTo>
                  <a:lnTo>
                    <a:pt x="56" y="92"/>
                  </a:lnTo>
                  <a:lnTo>
                    <a:pt x="56" y="97"/>
                  </a:lnTo>
                  <a:lnTo>
                    <a:pt x="56" y="102"/>
                  </a:lnTo>
                  <a:lnTo>
                    <a:pt x="56" y="109"/>
                  </a:lnTo>
                  <a:lnTo>
                    <a:pt x="56" y="114"/>
                  </a:lnTo>
                  <a:lnTo>
                    <a:pt x="56" y="120"/>
                  </a:lnTo>
                  <a:lnTo>
                    <a:pt x="56" y="125"/>
                  </a:lnTo>
                  <a:lnTo>
                    <a:pt x="56" y="130"/>
                  </a:lnTo>
                  <a:lnTo>
                    <a:pt x="56" y="135"/>
                  </a:lnTo>
                  <a:lnTo>
                    <a:pt x="56" y="140"/>
                  </a:lnTo>
                  <a:lnTo>
                    <a:pt x="56" y="145"/>
                  </a:lnTo>
                  <a:lnTo>
                    <a:pt x="56" y="150"/>
                  </a:lnTo>
                  <a:lnTo>
                    <a:pt x="56" y="156"/>
                  </a:lnTo>
                  <a:lnTo>
                    <a:pt x="56" y="159"/>
                  </a:lnTo>
                  <a:lnTo>
                    <a:pt x="56" y="162"/>
                  </a:lnTo>
                  <a:lnTo>
                    <a:pt x="56" y="168"/>
                  </a:lnTo>
                  <a:lnTo>
                    <a:pt x="55" y="171"/>
                  </a:lnTo>
                  <a:lnTo>
                    <a:pt x="55" y="174"/>
                  </a:lnTo>
                  <a:lnTo>
                    <a:pt x="55" y="176"/>
                  </a:lnTo>
                  <a:lnTo>
                    <a:pt x="55" y="178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03E6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5" name="Freeform 203"/>
            <p:cNvSpPr>
              <a:spLocks/>
            </p:cNvSpPr>
            <p:nvPr/>
          </p:nvSpPr>
          <p:spPr bwMode="auto">
            <a:xfrm>
              <a:off x="3706" y="1383"/>
              <a:ext cx="9" cy="90"/>
            </a:xfrm>
            <a:custGeom>
              <a:avLst/>
              <a:gdLst>
                <a:gd name="T0" fmla="*/ 0 w 19"/>
                <a:gd name="T1" fmla="*/ 1 h 178"/>
                <a:gd name="T2" fmla="*/ 0 w 19"/>
                <a:gd name="T3" fmla="*/ 1 h 178"/>
                <a:gd name="T4" fmla="*/ 0 w 19"/>
                <a:gd name="T5" fmla="*/ 0 h 178"/>
                <a:gd name="T6" fmla="*/ 0 w 19"/>
                <a:gd name="T7" fmla="*/ 0 h 178"/>
                <a:gd name="T8" fmla="*/ 0 w 19"/>
                <a:gd name="T9" fmla="*/ 1 h 178"/>
                <a:gd name="T10" fmla="*/ 0 w 19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178"/>
                <a:gd name="T20" fmla="*/ 19 w 19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178">
                  <a:moveTo>
                    <a:pt x="0" y="178"/>
                  </a:moveTo>
                  <a:lnTo>
                    <a:pt x="19" y="178"/>
                  </a:lnTo>
                  <a:lnTo>
                    <a:pt x="19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40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6" name="Freeform 204"/>
            <p:cNvSpPr>
              <a:spLocks/>
            </p:cNvSpPr>
            <p:nvPr/>
          </p:nvSpPr>
          <p:spPr bwMode="auto">
            <a:xfrm>
              <a:off x="3707" y="1383"/>
              <a:ext cx="7" cy="90"/>
            </a:xfrm>
            <a:custGeom>
              <a:avLst/>
              <a:gdLst>
                <a:gd name="T0" fmla="*/ 0 w 16"/>
                <a:gd name="T1" fmla="*/ 1 h 178"/>
                <a:gd name="T2" fmla="*/ 0 w 16"/>
                <a:gd name="T3" fmla="*/ 1 h 178"/>
                <a:gd name="T4" fmla="*/ 0 w 16"/>
                <a:gd name="T5" fmla="*/ 0 h 178"/>
                <a:gd name="T6" fmla="*/ 0 w 16"/>
                <a:gd name="T7" fmla="*/ 0 h 178"/>
                <a:gd name="T8" fmla="*/ 0 w 16"/>
                <a:gd name="T9" fmla="*/ 1 h 178"/>
                <a:gd name="T10" fmla="*/ 0 w 16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178"/>
                <a:gd name="T20" fmla="*/ 16 w 16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178">
                  <a:moveTo>
                    <a:pt x="0" y="178"/>
                  </a:moveTo>
                  <a:lnTo>
                    <a:pt x="16" y="178"/>
                  </a:lnTo>
                  <a:lnTo>
                    <a:pt x="16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4F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7" name="Freeform 205"/>
            <p:cNvSpPr>
              <a:spLocks/>
            </p:cNvSpPr>
            <p:nvPr/>
          </p:nvSpPr>
          <p:spPr bwMode="auto">
            <a:xfrm>
              <a:off x="3708" y="1383"/>
              <a:ext cx="6" cy="90"/>
            </a:xfrm>
            <a:custGeom>
              <a:avLst/>
              <a:gdLst>
                <a:gd name="T0" fmla="*/ 0 w 12"/>
                <a:gd name="T1" fmla="*/ 1 h 178"/>
                <a:gd name="T2" fmla="*/ 1 w 12"/>
                <a:gd name="T3" fmla="*/ 1 h 178"/>
                <a:gd name="T4" fmla="*/ 1 w 12"/>
                <a:gd name="T5" fmla="*/ 0 h 178"/>
                <a:gd name="T6" fmla="*/ 0 w 12"/>
                <a:gd name="T7" fmla="*/ 0 h 178"/>
                <a:gd name="T8" fmla="*/ 0 w 12"/>
                <a:gd name="T9" fmla="*/ 1 h 178"/>
                <a:gd name="T10" fmla="*/ 0 w 12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178"/>
                <a:gd name="T20" fmla="*/ 12 w 12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178">
                  <a:moveTo>
                    <a:pt x="0" y="178"/>
                  </a:moveTo>
                  <a:lnTo>
                    <a:pt x="12" y="178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5E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8" name="Freeform 206"/>
            <p:cNvSpPr>
              <a:spLocks/>
            </p:cNvSpPr>
            <p:nvPr/>
          </p:nvSpPr>
          <p:spPr bwMode="auto">
            <a:xfrm>
              <a:off x="3708" y="1383"/>
              <a:ext cx="5" cy="90"/>
            </a:xfrm>
            <a:custGeom>
              <a:avLst/>
              <a:gdLst>
                <a:gd name="T0" fmla="*/ 0 w 9"/>
                <a:gd name="T1" fmla="*/ 1 h 178"/>
                <a:gd name="T2" fmla="*/ 1 w 9"/>
                <a:gd name="T3" fmla="*/ 1 h 178"/>
                <a:gd name="T4" fmla="*/ 1 w 9"/>
                <a:gd name="T5" fmla="*/ 0 h 178"/>
                <a:gd name="T6" fmla="*/ 0 w 9"/>
                <a:gd name="T7" fmla="*/ 0 h 178"/>
                <a:gd name="T8" fmla="*/ 0 w 9"/>
                <a:gd name="T9" fmla="*/ 1 h 178"/>
                <a:gd name="T10" fmla="*/ 0 w 9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9"/>
                <a:gd name="T19" fmla="*/ 0 h 178"/>
                <a:gd name="T20" fmla="*/ 9 w 9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9" h="178">
                  <a:moveTo>
                    <a:pt x="0" y="178"/>
                  </a:moveTo>
                  <a:lnTo>
                    <a:pt x="9" y="178"/>
                  </a:lnTo>
                  <a:lnTo>
                    <a:pt x="9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6E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19" name="Freeform 207"/>
            <p:cNvSpPr>
              <a:spLocks/>
            </p:cNvSpPr>
            <p:nvPr/>
          </p:nvSpPr>
          <p:spPr bwMode="auto">
            <a:xfrm>
              <a:off x="3708" y="1383"/>
              <a:ext cx="4" cy="90"/>
            </a:xfrm>
            <a:custGeom>
              <a:avLst/>
              <a:gdLst>
                <a:gd name="T0" fmla="*/ 0 w 7"/>
                <a:gd name="T1" fmla="*/ 1 h 178"/>
                <a:gd name="T2" fmla="*/ 1 w 7"/>
                <a:gd name="T3" fmla="*/ 1 h 178"/>
                <a:gd name="T4" fmla="*/ 1 w 7"/>
                <a:gd name="T5" fmla="*/ 0 h 178"/>
                <a:gd name="T6" fmla="*/ 0 w 7"/>
                <a:gd name="T7" fmla="*/ 0 h 178"/>
                <a:gd name="T8" fmla="*/ 0 w 7"/>
                <a:gd name="T9" fmla="*/ 1 h 178"/>
                <a:gd name="T10" fmla="*/ 0 w 7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"/>
                <a:gd name="T19" fmla="*/ 0 h 178"/>
                <a:gd name="T20" fmla="*/ 7 w 7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" h="178">
                  <a:moveTo>
                    <a:pt x="0" y="178"/>
                  </a:moveTo>
                  <a:lnTo>
                    <a:pt x="7" y="178"/>
                  </a:lnTo>
                  <a:lnTo>
                    <a:pt x="7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7D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0" name="Freeform 208"/>
            <p:cNvSpPr>
              <a:spLocks/>
            </p:cNvSpPr>
            <p:nvPr/>
          </p:nvSpPr>
          <p:spPr bwMode="auto">
            <a:xfrm>
              <a:off x="3709" y="1383"/>
              <a:ext cx="3" cy="90"/>
            </a:xfrm>
            <a:custGeom>
              <a:avLst/>
              <a:gdLst>
                <a:gd name="T0" fmla="*/ 0 w 5"/>
                <a:gd name="T1" fmla="*/ 1 h 178"/>
                <a:gd name="T2" fmla="*/ 1 w 5"/>
                <a:gd name="T3" fmla="*/ 1 h 178"/>
                <a:gd name="T4" fmla="*/ 1 w 5"/>
                <a:gd name="T5" fmla="*/ 0 h 178"/>
                <a:gd name="T6" fmla="*/ 0 w 5"/>
                <a:gd name="T7" fmla="*/ 0 h 178"/>
                <a:gd name="T8" fmla="*/ 0 w 5"/>
                <a:gd name="T9" fmla="*/ 1 h 178"/>
                <a:gd name="T10" fmla="*/ 0 w 5"/>
                <a:gd name="T11" fmla="*/ 1 h 1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"/>
                <a:gd name="T19" fmla="*/ 0 h 178"/>
                <a:gd name="T20" fmla="*/ 5 w 5"/>
                <a:gd name="T21" fmla="*/ 178 h 17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" h="178">
                  <a:moveTo>
                    <a:pt x="0" y="178"/>
                  </a:moveTo>
                  <a:lnTo>
                    <a:pt x="5" y="178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178"/>
                  </a:lnTo>
                  <a:close/>
                </a:path>
              </a:pathLst>
            </a:custGeom>
            <a:solidFill>
              <a:srgbClr val="FF8C0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grpSp>
          <p:nvGrpSpPr>
            <p:cNvPr id="1121" name="Group 209"/>
            <p:cNvGrpSpPr>
              <a:grpSpLocks/>
            </p:cNvGrpSpPr>
            <p:nvPr/>
          </p:nvGrpSpPr>
          <p:grpSpPr bwMode="auto">
            <a:xfrm>
              <a:off x="3863" y="1354"/>
              <a:ext cx="505" cy="199"/>
              <a:chOff x="3863" y="1354"/>
              <a:chExt cx="734" cy="199"/>
            </a:xfrm>
          </p:grpSpPr>
          <p:sp>
            <p:nvSpPr>
              <p:cNvPr id="1136" name="Freeform 210"/>
              <p:cNvSpPr>
                <a:spLocks/>
              </p:cNvSpPr>
              <p:nvPr/>
            </p:nvSpPr>
            <p:spPr bwMode="auto">
              <a:xfrm>
                <a:off x="3863" y="1355"/>
                <a:ext cx="86" cy="198"/>
              </a:xfrm>
              <a:custGeom>
                <a:avLst/>
                <a:gdLst>
                  <a:gd name="T0" fmla="*/ 0 w 174"/>
                  <a:gd name="T1" fmla="*/ 1 h 396"/>
                  <a:gd name="T2" fmla="*/ 0 w 174"/>
                  <a:gd name="T3" fmla="*/ 1 h 396"/>
                  <a:gd name="T4" fmla="*/ 0 w 174"/>
                  <a:gd name="T5" fmla="*/ 1 h 396"/>
                  <a:gd name="T6" fmla="*/ 0 w 174"/>
                  <a:gd name="T7" fmla="*/ 1 h 396"/>
                  <a:gd name="T8" fmla="*/ 0 w 174"/>
                  <a:gd name="T9" fmla="*/ 1 h 396"/>
                  <a:gd name="T10" fmla="*/ 0 w 174"/>
                  <a:gd name="T11" fmla="*/ 1 h 396"/>
                  <a:gd name="T12" fmla="*/ 0 w 174"/>
                  <a:gd name="T13" fmla="*/ 1 h 396"/>
                  <a:gd name="T14" fmla="*/ 0 w 174"/>
                  <a:gd name="T15" fmla="*/ 1 h 396"/>
                  <a:gd name="T16" fmla="*/ 0 w 174"/>
                  <a:gd name="T17" fmla="*/ 1 h 396"/>
                  <a:gd name="T18" fmla="*/ 0 w 174"/>
                  <a:gd name="T19" fmla="*/ 1 h 396"/>
                  <a:gd name="T20" fmla="*/ 0 w 174"/>
                  <a:gd name="T21" fmla="*/ 1 h 396"/>
                  <a:gd name="T22" fmla="*/ 0 w 174"/>
                  <a:gd name="T23" fmla="*/ 1 h 396"/>
                  <a:gd name="T24" fmla="*/ 0 w 174"/>
                  <a:gd name="T25" fmla="*/ 1 h 396"/>
                  <a:gd name="T26" fmla="*/ 0 w 174"/>
                  <a:gd name="T27" fmla="*/ 1 h 396"/>
                  <a:gd name="T28" fmla="*/ 0 w 174"/>
                  <a:gd name="T29" fmla="*/ 1 h 396"/>
                  <a:gd name="T30" fmla="*/ 0 w 174"/>
                  <a:gd name="T31" fmla="*/ 1 h 396"/>
                  <a:gd name="T32" fmla="*/ 0 w 174"/>
                  <a:gd name="T33" fmla="*/ 1 h 396"/>
                  <a:gd name="T34" fmla="*/ 0 w 174"/>
                  <a:gd name="T35" fmla="*/ 1 h 396"/>
                  <a:gd name="T36" fmla="*/ 0 w 174"/>
                  <a:gd name="T37" fmla="*/ 1 h 396"/>
                  <a:gd name="T38" fmla="*/ 0 w 174"/>
                  <a:gd name="T39" fmla="*/ 1 h 396"/>
                  <a:gd name="T40" fmla="*/ 0 w 174"/>
                  <a:gd name="T41" fmla="*/ 1 h 396"/>
                  <a:gd name="T42" fmla="*/ 0 w 174"/>
                  <a:gd name="T43" fmla="*/ 1 h 396"/>
                  <a:gd name="T44" fmla="*/ 0 w 174"/>
                  <a:gd name="T45" fmla="*/ 1 h 396"/>
                  <a:gd name="T46" fmla="*/ 0 w 174"/>
                  <a:gd name="T47" fmla="*/ 1 h 396"/>
                  <a:gd name="T48" fmla="*/ 0 w 174"/>
                  <a:gd name="T49" fmla="*/ 1 h 396"/>
                  <a:gd name="T50" fmla="*/ 0 w 174"/>
                  <a:gd name="T51" fmla="*/ 1 h 396"/>
                  <a:gd name="T52" fmla="*/ 0 w 174"/>
                  <a:gd name="T53" fmla="*/ 1 h 396"/>
                  <a:gd name="T54" fmla="*/ 0 w 174"/>
                  <a:gd name="T55" fmla="*/ 1 h 396"/>
                  <a:gd name="T56" fmla="*/ 0 w 174"/>
                  <a:gd name="T57" fmla="*/ 1 h 396"/>
                  <a:gd name="T58" fmla="*/ 0 w 174"/>
                  <a:gd name="T59" fmla="*/ 1 h 396"/>
                  <a:gd name="T60" fmla="*/ 0 w 174"/>
                  <a:gd name="T61" fmla="*/ 0 h 396"/>
                  <a:gd name="T62" fmla="*/ 0 w 174"/>
                  <a:gd name="T63" fmla="*/ 0 h 396"/>
                  <a:gd name="T64" fmla="*/ 0 w 174"/>
                  <a:gd name="T65" fmla="*/ 1 h 396"/>
                  <a:gd name="T66" fmla="*/ 0 w 174"/>
                  <a:gd name="T67" fmla="*/ 1 h 396"/>
                  <a:gd name="T68" fmla="*/ 0 w 174"/>
                  <a:gd name="T69" fmla="*/ 1 h 396"/>
                  <a:gd name="T70" fmla="*/ 0 w 174"/>
                  <a:gd name="T71" fmla="*/ 1 h 396"/>
                  <a:gd name="T72" fmla="*/ 0 w 174"/>
                  <a:gd name="T73" fmla="*/ 1 h 396"/>
                  <a:gd name="T74" fmla="*/ 0 w 174"/>
                  <a:gd name="T75" fmla="*/ 1 h 396"/>
                  <a:gd name="T76" fmla="*/ 0 w 174"/>
                  <a:gd name="T77" fmla="*/ 1 h 396"/>
                  <a:gd name="T78" fmla="*/ 0 w 174"/>
                  <a:gd name="T79" fmla="*/ 1 h 396"/>
                  <a:gd name="T80" fmla="*/ 0 w 174"/>
                  <a:gd name="T81" fmla="*/ 1 h 396"/>
                  <a:gd name="T82" fmla="*/ 0 w 174"/>
                  <a:gd name="T83" fmla="*/ 1 h 396"/>
                  <a:gd name="T84" fmla="*/ 0 w 174"/>
                  <a:gd name="T85" fmla="*/ 1 h 396"/>
                  <a:gd name="T86" fmla="*/ 0 w 174"/>
                  <a:gd name="T87" fmla="*/ 1 h 396"/>
                  <a:gd name="T88" fmla="*/ 0 w 174"/>
                  <a:gd name="T89" fmla="*/ 1 h 396"/>
                  <a:gd name="T90" fmla="*/ 0 w 174"/>
                  <a:gd name="T91" fmla="*/ 1 h 396"/>
                  <a:gd name="T92" fmla="*/ 0 w 174"/>
                  <a:gd name="T93" fmla="*/ 1 h 396"/>
                  <a:gd name="T94" fmla="*/ 0 w 174"/>
                  <a:gd name="T95" fmla="*/ 1 h 396"/>
                  <a:gd name="T96" fmla="*/ 0 w 174"/>
                  <a:gd name="T97" fmla="*/ 1 h 396"/>
                  <a:gd name="T98" fmla="*/ 0 w 174"/>
                  <a:gd name="T99" fmla="*/ 1 h 396"/>
                  <a:gd name="T100" fmla="*/ 0 w 174"/>
                  <a:gd name="T101" fmla="*/ 1 h 396"/>
                  <a:gd name="T102" fmla="*/ 0 w 174"/>
                  <a:gd name="T103" fmla="*/ 1 h 396"/>
                  <a:gd name="T104" fmla="*/ 0 w 174"/>
                  <a:gd name="T105" fmla="*/ 1 h 396"/>
                  <a:gd name="T106" fmla="*/ 0 w 174"/>
                  <a:gd name="T107" fmla="*/ 1 h 396"/>
                  <a:gd name="T108" fmla="*/ 0 w 174"/>
                  <a:gd name="T109" fmla="*/ 1 h 396"/>
                  <a:gd name="T110" fmla="*/ 0 w 174"/>
                  <a:gd name="T111" fmla="*/ 1 h 396"/>
                  <a:gd name="T112" fmla="*/ 0 w 174"/>
                  <a:gd name="T113" fmla="*/ 1 h 396"/>
                  <a:gd name="T114" fmla="*/ 0 w 174"/>
                  <a:gd name="T115" fmla="*/ 1 h 396"/>
                  <a:gd name="T116" fmla="*/ 0 w 174"/>
                  <a:gd name="T117" fmla="*/ 1 h 396"/>
                  <a:gd name="T118" fmla="*/ 0 w 174"/>
                  <a:gd name="T119" fmla="*/ 1 h 396"/>
                  <a:gd name="T120" fmla="*/ 0 w 174"/>
                  <a:gd name="T121" fmla="*/ 1 h 396"/>
                  <a:gd name="T122" fmla="*/ 0 w 174"/>
                  <a:gd name="T123" fmla="*/ 1 h 396"/>
                  <a:gd name="T124" fmla="*/ 0 w 174"/>
                  <a:gd name="T125" fmla="*/ 1 h 39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74"/>
                  <a:gd name="T190" fmla="*/ 0 h 396"/>
                  <a:gd name="T191" fmla="*/ 174 w 174"/>
                  <a:gd name="T192" fmla="*/ 396 h 39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74" h="396">
                    <a:moveTo>
                      <a:pt x="88" y="396"/>
                    </a:moveTo>
                    <a:lnTo>
                      <a:pt x="91" y="395"/>
                    </a:lnTo>
                    <a:lnTo>
                      <a:pt x="96" y="395"/>
                    </a:lnTo>
                    <a:lnTo>
                      <a:pt x="100" y="393"/>
                    </a:lnTo>
                    <a:lnTo>
                      <a:pt x="105" y="393"/>
                    </a:lnTo>
                    <a:lnTo>
                      <a:pt x="109" y="389"/>
                    </a:lnTo>
                    <a:lnTo>
                      <a:pt x="114" y="386"/>
                    </a:lnTo>
                    <a:lnTo>
                      <a:pt x="117" y="383"/>
                    </a:lnTo>
                    <a:lnTo>
                      <a:pt x="121" y="381"/>
                    </a:lnTo>
                    <a:lnTo>
                      <a:pt x="124" y="376"/>
                    </a:lnTo>
                    <a:lnTo>
                      <a:pt x="127" y="372"/>
                    </a:lnTo>
                    <a:lnTo>
                      <a:pt x="133" y="365"/>
                    </a:lnTo>
                    <a:lnTo>
                      <a:pt x="136" y="362"/>
                    </a:lnTo>
                    <a:lnTo>
                      <a:pt x="140" y="357"/>
                    </a:lnTo>
                    <a:lnTo>
                      <a:pt x="143" y="350"/>
                    </a:lnTo>
                    <a:lnTo>
                      <a:pt x="145" y="345"/>
                    </a:lnTo>
                    <a:lnTo>
                      <a:pt x="150" y="338"/>
                    </a:lnTo>
                    <a:lnTo>
                      <a:pt x="150" y="335"/>
                    </a:lnTo>
                    <a:lnTo>
                      <a:pt x="152" y="331"/>
                    </a:lnTo>
                    <a:lnTo>
                      <a:pt x="153" y="328"/>
                    </a:lnTo>
                    <a:lnTo>
                      <a:pt x="155" y="323"/>
                    </a:lnTo>
                    <a:lnTo>
                      <a:pt x="155" y="319"/>
                    </a:lnTo>
                    <a:lnTo>
                      <a:pt x="157" y="316"/>
                    </a:lnTo>
                    <a:lnTo>
                      <a:pt x="157" y="311"/>
                    </a:lnTo>
                    <a:lnTo>
                      <a:pt x="160" y="309"/>
                    </a:lnTo>
                    <a:lnTo>
                      <a:pt x="160" y="304"/>
                    </a:lnTo>
                    <a:lnTo>
                      <a:pt x="162" y="300"/>
                    </a:lnTo>
                    <a:lnTo>
                      <a:pt x="162" y="295"/>
                    </a:lnTo>
                    <a:lnTo>
                      <a:pt x="164" y="292"/>
                    </a:lnTo>
                    <a:lnTo>
                      <a:pt x="164" y="287"/>
                    </a:lnTo>
                    <a:lnTo>
                      <a:pt x="165" y="283"/>
                    </a:lnTo>
                    <a:lnTo>
                      <a:pt x="167" y="280"/>
                    </a:lnTo>
                    <a:lnTo>
                      <a:pt x="167" y="275"/>
                    </a:lnTo>
                    <a:lnTo>
                      <a:pt x="167" y="269"/>
                    </a:lnTo>
                    <a:lnTo>
                      <a:pt x="169" y="266"/>
                    </a:lnTo>
                    <a:lnTo>
                      <a:pt x="169" y="259"/>
                    </a:lnTo>
                    <a:lnTo>
                      <a:pt x="171" y="257"/>
                    </a:lnTo>
                    <a:lnTo>
                      <a:pt x="171" y="251"/>
                    </a:lnTo>
                    <a:lnTo>
                      <a:pt x="172" y="247"/>
                    </a:lnTo>
                    <a:lnTo>
                      <a:pt x="172" y="242"/>
                    </a:lnTo>
                    <a:lnTo>
                      <a:pt x="174" y="237"/>
                    </a:lnTo>
                    <a:lnTo>
                      <a:pt x="174" y="232"/>
                    </a:lnTo>
                    <a:lnTo>
                      <a:pt x="174" y="227"/>
                    </a:lnTo>
                    <a:lnTo>
                      <a:pt x="174" y="221"/>
                    </a:lnTo>
                    <a:lnTo>
                      <a:pt x="174" y="216"/>
                    </a:lnTo>
                    <a:lnTo>
                      <a:pt x="174" y="211"/>
                    </a:lnTo>
                    <a:lnTo>
                      <a:pt x="174" y="208"/>
                    </a:lnTo>
                    <a:lnTo>
                      <a:pt x="174" y="203"/>
                    </a:lnTo>
                    <a:lnTo>
                      <a:pt x="174" y="197"/>
                    </a:lnTo>
                    <a:lnTo>
                      <a:pt x="174" y="192"/>
                    </a:lnTo>
                    <a:lnTo>
                      <a:pt x="174" y="187"/>
                    </a:lnTo>
                    <a:lnTo>
                      <a:pt x="174" y="182"/>
                    </a:lnTo>
                    <a:lnTo>
                      <a:pt x="174" y="177"/>
                    </a:lnTo>
                    <a:lnTo>
                      <a:pt x="174" y="172"/>
                    </a:lnTo>
                    <a:lnTo>
                      <a:pt x="174" y="167"/>
                    </a:lnTo>
                    <a:lnTo>
                      <a:pt x="174" y="161"/>
                    </a:lnTo>
                    <a:lnTo>
                      <a:pt x="174" y="158"/>
                    </a:lnTo>
                    <a:lnTo>
                      <a:pt x="172" y="153"/>
                    </a:lnTo>
                    <a:lnTo>
                      <a:pt x="172" y="148"/>
                    </a:lnTo>
                    <a:lnTo>
                      <a:pt x="171" y="143"/>
                    </a:lnTo>
                    <a:lnTo>
                      <a:pt x="171" y="139"/>
                    </a:lnTo>
                    <a:lnTo>
                      <a:pt x="169" y="134"/>
                    </a:lnTo>
                    <a:lnTo>
                      <a:pt x="169" y="129"/>
                    </a:lnTo>
                    <a:lnTo>
                      <a:pt x="167" y="124"/>
                    </a:lnTo>
                    <a:lnTo>
                      <a:pt x="167" y="120"/>
                    </a:lnTo>
                    <a:lnTo>
                      <a:pt x="167" y="115"/>
                    </a:lnTo>
                    <a:lnTo>
                      <a:pt x="165" y="112"/>
                    </a:lnTo>
                    <a:lnTo>
                      <a:pt x="164" y="107"/>
                    </a:lnTo>
                    <a:lnTo>
                      <a:pt x="164" y="103"/>
                    </a:lnTo>
                    <a:lnTo>
                      <a:pt x="162" y="98"/>
                    </a:lnTo>
                    <a:lnTo>
                      <a:pt x="162" y="95"/>
                    </a:lnTo>
                    <a:lnTo>
                      <a:pt x="160" y="91"/>
                    </a:lnTo>
                    <a:lnTo>
                      <a:pt x="160" y="88"/>
                    </a:lnTo>
                    <a:lnTo>
                      <a:pt x="157" y="83"/>
                    </a:lnTo>
                    <a:lnTo>
                      <a:pt x="157" y="79"/>
                    </a:lnTo>
                    <a:lnTo>
                      <a:pt x="155" y="76"/>
                    </a:lnTo>
                    <a:lnTo>
                      <a:pt x="155" y="71"/>
                    </a:lnTo>
                    <a:lnTo>
                      <a:pt x="152" y="64"/>
                    </a:lnTo>
                    <a:lnTo>
                      <a:pt x="150" y="59"/>
                    </a:lnTo>
                    <a:lnTo>
                      <a:pt x="145" y="50"/>
                    </a:lnTo>
                    <a:lnTo>
                      <a:pt x="143" y="45"/>
                    </a:lnTo>
                    <a:lnTo>
                      <a:pt x="140" y="38"/>
                    </a:lnTo>
                    <a:lnTo>
                      <a:pt x="136" y="33"/>
                    </a:lnTo>
                    <a:lnTo>
                      <a:pt x="133" y="28"/>
                    </a:lnTo>
                    <a:lnTo>
                      <a:pt x="127" y="23"/>
                    </a:lnTo>
                    <a:lnTo>
                      <a:pt x="124" y="19"/>
                    </a:lnTo>
                    <a:lnTo>
                      <a:pt x="121" y="16"/>
                    </a:lnTo>
                    <a:lnTo>
                      <a:pt x="117" y="11"/>
                    </a:lnTo>
                    <a:lnTo>
                      <a:pt x="114" y="9"/>
                    </a:lnTo>
                    <a:lnTo>
                      <a:pt x="109" y="5"/>
                    </a:lnTo>
                    <a:lnTo>
                      <a:pt x="105" y="4"/>
                    </a:lnTo>
                    <a:lnTo>
                      <a:pt x="100" y="0"/>
                    </a:lnTo>
                    <a:lnTo>
                      <a:pt x="96" y="0"/>
                    </a:lnTo>
                    <a:lnTo>
                      <a:pt x="91" y="0"/>
                    </a:lnTo>
                    <a:lnTo>
                      <a:pt x="88" y="0"/>
                    </a:lnTo>
                    <a:lnTo>
                      <a:pt x="83" y="0"/>
                    </a:lnTo>
                    <a:lnTo>
                      <a:pt x="78" y="0"/>
                    </a:lnTo>
                    <a:lnTo>
                      <a:pt x="72" y="0"/>
                    </a:lnTo>
                    <a:lnTo>
                      <a:pt x="69" y="4"/>
                    </a:lnTo>
                    <a:lnTo>
                      <a:pt x="66" y="5"/>
                    </a:lnTo>
                    <a:lnTo>
                      <a:pt x="60" y="9"/>
                    </a:lnTo>
                    <a:lnTo>
                      <a:pt x="57" y="11"/>
                    </a:lnTo>
                    <a:lnTo>
                      <a:pt x="53" y="16"/>
                    </a:lnTo>
                    <a:lnTo>
                      <a:pt x="50" y="19"/>
                    </a:lnTo>
                    <a:lnTo>
                      <a:pt x="47" y="23"/>
                    </a:lnTo>
                    <a:lnTo>
                      <a:pt x="41" y="28"/>
                    </a:lnTo>
                    <a:lnTo>
                      <a:pt x="38" y="33"/>
                    </a:lnTo>
                    <a:lnTo>
                      <a:pt x="35" y="38"/>
                    </a:lnTo>
                    <a:lnTo>
                      <a:pt x="31" y="45"/>
                    </a:lnTo>
                    <a:lnTo>
                      <a:pt x="28" y="50"/>
                    </a:lnTo>
                    <a:lnTo>
                      <a:pt x="26" y="59"/>
                    </a:lnTo>
                    <a:lnTo>
                      <a:pt x="21" y="64"/>
                    </a:lnTo>
                    <a:lnTo>
                      <a:pt x="19" y="71"/>
                    </a:lnTo>
                    <a:lnTo>
                      <a:pt x="17" y="76"/>
                    </a:lnTo>
                    <a:lnTo>
                      <a:pt x="17" y="79"/>
                    </a:lnTo>
                    <a:lnTo>
                      <a:pt x="14" y="83"/>
                    </a:lnTo>
                    <a:lnTo>
                      <a:pt x="14" y="88"/>
                    </a:lnTo>
                    <a:lnTo>
                      <a:pt x="12" y="91"/>
                    </a:lnTo>
                    <a:lnTo>
                      <a:pt x="12" y="95"/>
                    </a:lnTo>
                    <a:lnTo>
                      <a:pt x="10" y="98"/>
                    </a:lnTo>
                    <a:lnTo>
                      <a:pt x="10" y="103"/>
                    </a:lnTo>
                    <a:lnTo>
                      <a:pt x="9" y="107"/>
                    </a:lnTo>
                    <a:lnTo>
                      <a:pt x="9" y="112"/>
                    </a:lnTo>
                    <a:lnTo>
                      <a:pt x="7" y="115"/>
                    </a:lnTo>
                    <a:lnTo>
                      <a:pt x="7" y="120"/>
                    </a:lnTo>
                    <a:lnTo>
                      <a:pt x="5" y="124"/>
                    </a:lnTo>
                    <a:lnTo>
                      <a:pt x="5" y="129"/>
                    </a:lnTo>
                    <a:lnTo>
                      <a:pt x="4" y="134"/>
                    </a:lnTo>
                    <a:lnTo>
                      <a:pt x="4" y="139"/>
                    </a:lnTo>
                    <a:lnTo>
                      <a:pt x="2" y="143"/>
                    </a:lnTo>
                    <a:lnTo>
                      <a:pt x="2" y="148"/>
                    </a:lnTo>
                    <a:lnTo>
                      <a:pt x="2" y="153"/>
                    </a:lnTo>
                    <a:lnTo>
                      <a:pt x="2" y="158"/>
                    </a:lnTo>
                    <a:lnTo>
                      <a:pt x="0" y="161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0" y="177"/>
                    </a:lnTo>
                    <a:lnTo>
                      <a:pt x="0" y="182"/>
                    </a:lnTo>
                    <a:lnTo>
                      <a:pt x="0" y="187"/>
                    </a:lnTo>
                    <a:lnTo>
                      <a:pt x="0" y="192"/>
                    </a:lnTo>
                    <a:lnTo>
                      <a:pt x="0" y="197"/>
                    </a:lnTo>
                    <a:lnTo>
                      <a:pt x="0" y="203"/>
                    </a:lnTo>
                    <a:lnTo>
                      <a:pt x="0" y="208"/>
                    </a:lnTo>
                    <a:lnTo>
                      <a:pt x="0" y="211"/>
                    </a:lnTo>
                    <a:lnTo>
                      <a:pt x="0" y="216"/>
                    </a:lnTo>
                    <a:lnTo>
                      <a:pt x="0" y="221"/>
                    </a:lnTo>
                    <a:lnTo>
                      <a:pt x="0" y="227"/>
                    </a:lnTo>
                    <a:lnTo>
                      <a:pt x="0" y="232"/>
                    </a:lnTo>
                    <a:lnTo>
                      <a:pt x="2" y="237"/>
                    </a:lnTo>
                    <a:lnTo>
                      <a:pt x="2" y="242"/>
                    </a:lnTo>
                    <a:lnTo>
                      <a:pt x="2" y="247"/>
                    </a:lnTo>
                    <a:lnTo>
                      <a:pt x="2" y="251"/>
                    </a:lnTo>
                    <a:lnTo>
                      <a:pt x="4" y="257"/>
                    </a:lnTo>
                    <a:lnTo>
                      <a:pt x="4" y="259"/>
                    </a:lnTo>
                    <a:lnTo>
                      <a:pt x="5" y="266"/>
                    </a:lnTo>
                    <a:lnTo>
                      <a:pt x="5" y="269"/>
                    </a:lnTo>
                    <a:lnTo>
                      <a:pt x="7" y="275"/>
                    </a:lnTo>
                    <a:lnTo>
                      <a:pt x="7" y="280"/>
                    </a:lnTo>
                    <a:lnTo>
                      <a:pt x="9" y="283"/>
                    </a:lnTo>
                    <a:lnTo>
                      <a:pt x="9" y="287"/>
                    </a:lnTo>
                    <a:lnTo>
                      <a:pt x="10" y="292"/>
                    </a:lnTo>
                    <a:lnTo>
                      <a:pt x="10" y="295"/>
                    </a:lnTo>
                    <a:lnTo>
                      <a:pt x="12" y="300"/>
                    </a:lnTo>
                    <a:lnTo>
                      <a:pt x="12" y="304"/>
                    </a:lnTo>
                    <a:lnTo>
                      <a:pt x="14" y="309"/>
                    </a:lnTo>
                    <a:lnTo>
                      <a:pt x="14" y="311"/>
                    </a:lnTo>
                    <a:lnTo>
                      <a:pt x="17" y="316"/>
                    </a:lnTo>
                    <a:lnTo>
                      <a:pt x="17" y="319"/>
                    </a:lnTo>
                    <a:lnTo>
                      <a:pt x="19" y="323"/>
                    </a:lnTo>
                    <a:lnTo>
                      <a:pt x="21" y="328"/>
                    </a:lnTo>
                    <a:lnTo>
                      <a:pt x="21" y="331"/>
                    </a:lnTo>
                    <a:lnTo>
                      <a:pt x="24" y="335"/>
                    </a:lnTo>
                    <a:lnTo>
                      <a:pt x="26" y="338"/>
                    </a:lnTo>
                    <a:lnTo>
                      <a:pt x="28" y="345"/>
                    </a:lnTo>
                    <a:lnTo>
                      <a:pt x="31" y="350"/>
                    </a:lnTo>
                    <a:lnTo>
                      <a:pt x="35" y="357"/>
                    </a:lnTo>
                    <a:lnTo>
                      <a:pt x="38" y="362"/>
                    </a:lnTo>
                    <a:lnTo>
                      <a:pt x="41" y="365"/>
                    </a:lnTo>
                    <a:lnTo>
                      <a:pt x="47" y="372"/>
                    </a:lnTo>
                    <a:lnTo>
                      <a:pt x="50" y="376"/>
                    </a:lnTo>
                    <a:lnTo>
                      <a:pt x="53" y="381"/>
                    </a:lnTo>
                    <a:lnTo>
                      <a:pt x="57" y="383"/>
                    </a:lnTo>
                    <a:lnTo>
                      <a:pt x="60" y="386"/>
                    </a:lnTo>
                    <a:lnTo>
                      <a:pt x="66" y="389"/>
                    </a:lnTo>
                    <a:lnTo>
                      <a:pt x="69" y="393"/>
                    </a:lnTo>
                    <a:lnTo>
                      <a:pt x="72" y="393"/>
                    </a:lnTo>
                    <a:lnTo>
                      <a:pt x="78" y="395"/>
                    </a:lnTo>
                    <a:lnTo>
                      <a:pt x="83" y="395"/>
                    </a:lnTo>
                    <a:lnTo>
                      <a:pt x="88" y="396"/>
                    </a:lnTo>
                    <a:close/>
                  </a:path>
                </a:pathLst>
              </a:custGeom>
              <a:solidFill>
                <a:srgbClr val="AB5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7" name="Freeform 211"/>
              <p:cNvSpPr>
                <a:spLocks/>
              </p:cNvSpPr>
              <p:nvPr/>
            </p:nvSpPr>
            <p:spPr bwMode="auto">
              <a:xfrm>
                <a:off x="4516" y="1354"/>
                <a:ext cx="81" cy="198"/>
              </a:xfrm>
              <a:custGeom>
                <a:avLst/>
                <a:gdLst>
                  <a:gd name="T0" fmla="*/ 1 w 162"/>
                  <a:gd name="T1" fmla="*/ 1 h 396"/>
                  <a:gd name="T2" fmla="*/ 1 w 162"/>
                  <a:gd name="T3" fmla="*/ 1 h 396"/>
                  <a:gd name="T4" fmla="*/ 1 w 162"/>
                  <a:gd name="T5" fmla="*/ 1 h 396"/>
                  <a:gd name="T6" fmla="*/ 1 w 162"/>
                  <a:gd name="T7" fmla="*/ 1 h 396"/>
                  <a:gd name="T8" fmla="*/ 1 w 162"/>
                  <a:gd name="T9" fmla="*/ 1 h 396"/>
                  <a:gd name="T10" fmla="*/ 1 w 162"/>
                  <a:gd name="T11" fmla="*/ 1 h 396"/>
                  <a:gd name="T12" fmla="*/ 1 w 162"/>
                  <a:gd name="T13" fmla="*/ 1 h 396"/>
                  <a:gd name="T14" fmla="*/ 1 w 162"/>
                  <a:gd name="T15" fmla="*/ 1 h 396"/>
                  <a:gd name="T16" fmla="*/ 1 w 162"/>
                  <a:gd name="T17" fmla="*/ 1 h 396"/>
                  <a:gd name="T18" fmla="*/ 1 w 162"/>
                  <a:gd name="T19" fmla="*/ 1 h 396"/>
                  <a:gd name="T20" fmla="*/ 1 w 162"/>
                  <a:gd name="T21" fmla="*/ 1 h 396"/>
                  <a:gd name="T22" fmla="*/ 1 w 162"/>
                  <a:gd name="T23" fmla="*/ 1 h 396"/>
                  <a:gd name="T24" fmla="*/ 1 w 162"/>
                  <a:gd name="T25" fmla="*/ 1 h 396"/>
                  <a:gd name="T26" fmla="*/ 1 w 162"/>
                  <a:gd name="T27" fmla="*/ 1 h 396"/>
                  <a:gd name="T28" fmla="*/ 1 w 162"/>
                  <a:gd name="T29" fmla="*/ 1 h 396"/>
                  <a:gd name="T30" fmla="*/ 1 w 162"/>
                  <a:gd name="T31" fmla="*/ 1 h 396"/>
                  <a:gd name="T32" fmla="*/ 1 w 162"/>
                  <a:gd name="T33" fmla="*/ 1 h 396"/>
                  <a:gd name="T34" fmla="*/ 1 w 162"/>
                  <a:gd name="T35" fmla="*/ 1 h 396"/>
                  <a:gd name="T36" fmla="*/ 1 w 162"/>
                  <a:gd name="T37" fmla="*/ 1 h 396"/>
                  <a:gd name="T38" fmla="*/ 1 w 162"/>
                  <a:gd name="T39" fmla="*/ 1 h 396"/>
                  <a:gd name="T40" fmla="*/ 1 w 162"/>
                  <a:gd name="T41" fmla="*/ 1 h 396"/>
                  <a:gd name="T42" fmla="*/ 1 w 162"/>
                  <a:gd name="T43" fmla="*/ 1 h 396"/>
                  <a:gd name="T44" fmla="*/ 1 w 162"/>
                  <a:gd name="T45" fmla="*/ 1 h 396"/>
                  <a:gd name="T46" fmla="*/ 1 w 162"/>
                  <a:gd name="T47" fmla="*/ 1 h 396"/>
                  <a:gd name="T48" fmla="*/ 1 w 162"/>
                  <a:gd name="T49" fmla="*/ 1 h 396"/>
                  <a:gd name="T50" fmla="*/ 1 w 162"/>
                  <a:gd name="T51" fmla="*/ 1 h 396"/>
                  <a:gd name="T52" fmla="*/ 1 w 162"/>
                  <a:gd name="T53" fmla="*/ 1 h 396"/>
                  <a:gd name="T54" fmla="*/ 1 w 162"/>
                  <a:gd name="T55" fmla="*/ 1 h 396"/>
                  <a:gd name="T56" fmla="*/ 1 w 162"/>
                  <a:gd name="T57" fmla="*/ 1 h 396"/>
                  <a:gd name="T58" fmla="*/ 1 w 162"/>
                  <a:gd name="T59" fmla="*/ 1 h 396"/>
                  <a:gd name="T60" fmla="*/ 1 w 162"/>
                  <a:gd name="T61" fmla="*/ 0 h 396"/>
                  <a:gd name="T62" fmla="*/ 1 w 162"/>
                  <a:gd name="T63" fmla="*/ 0 h 396"/>
                  <a:gd name="T64" fmla="*/ 1 w 162"/>
                  <a:gd name="T65" fmla="*/ 1 h 396"/>
                  <a:gd name="T66" fmla="*/ 1 w 162"/>
                  <a:gd name="T67" fmla="*/ 1 h 396"/>
                  <a:gd name="T68" fmla="*/ 1 w 162"/>
                  <a:gd name="T69" fmla="*/ 1 h 396"/>
                  <a:gd name="T70" fmla="*/ 1 w 162"/>
                  <a:gd name="T71" fmla="*/ 1 h 396"/>
                  <a:gd name="T72" fmla="*/ 1 w 162"/>
                  <a:gd name="T73" fmla="*/ 1 h 396"/>
                  <a:gd name="T74" fmla="*/ 1 w 162"/>
                  <a:gd name="T75" fmla="*/ 1 h 396"/>
                  <a:gd name="T76" fmla="*/ 1 w 162"/>
                  <a:gd name="T77" fmla="*/ 1 h 396"/>
                  <a:gd name="T78" fmla="*/ 1 w 162"/>
                  <a:gd name="T79" fmla="*/ 1 h 396"/>
                  <a:gd name="T80" fmla="*/ 1 w 162"/>
                  <a:gd name="T81" fmla="*/ 1 h 396"/>
                  <a:gd name="T82" fmla="*/ 1 w 162"/>
                  <a:gd name="T83" fmla="*/ 1 h 396"/>
                  <a:gd name="T84" fmla="*/ 1 w 162"/>
                  <a:gd name="T85" fmla="*/ 1 h 396"/>
                  <a:gd name="T86" fmla="*/ 1 w 162"/>
                  <a:gd name="T87" fmla="*/ 1 h 396"/>
                  <a:gd name="T88" fmla="*/ 0 w 162"/>
                  <a:gd name="T89" fmla="*/ 1 h 396"/>
                  <a:gd name="T90" fmla="*/ 0 w 162"/>
                  <a:gd name="T91" fmla="*/ 1 h 396"/>
                  <a:gd name="T92" fmla="*/ 0 w 162"/>
                  <a:gd name="T93" fmla="*/ 1 h 396"/>
                  <a:gd name="T94" fmla="*/ 0 w 162"/>
                  <a:gd name="T95" fmla="*/ 1 h 396"/>
                  <a:gd name="T96" fmla="*/ 0 w 162"/>
                  <a:gd name="T97" fmla="*/ 1 h 396"/>
                  <a:gd name="T98" fmla="*/ 1 w 162"/>
                  <a:gd name="T99" fmla="*/ 1 h 396"/>
                  <a:gd name="T100" fmla="*/ 1 w 162"/>
                  <a:gd name="T101" fmla="*/ 1 h 396"/>
                  <a:gd name="T102" fmla="*/ 1 w 162"/>
                  <a:gd name="T103" fmla="*/ 1 h 396"/>
                  <a:gd name="T104" fmla="*/ 1 w 162"/>
                  <a:gd name="T105" fmla="*/ 1 h 396"/>
                  <a:gd name="T106" fmla="*/ 1 w 162"/>
                  <a:gd name="T107" fmla="*/ 1 h 396"/>
                  <a:gd name="T108" fmla="*/ 1 w 162"/>
                  <a:gd name="T109" fmla="*/ 1 h 396"/>
                  <a:gd name="T110" fmla="*/ 1 w 162"/>
                  <a:gd name="T111" fmla="*/ 1 h 396"/>
                  <a:gd name="T112" fmla="*/ 1 w 162"/>
                  <a:gd name="T113" fmla="*/ 1 h 396"/>
                  <a:gd name="T114" fmla="*/ 1 w 162"/>
                  <a:gd name="T115" fmla="*/ 1 h 396"/>
                  <a:gd name="T116" fmla="*/ 1 w 162"/>
                  <a:gd name="T117" fmla="*/ 1 h 396"/>
                  <a:gd name="T118" fmla="*/ 1 w 162"/>
                  <a:gd name="T119" fmla="*/ 1 h 396"/>
                  <a:gd name="T120" fmla="*/ 1 w 162"/>
                  <a:gd name="T121" fmla="*/ 1 h 396"/>
                  <a:gd name="T122" fmla="*/ 1 w 162"/>
                  <a:gd name="T123" fmla="*/ 1 h 396"/>
                  <a:gd name="T124" fmla="*/ 1 w 162"/>
                  <a:gd name="T125" fmla="*/ 1 h 39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62"/>
                  <a:gd name="T190" fmla="*/ 0 h 396"/>
                  <a:gd name="T191" fmla="*/ 162 w 162"/>
                  <a:gd name="T192" fmla="*/ 396 h 39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62" h="396">
                    <a:moveTo>
                      <a:pt x="81" y="396"/>
                    </a:moveTo>
                    <a:lnTo>
                      <a:pt x="84" y="394"/>
                    </a:lnTo>
                    <a:lnTo>
                      <a:pt x="89" y="394"/>
                    </a:lnTo>
                    <a:lnTo>
                      <a:pt x="93" y="392"/>
                    </a:lnTo>
                    <a:lnTo>
                      <a:pt x="96" y="390"/>
                    </a:lnTo>
                    <a:lnTo>
                      <a:pt x="100" y="389"/>
                    </a:lnTo>
                    <a:lnTo>
                      <a:pt x="103" y="385"/>
                    </a:lnTo>
                    <a:lnTo>
                      <a:pt x="108" y="382"/>
                    </a:lnTo>
                    <a:lnTo>
                      <a:pt x="112" y="378"/>
                    </a:lnTo>
                    <a:lnTo>
                      <a:pt x="115" y="375"/>
                    </a:lnTo>
                    <a:lnTo>
                      <a:pt x="119" y="372"/>
                    </a:lnTo>
                    <a:lnTo>
                      <a:pt x="122" y="365"/>
                    </a:lnTo>
                    <a:lnTo>
                      <a:pt x="125" y="361"/>
                    </a:lnTo>
                    <a:lnTo>
                      <a:pt x="127" y="354"/>
                    </a:lnTo>
                    <a:lnTo>
                      <a:pt x="132" y="349"/>
                    </a:lnTo>
                    <a:lnTo>
                      <a:pt x="136" y="342"/>
                    </a:lnTo>
                    <a:lnTo>
                      <a:pt x="138" y="337"/>
                    </a:lnTo>
                    <a:lnTo>
                      <a:pt x="139" y="334"/>
                    </a:lnTo>
                    <a:lnTo>
                      <a:pt x="139" y="330"/>
                    </a:lnTo>
                    <a:lnTo>
                      <a:pt x="143" y="325"/>
                    </a:lnTo>
                    <a:lnTo>
                      <a:pt x="143" y="322"/>
                    </a:lnTo>
                    <a:lnTo>
                      <a:pt x="144" y="318"/>
                    </a:lnTo>
                    <a:lnTo>
                      <a:pt x="144" y="313"/>
                    </a:lnTo>
                    <a:lnTo>
                      <a:pt x="146" y="310"/>
                    </a:lnTo>
                    <a:lnTo>
                      <a:pt x="148" y="306"/>
                    </a:lnTo>
                    <a:lnTo>
                      <a:pt x="148" y="301"/>
                    </a:lnTo>
                    <a:lnTo>
                      <a:pt x="150" y="300"/>
                    </a:lnTo>
                    <a:lnTo>
                      <a:pt x="150" y="294"/>
                    </a:lnTo>
                    <a:lnTo>
                      <a:pt x="151" y="291"/>
                    </a:lnTo>
                    <a:lnTo>
                      <a:pt x="151" y="286"/>
                    </a:lnTo>
                    <a:lnTo>
                      <a:pt x="155" y="282"/>
                    </a:lnTo>
                    <a:lnTo>
                      <a:pt x="155" y="277"/>
                    </a:lnTo>
                    <a:lnTo>
                      <a:pt x="156" y="274"/>
                    </a:lnTo>
                    <a:lnTo>
                      <a:pt x="156" y="269"/>
                    </a:lnTo>
                    <a:lnTo>
                      <a:pt x="156" y="265"/>
                    </a:lnTo>
                    <a:lnTo>
                      <a:pt x="156" y="258"/>
                    </a:lnTo>
                    <a:lnTo>
                      <a:pt x="158" y="255"/>
                    </a:lnTo>
                    <a:lnTo>
                      <a:pt x="158" y="250"/>
                    </a:lnTo>
                    <a:lnTo>
                      <a:pt x="160" y="246"/>
                    </a:lnTo>
                    <a:lnTo>
                      <a:pt x="160" y="241"/>
                    </a:lnTo>
                    <a:lnTo>
                      <a:pt x="160" y="236"/>
                    </a:lnTo>
                    <a:lnTo>
                      <a:pt x="160" y="231"/>
                    </a:lnTo>
                    <a:lnTo>
                      <a:pt x="162" y="226"/>
                    </a:lnTo>
                    <a:lnTo>
                      <a:pt x="162" y="221"/>
                    </a:lnTo>
                    <a:lnTo>
                      <a:pt x="162" y="216"/>
                    </a:lnTo>
                    <a:lnTo>
                      <a:pt x="162" y="210"/>
                    </a:lnTo>
                    <a:lnTo>
                      <a:pt x="162" y="207"/>
                    </a:lnTo>
                    <a:lnTo>
                      <a:pt x="162" y="202"/>
                    </a:lnTo>
                    <a:lnTo>
                      <a:pt x="162" y="197"/>
                    </a:lnTo>
                    <a:lnTo>
                      <a:pt x="162" y="190"/>
                    </a:lnTo>
                    <a:lnTo>
                      <a:pt x="162" y="186"/>
                    </a:lnTo>
                    <a:lnTo>
                      <a:pt x="162" y="181"/>
                    </a:lnTo>
                    <a:lnTo>
                      <a:pt x="162" y="176"/>
                    </a:lnTo>
                    <a:lnTo>
                      <a:pt x="162" y="171"/>
                    </a:lnTo>
                    <a:lnTo>
                      <a:pt x="162" y="166"/>
                    </a:lnTo>
                    <a:lnTo>
                      <a:pt x="160" y="161"/>
                    </a:lnTo>
                    <a:lnTo>
                      <a:pt x="160" y="157"/>
                    </a:lnTo>
                    <a:lnTo>
                      <a:pt x="160" y="152"/>
                    </a:lnTo>
                    <a:lnTo>
                      <a:pt x="160" y="147"/>
                    </a:lnTo>
                    <a:lnTo>
                      <a:pt x="158" y="142"/>
                    </a:lnTo>
                    <a:lnTo>
                      <a:pt x="158" y="137"/>
                    </a:lnTo>
                    <a:lnTo>
                      <a:pt x="156" y="133"/>
                    </a:lnTo>
                    <a:lnTo>
                      <a:pt x="156" y="128"/>
                    </a:lnTo>
                    <a:lnTo>
                      <a:pt x="156" y="123"/>
                    </a:lnTo>
                    <a:lnTo>
                      <a:pt x="156" y="120"/>
                    </a:lnTo>
                    <a:lnTo>
                      <a:pt x="155" y="114"/>
                    </a:lnTo>
                    <a:lnTo>
                      <a:pt x="155" y="111"/>
                    </a:lnTo>
                    <a:lnTo>
                      <a:pt x="151" y="106"/>
                    </a:lnTo>
                    <a:lnTo>
                      <a:pt x="151" y="101"/>
                    </a:lnTo>
                    <a:lnTo>
                      <a:pt x="150" y="97"/>
                    </a:lnTo>
                    <a:lnTo>
                      <a:pt x="150" y="94"/>
                    </a:lnTo>
                    <a:lnTo>
                      <a:pt x="148" y="89"/>
                    </a:lnTo>
                    <a:lnTo>
                      <a:pt x="148" y="87"/>
                    </a:lnTo>
                    <a:lnTo>
                      <a:pt x="146" y="82"/>
                    </a:lnTo>
                    <a:lnTo>
                      <a:pt x="144" y="78"/>
                    </a:lnTo>
                    <a:lnTo>
                      <a:pt x="144" y="75"/>
                    </a:lnTo>
                    <a:lnTo>
                      <a:pt x="143" y="70"/>
                    </a:lnTo>
                    <a:lnTo>
                      <a:pt x="139" y="63"/>
                    </a:lnTo>
                    <a:lnTo>
                      <a:pt x="138" y="58"/>
                    </a:lnTo>
                    <a:lnTo>
                      <a:pt x="136" y="49"/>
                    </a:lnTo>
                    <a:lnTo>
                      <a:pt x="132" y="42"/>
                    </a:lnTo>
                    <a:lnTo>
                      <a:pt x="127" y="37"/>
                    </a:lnTo>
                    <a:lnTo>
                      <a:pt x="125" y="32"/>
                    </a:lnTo>
                    <a:lnTo>
                      <a:pt x="122" y="27"/>
                    </a:lnTo>
                    <a:lnTo>
                      <a:pt x="119" y="22"/>
                    </a:lnTo>
                    <a:lnTo>
                      <a:pt x="115" y="18"/>
                    </a:lnTo>
                    <a:lnTo>
                      <a:pt x="112" y="13"/>
                    </a:lnTo>
                    <a:lnTo>
                      <a:pt x="108" y="10"/>
                    </a:lnTo>
                    <a:lnTo>
                      <a:pt x="103" y="6"/>
                    </a:lnTo>
                    <a:lnTo>
                      <a:pt x="100" y="5"/>
                    </a:lnTo>
                    <a:lnTo>
                      <a:pt x="96" y="1"/>
                    </a:lnTo>
                    <a:lnTo>
                      <a:pt x="93" y="0"/>
                    </a:lnTo>
                    <a:lnTo>
                      <a:pt x="89" y="0"/>
                    </a:lnTo>
                    <a:lnTo>
                      <a:pt x="84" y="0"/>
                    </a:lnTo>
                    <a:lnTo>
                      <a:pt x="81" y="0"/>
                    </a:lnTo>
                    <a:lnTo>
                      <a:pt x="76" y="0"/>
                    </a:lnTo>
                    <a:lnTo>
                      <a:pt x="72" y="0"/>
                    </a:lnTo>
                    <a:lnTo>
                      <a:pt x="67" y="0"/>
                    </a:lnTo>
                    <a:lnTo>
                      <a:pt x="63" y="1"/>
                    </a:lnTo>
                    <a:lnTo>
                      <a:pt x="60" y="5"/>
                    </a:lnTo>
                    <a:lnTo>
                      <a:pt x="55" y="6"/>
                    </a:lnTo>
                    <a:lnTo>
                      <a:pt x="53" y="10"/>
                    </a:lnTo>
                    <a:lnTo>
                      <a:pt x="48" y="13"/>
                    </a:lnTo>
                    <a:lnTo>
                      <a:pt x="45" y="18"/>
                    </a:lnTo>
                    <a:lnTo>
                      <a:pt x="41" y="22"/>
                    </a:lnTo>
                    <a:lnTo>
                      <a:pt x="38" y="27"/>
                    </a:lnTo>
                    <a:lnTo>
                      <a:pt x="34" y="32"/>
                    </a:lnTo>
                    <a:lnTo>
                      <a:pt x="31" y="37"/>
                    </a:lnTo>
                    <a:lnTo>
                      <a:pt x="29" y="42"/>
                    </a:lnTo>
                    <a:lnTo>
                      <a:pt x="26" y="49"/>
                    </a:lnTo>
                    <a:lnTo>
                      <a:pt x="24" y="58"/>
                    </a:lnTo>
                    <a:lnTo>
                      <a:pt x="20" y="63"/>
                    </a:lnTo>
                    <a:lnTo>
                      <a:pt x="17" y="70"/>
                    </a:lnTo>
                    <a:lnTo>
                      <a:pt x="17" y="75"/>
                    </a:lnTo>
                    <a:lnTo>
                      <a:pt x="15" y="78"/>
                    </a:lnTo>
                    <a:lnTo>
                      <a:pt x="14" y="82"/>
                    </a:lnTo>
                    <a:lnTo>
                      <a:pt x="14" y="87"/>
                    </a:lnTo>
                    <a:lnTo>
                      <a:pt x="12" y="89"/>
                    </a:lnTo>
                    <a:lnTo>
                      <a:pt x="10" y="94"/>
                    </a:lnTo>
                    <a:lnTo>
                      <a:pt x="8" y="97"/>
                    </a:lnTo>
                    <a:lnTo>
                      <a:pt x="8" y="101"/>
                    </a:lnTo>
                    <a:lnTo>
                      <a:pt x="7" y="106"/>
                    </a:lnTo>
                    <a:lnTo>
                      <a:pt x="7" y="111"/>
                    </a:lnTo>
                    <a:lnTo>
                      <a:pt x="7" y="114"/>
                    </a:lnTo>
                    <a:lnTo>
                      <a:pt x="7" y="120"/>
                    </a:lnTo>
                    <a:lnTo>
                      <a:pt x="5" y="123"/>
                    </a:lnTo>
                    <a:lnTo>
                      <a:pt x="5" y="128"/>
                    </a:lnTo>
                    <a:lnTo>
                      <a:pt x="3" y="133"/>
                    </a:lnTo>
                    <a:lnTo>
                      <a:pt x="3" y="137"/>
                    </a:lnTo>
                    <a:lnTo>
                      <a:pt x="2" y="142"/>
                    </a:lnTo>
                    <a:lnTo>
                      <a:pt x="2" y="147"/>
                    </a:lnTo>
                    <a:lnTo>
                      <a:pt x="2" y="152"/>
                    </a:lnTo>
                    <a:lnTo>
                      <a:pt x="2" y="157"/>
                    </a:lnTo>
                    <a:lnTo>
                      <a:pt x="2" y="161"/>
                    </a:lnTo>
                    <a:lnTo>
                      <a:pt x="0" y="166"/>
                    </a:lnTo>
                    <a:lnTo>
                      <a:pt x="0" y="171"/>
                    </a:lnTo>
                    <a:lnTo>
                      <a:pt x="0" y="176"/>
                    </a:lnTo>
                    <a:lnTo>
                      <a:pt x="0" y="181"/>
                    </a:lnTo>
                    <a:lnTo>
                      <a:pt x="0" y="186"/>
                    </a:lnTo>
                    <a:lnTo>
                      <a:pt x="0" y="190"/>
                    </a:lnTo>
                    <a:lnTo>
                      <a:pt x="0" y="197"/>
                    </a:lnTo>
                    <a:lnTo>
                      <a:pt x="0" y="202"/>
                    </a:lnTo>
                    <a:lnTo>
                      <a:pt x="0" y="207"/>
                    </a:lnTo>
                    <a:lnTo>
                      <a:pt x="0" y="210"/>
                    </a:lnTo>
                    <a:lnTo>
                      <a:pt x="0" y="216"/>
                    </a:lnTo>
                    <a:lnTo>
                      <a:pt x="0" y="221"/>
                    </a:lnTo>
                    <a:lnTo>
                      <a:pt x="0" y="226"/>
                    </a:lnTo>
                    <a:lnTo>
                      <a:pt x="2" y="231"/>
                    </a:lnTo>
                    <a:lnTo>
                      <a:pt x="2" y="236"/>
                    </a:lnTo>
                    <a:lnTo>
                      <a:pt x="2" y="241"/>
                    </a:lnTo>
                    <a:lnTo>
                      <a:pt x="2" y="246"/>
                    </a:lnTo>
                    <a:lnTo>
                      <a:pt x="2" y="250"/>
                    </a:lnTo>
                    <a:lnTo>
                      <a:pt x="3" y="255"/>
                    </a:lnTo>
                    <a:lnTo>
                      <a:pt x="3" y="258"/>
                    </a:lnTo>
                    <a:lnTo>
                      <a:pt x="5" y="265"/>
                    </a:lnTo>
                    <a:lnTo>
                      <a:pt x="5" y="269"/>
                    </a:lnTo>
                    <a:lnTo>
                      <a:pt x="7" y="274"/>
                    </a:lnTo>
                    <a:lnTo>
                      <a:pt x="7" y="277"/>
                    </a:lnTo>
                    <a:lnTo>
                      <a:pt x="7" y="282"/>
                    </a:lnTo>
                    <a:lnTo>
                      <a:pt x="7" y="286"/>
                    </a:lnTo>
                    <a:lnTo>
                      <a:pt x="8" y="291"/>
                    </a:lnTo>
                    <a:lnTo>
                      <a:pt x="8" y="294"/>
                    </a:lnTo>
                    <a:lnTo>
                      <a:pt x="10" y="300"/>
                    </a:lnTo>
                    <a:lnTo>
                      <a:pt x="12" y="301"/>
                    </a:lnTo>
                    <a:lnTo>
                      <a:pt x="14" y="306"/>
                    </a:lnTo>
                    <a:lnTo>
                      <a:pt x="14" y="310"/>
                    </a:lnTo>
                    <a:lnTo>
                      <a:pt x="15" y="313"/>
                    </a:lnTo>
                    <a:lnTo>
                      <a:pt x="17" y="318"/>
                    </a:lnTo>
                    <a:lnTo>
                      <a:pt x="17" y="322"/>
                    </a:lnTo>
                    <a:lnTo>
                      <a:pt x="19" y="325"/>
                    </a:lnTo>
                    <a:lnTo>
                      <a:pt x="20" y="330"/>
                    </a:lnTo>
                    <a:lnTo>
                      <a:pt x="20" y="334"/>
                    </a:lnTo>
                    <a:lnTo>
                      <a:pt x="24" y="337"/>
                    </a:lnTo>
                    <a:lnTo>
                      <a:pt x="26" y="342"/>
                    </a:lnTo>
                    <a:lnTo>
                      <a:pt x="29" y="349"/>
                    </a:lnTo>
                    <a:lnTo>
                      <a:pt x="31" y="354"/>
                    </a:lnTo>
                    <a:lnTo>
                      <a:pt x="34" y="361"/>
                    </a:lnTo>
                    <a:lnTo>
                      <a:pt x="38" y="365"/>
                    </a:lnTo>
                    <a:lnTo>
                      <a:pt x="41" y="372"/>
                    </a:lnTo>
                    <a:lnTo>
                      <a:pt x="45" y="375"/>
                    </a:lnTo>
                    <a:lnTo>
                      <a:pt x="48" y="378"/>
                    </a:lnTo>
                    <a:lnTo>
                      <a:pt x="53" y="382"/>
                    </a:lnTo>
                    <a:lnTo>
                      <a:pt x="55" y="385"/>
                    </a:lnTo>
                    <a:lnTo>
                      <a:pt x="60" y="389"/>
                    </a:lnTo>
                    <a:lnTo>
                      <a:pt x="63" y="390"/>
                    </a:lnTo>
                    <a:lnTo>
                      <a:pt x="67" y="392"/>
                    </a:lnTo>
                    <a:lnTo>
                      <a:pt x="72" y="394"/>
                    </a:lnTo>
                    <a:lnTo>
                      <a:pt x="76" y="394"/>
                    </a:lnTo>
                    <a:lnTo>
                      <a:pt x="81" y="396"/>
                    </a:lnTo>
                    <a:close/>
                  </a:path>
                </a:pathLst>
              </a:custGeom>
              <a:solidFill>
                <a:srgbClr val="AB5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8" name="Freeform 212"/>
              <p:cNvSpPr>
                <a:spLocks/>
              </p:cNvSpPr>
              <p:nvPr/>
            </p:nvSpPr>
            <p:spPr bwMode="auto">
              <a:xfrm>
                <a:off x="3899" y="1355"/>
                <a:ext cx="663" cy="197"/>
              </a:xfrm>
              <a:custGeom>
                <a:avLst/>
                <a:gdLst>
                  <a:gd name="T0" fmla="*/ 0 w 1326"/>
                  <a:gd name="T1" fmla="*/ 0 h 395"/>
                  <a:gd name="T2" fmla="*/ 1 w 1326"/>
                  <a:gd name="T3" fmla="*/ 0 h 395"/>
                  <a:gd name="T4" fmla="*/ 1 w 1326"/>
                  <a:gd name="T5" fmla="*/ 0 h 395"/>
                  <a:gd name="T6" fmla="*/ 0 w 1326"/>
                  <a:gd name="T7" fmla="*/ 0 h 395"/>
                  <a:gd name="T8" fmla="*/ 0 w 1326"/>
                  <a:gd name="T9" fmla="*/ 0 h 395"/>
                  <a:gd name="T10" fmla="*/ 0 w 1326"/>
                  <a:gd name="T11" fmla="*/ 0 h 3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26"/>
                  <a:gd name="T19" fmla="*/ 0 h 395"/>
                  <a:gd name="T20" fmla="*/ 1326 w 1326"/>
                  <a:gd name="T21" fmla="*/ 395 h 39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26" h="395">
                    <a:moveTo>
                      <a:pt x="0" y="395"/>
                    </a:moveTo>
                    <a:lnTo>
                      <a:pt x="1326" y="395"/>
                    </a:lnTo>
                    <a:lnTo>
                      <a:pt x="1326" y="0"/>
                    </a:lnTo>
                    <a:lnTo>
                      <a:pt x="0" y="0"/>
                    </a:lnTo>
                    <a:lnTo>
                      <a:pt x="0" y="395"/>
                    </a:lnTo>
                    <a:close/>
                  </a:path>
                </a:pathLst>
              </a:custGeom>
              <a:solidFill>
                <a:srgbClr val="AB5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9" name="Freeform 213"/>
              <p:cNvSpPr>
                <a:spLocks/>
              </p:cNvSpPr>
              <p:nvPr/>
            </p:nvSpPr>
            <p:spPr bwMode="auto">
              <a:xfrm>
                <a:off x="3899" y="1355"/>
                <a:ext cx="662" cy="162"/>
              </a:xfrm>
              <a:custGeom>
                <a:avLst/>
                <a:gdLst>
                  <a:gd name="T0" fmla="*/ 0 w 1324"/>
                  <a:gd name="T1" fmla="*/ 1 h 324"/>
                  <a:gd name="T2" fmla="*/ 1 w 1324"/>
                  <a:gd name="T3" fmla="*/ 1 h 324"/>
                  <a:gd name="T4" fmla="*/ 1 w 1324"/>
                  <a:gd name="T5" fmla="*/ 0 h 324"/>
                  <a:gd name="T6" fmla="*/ 0 w 1324"/>
                  <a:gd name="T7" fmla="*/ 0 h 324"/>
                  <a:gd name="T8" fmla="*/ 0 w 1324"/>
                  <a:gd name="T9" fmla="*/ 1 h 324"/>
                  <a:gd name="T10" fmla="*/ 0 w 1324"/>
                  <a:gd name="T11" fmla="*/ 1 h 32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24"/>
                  <a:gd name="T19" fmla="*/ 0 h 324"/>
                  <a:gd name="T20" fmla="*/ 1324 w 1324"/>
                  <a:gd name="T21" fmla="*/ 324 h 32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24" h="324">
                    <a:moveTo>
                      <a:pt x="0" y="324"/>
                    </a:moveTo>
                    <a:lnTo>
                      <a:pt x="1324" y="324"/>
                    </a:lnTo>
                    <a:lnTo>
                      <a:pt x="1324" y="0"/>
                    </a:lnTo>
                    <a:lnTo>
                      <a:pt x="0" y="0"/>
                    </a:lnTo>
                    <a:lnTo>
                      <a:pt x="0" y="324"/>
                    </a:lnTo>
                    <a:close/>
                  </a:path>
                </a:pathLst>
              </a:custGeom>
              <a:solidFill>
                <a:srgbClr val="BA69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0" name="Freeform 214"/>
              <p:cNvSpPr>
                <a:spLocks/>
              </p:cNvSpPr>
              <p:nvPr/>
            </p:nvSpPr>
            <p:spPr bwMode="auto">
              <a:xfrm>
                <a:off x="3899" y="1355"/>
                <a:ext cx="660" cy="129"/>
              </a:xfrm>
              <a:custGeom>
                <a:avLst/>
                <a:gdLst>
                  <a:gd name="T0" fmla="*/ 0 w 1321"/>
                  <a:gd name="T1" fmla="*/ 1 h 257"/>
                  <a:gd name="T2" fmla="*/ 0 w 1321"/>
                  <a:gd name="T3" fmla="*/ 1 h 257"/>
                  <a:gd name="T4" fmla="*/ 0 w 1321"/>
                  <a:gd name="T5" fmla="*/ 0 h 257"/>
                  <a:gd name="T6" fmla="*/ 0 w 1321"/>
                  <a:gd name="T7" fmla="*/ 0 h 257"/>
                  <a:gd name="T8" fmla="*/ 0 w 1321"/>
                  <a:gd name="T9" fmla="*/ 1 h 257"/>
                  <a:gd name="T10" fmla="*/ 0 w 1321"/>
                  <a:gd name="T11" fmla="*/ 1 h 25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21"/>
                  <a:gd name="T19" fmla="*/ 0 h 257"/>
                  <a:gd name="T20" fmla="*/ 1321 w 1321"/>
                  <a:gd name="T21" fmla="*/ 257 h 25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21" h="257">
                    <a:moveTo>
                      <a:pt x="0" y="257"/>
                    </a:moveTo>
                    <a:lnTo>
                      <a:pt x="1321" y="257"/>
                    </a:lnTo>
                    <a:lnTo>
                      <a:pt x="1321" y="0"/>
                    </a:lnTo>
                    <a:lnTo>
                      <a:pt x="0" y="0"/>
                    </a:lnTo>
                    <a:lnTo>
                      <a:pt x="0" y="257"/>
                    </a:lnTo>
                    <a:close/>
                  </a:path>
                </a:pathLst>
              </a:custGeom>
              <a:solidFill>
                <a:srgbClr val="CC7A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1" name="Freeform 215"/>
              <p:cNvSpPr>
                <a:spLocks/>
              </p:cNvSpPr>
              <p:nvPr/>
            </p:nvSpPr>
            <p:spPr bwMode="auto">
              <a:xfrm>
                <a:off x="3899" y="1355"/>
                <a:ext cx="659" cy="94"/>
              </a:xfrm>
              <a:custGeom>
                <a:avLst/>
                <a:gdLst>
                  <a:gd name="T0" fmla="*/ 0 w 1319"/>
                  <a:gd name="T1" fmla="*/ 0 h 189"/>
                  <a:gd name="T2" fmla="*/ 0 w 1319"/>
                  <a:gd name="T3" fmla="*/ 0 h 189"/>
                  <a:gd name="T4" fmla="*/ 0 w 1319"/>
                  <a:gd name="T5" fmla="*/ 0 h 189"/>
                  <a:gd name="T6" fmla="*/ 0 w 1319"/>
                  <a:gd name="T7" fmla="*/ 0 h 189"/>
                  <a:gd name="T8" fmla="*/ 0 w 1319"/>
                  <a:gd name="T9" fmla="*/ 0 h 189"/>
                  <a:gd name="T10" fmla="*/ 0 w 1319"/>
                  <a:gd name="T11" fmla="*/ 0 h 18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9"/>
                  <a:gd name="T19" fmla="*/ 0 h 189"/>
                  <a:gd name="T20" fmla="*/ 1319 w 1319"/>
                  <a:gd name="T21" fmla="*/ 189 h 18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9" h="189">
                    <a:moveTo>
                      <a:pt x="0" y="189"/>
                    </a:moveTo>
                    <a:lnTo>
                      <a:pt x="1319" y="189"/>
                    </a:lnTo>
                    <a:lnTo>
                      <a:pt x="1319" y="0"/>
                    </a:lnTo>
                    <a:lnTo>
                      <a:pt x="0" y="0"/>
                    </a:lnTo>
                    <a:lnTo>
                      <a:pt x="0" y="189"/>
                    </a:lnTo>
                    <a:close/>
                  </a:path>
                </a:pathLst>
              </a:custGeom>
              <a:solidFill>
                <a:srgbClr val="DB8C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2" name="Freeform 216"/>
              <p:cNvSpPr>
                <a:spLocks/>
              </p:cNvSpPr>
              <p:nvPr/>
            </p:nvSpPr>
            <p:spPr bwMode="auto">
              <a:xfrm>
                <a:off x="3899" y="1355"/>
                <a:ext cx="658" cy="61"/>
              </a:xfrm>
              <a:custGeom>
                <a:avLst/>
                <a:gdLst>
                  <a:gd name="T0" fmla="*/ 0 w 1317"/>
                  <a:gd name="T1" fmla="*/ 1 h 122"/>
                  <a:gd name="T2" fmla="*/ 0 w 1317"/>
                  <a:gd name="T3" fmla="*/ 1 h 122"/>
                  <a:gd name="T4" fmla="*/ 0 w 1317"/>
                  <a:gd name="T5" fmla="*/ 0 h 122"/>
                  <a:gd name="T6" fmla="*/ 0 w 1317"/>
                  <a:gd name="T7" fmla="*/ 0 h 122"/>
                  <a:gd name="T8" fmla="*/ 0 w 1317"/>
                  <a:gd name="T9" fmla="*/ 1 h 122"/>
                  <a:gd name="T10" fmla="*/ 0 w 1317"/>
                  <a:gd name="T11" fmla="*/ 1 h 1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7"/>
                  <a:gd name="T19" fmla="*/ 0 h 122"/>
                  <a:gd name="T20" fmla="*/ 1317 w 1317"/>
                  <a:gd name="T21" fmla="*/ 122 h 12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7" h="122">
                    <a:moveTo>
                      <a:pt x="0" y="122"/>
                    </a:moveTo>
                    <a:lnTo>
                      <a:pt x="1317" y="122"/>
                    </a:lnTo>
                    <a:lnTo>
                      <a:pt x="1317" y="0"/>
                    </a:lnTo>
                    <a:lnTo>
                      <a:pt x="0" y="0"/>
                    </a:lnTo>
                    <a:lnTo>
                      <a:pt x="0" y="122"/>
                    </a:lnTo>
                    <a:close/>
                  </a:path>
                </a:pathLst>
              </a:custGeom>
              <a:solidFill>
                <a:srgbClr val="ED9E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3" name="Freeform 217"/>
              <p:cNvSpPr>
                <a:spLocks/>
              </p:cNvSpPr>
              <p:nvPr/>
            </p:nvSpPr>
            <p:spPr bwMode="auto">
              <a:xfrm>
                <a:off x="3899" y="1355"/>
                <a:ext cx="657" cy="27"/>
              </a:xfrm>
              <a:custGeom>
                <a:avLst/>
                <a:gdLst>
                  <a:gd name="T0" fmla="*/ 0 w 1316"/>
                  <a:gd name="T1" fmla="*/ 1 h 53"/>
                  <a:gd name="T2" fmla="*/ 0 w 1316"/>
                  <a:gd name="T3" fmla="*/ 1 h 53"/>
                  <a:gd name="T4" fmla="*/ 0 w 1316"/>
                  <a:gd name="T5" fmla="*/ 0 h 53"/>
                  <a:gd name="T6" fmla="*/ 0 w 1316"/>
                  <a:gd name="T7" fmla="*/ 0 h 53"/>
                  <a:gd name="T8" fmla="*/ 0 w 1316"/>
                  <a:gd name="T9" fmla="*/ 1 h 53"/>
                  <a:gd name="T10" fmla="*/ 0 w 1316"/>
                  <a:gd name="T11" fmla="*/ 1 h 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316"/>
                  <a:gd name="T19" fmla="*/ 0 h 53"/>
                  <a:gd name="T20" fmla="*/ 1316 w 1316"/>
                  <a:gd name="T21" fmla="*/ 53 h 5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316" h="53">
                    <a:moveTo>
                      <a:pt x="0" y="53"/>
                    </a:moveTo>
                    <a:lnTo>
                      <a:pt x="1316" y="53"/>
                    </a:lnTo>
                    <a:lnTo>
                      <a:pt x="1316" y="0"/>
                    </a:lnTo>
                    <a:lnTo>
                      <a:pt x="0" y="0"/>
                    </a:lnTo>
                    <a:lnTo>
                      <a:pt x="0" y="53"/>
                    </a:lnTo>
                    <a:close/>
                  </a:path>
                </a:pathLst>
              </a:custGeom>
              <a:solidFill>
                <a:srgbClr val="FCB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4" name="Freeform 218"/>
              <p:cNvSpPr>
                <a:spLocks/>
              </p:cNvSpPr>
              <p:nvPr/>
            </p:nvSpPr>
            <p:spPr bwMode="auto">
              <a:xfrm>
                <a:off x="4232" y="1409"/>
                <a:ext cx="33" cy="69"/>
              </a:xfrm>
              <a:custGeom>
                <a:avLst/>
                <a:gdLst>
                  <a:gd name="T0" fmla="*/ 1 w 65"/>
                  <a:gd name="T1" fmla="*/ 1 h 137"/>
                  <a:gd name="T2" fmla="*/ 1 w 65"/>
                  <a:gd name="T3" fmla="*/ 1 h 137"/>
                  <a:gd name="T4" fmla="*/ 1 w 65"/>
                  <a:gd name="T5" fmla="*/ 0 h 137"/>
                  <a:gd name="T6" fmla="*/ 0 w 65"/>
                  <a:gd name="T7" fmla="*/ 0 h 137"/>
                  <a:gd name="T8" fmla="*/ 1 w 65"/>
                  <a:gd name="T9" fmla="*/ 1 h 137"/>
                  <a:gd name="T10" fmla="*/ 1 w 65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137"/>
                  <a:gd name="T20" fmla="*/ 65 w 65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137">
                    <a:moveTo>
                      <a:pt x="34" y="137"/>
                    </a:moveTo>
                    <a:lnTo>
                      <a:pt x="65" y="137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5" name="Freeform 219"/>
              <p:cNvSpPr>
                <a:spLocks/>
              </p:cNvSpPr>
              <p:nvPr/>
            </p:nvSpPr>
            <p:spPr bwMode="auto">
              <a:xfrm>
                <a:off x="4264" y="1409"/>
                <a:ext cx="33" cy="69"/>
              </a:xfrm>
              <a:custGeom>
                <a:avLst/>
                <a:gdLst>
                  <a:gd name="T0" fmla="*/ 0 w 68"/>
                  <a:gd name="T1" fmla="*/ 1 h 137"/>
                  <a:gd name="T2" fmla="*/ 0 w 68"/>
                  <a:gd name="T3" fmla="*/ 1 h 137"/>
                  <a:gd name="T4" fmla="*/ 0 w 68"/>
                  <a:gd name="T5" fmla="*/ 0 h 137"/>
                  <a:gd name="T6" fmla="*/ 0 w 68"/>
                  <a:gd name="T7" fmla="*/ 0 h 137"/>
                  <a:gd name="T8" fmla="*/ 0 w 68"/>
                  <a:gd name="T9" fmla="*/ 1 h 137"/>
                  <a:gd name="T10" fmla="*/ 0 w 68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"/>
                  <a:gd name="T19" fmla="*/ 0 h 137"/>
                  <a:gd name="T20" fmla="*/ 68 w 68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" h="137">
                    <a:moveTo>
                      <a:pt x="35" y="137"/>
                    </a:moveTo>
                    <a:lnTo>
                      <a:pt x="68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5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6" name="Freeform 220"/>
              <p:cNvSpPr>
                <a:spLocks/>
              </p:cNvSpPr>
              <p:nvPr/>
            </p:nvSpPr>
            <p:spPr bwMode="auto">
              <a:xfrm>
                <a:off x="4296" y="1409"/>
                <a:ext cx="33" cy="69"/>
              </a:xfrm>
              <a:custGeom>
                <a:avLst/>
                <a:gdLst>
                  <a:gd name="T0" fmla="*/ 0 w 67"/>
                  <a:gd name="T1" fmla="*/ 1 h 137"/>
                  <a:gd name="T2" fmla="*/ 0 w 67"/>
                  <a:gd name="T3" fmla="*/ 1 h 137"/>
                  <a:gd name="T4" fmla="*/ 0 w 67"/>
                  <a:gd name="T5" fmla="*/ 0 h 137"/>
                  <a:gd name="T6" fmla="*/ 0 w 67"/>
                  <a:gd name="T7" fmla="*/ 0 h 137"/>
                  <a:gd name="T8" fmla="*/ 0 w 67"/>
                  <a:gd name="T9" fmla="*/ 1 h 137"/>
                  <a:gd name="T10" fmla="*/ 0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6" y="137"/>
                    </a:moveTo>
                    <a:lnTo>
                      <a:pt x="67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7" name="Freeform 221"/>
              <p:cNvSpPr>
                <a:spLocks/>
              </p:cNvSpPr>
              <p:nvPr/>
            </p:nvSpPr>
            <p:spPr bwMode="auto">
              <a:xfrm>
                <a:off x="4327" y="1409"/>
                <a:ext cx="35" cy="69"/>
              </a:xfrm>
              <a:custGeom>
                <a:avLst/>
                <a:gdLst>
                  <a:gd name="T0" fmla="*/ 1 w 69"/>
                  <a:gd name="T1" fmla="*/ 1 h 137"/>
                  <a:gd name="T2" fmla="*/ 1 w 69"/>
                  <a:gd name="T3" fmla="*/ 1 h 137"/>
                  <a:gd name="T4" fmla="*/ 1 w 69"/>
                  <a:gd name="T5" fmla="*/ 0 h 137"/>
                  <a:gd name="T6" fmla="*/ 0 w 69"/>
                  <a:gd name="T7" fmla="*/ 0 h 137"/>
                  <a:gd name="T8" fmla="*/ 1 w 69"/>
                  <a:gd name="T9" fmla="*/ 1 h 137"/>
                  <a:gd name="T10" fmla="*/ 1 w 69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"/>
                  <a:gd name="T19" fmla="*/ 0 h 137"/>
                  <a:gd name="T20" fmla="*/ 69 w 69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" h="137">
                    <a:moveTo>
                      <a:pt x="36" y="137"/>
                    </a:moveTo>
                    <a:lnTo>
                      <a:pt x="69" y="137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8" name="Freeform 222"/>
              <p:cNvSpPr>
                <a:spLocks/>
              </p:cNvSpPr>
              <p:nvPr/>
            </p:nvSpPr>
            <p:spPr bwMode="auto">
              <a:xfrm>
                <a:off x="4360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5" y="137"/>
                    </a:moveTo>
                    <a:lnTo>
                      <a:pt x="67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5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49" name="Freeform 223"/>
              <p:cNvSpPr>
                <a:spLocks/>
              </p:cNvSpPr>
              <p:nvPr/>
            </p:nvSpPr>
            <p:spPr bwMode="auto">
              <a:xfrm>
                <a:off x="4392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4" y="137"/>
                    </a:moveTo>
                    <a:lnTo>
                      <a:pt x="67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0" name="Freeform 224"/>
              <p:cNvSpPr>
                <a:spLocks/>
              </p:cNvSpPr>
              <p:nvPr/>
            </p:nvSpPr>
            <p:spPr bwMode="auto">
              <a:xfrm>
                <a:off x="4424" y="1410"/>
                <a:ext cx="33" cy="69"/>
              </a:xfrm>
              <a:custGeom>
                <a:avLst/>
                <a:gdLst>
                  <a:gd name="T0" fmla="*/ 0 w 67"/>
                  <a:gd name="T1" fmla="*/ 1 h 137"/>
                  <a:gd name="T2" fmla="*/ 0 w 67"/>
                  <a:gd name="T3" fmla="*/ 1 h 137"/>
                  <a:gd name="T4" fmla="*/ 0 w 67"/>
                  <a:gd name="T5" fmla="*/ 0 h 137"/>
                  <a:gd name="T6" fmla="*/ 0 w 67"/>
                  <a:gd name="T7" fmla="*/ 0 h 137"/>
                  <a:gd name="T8" fmla="*/ 0 w 67"/>
                  <a:gd name="T9" fmla="*/ 1 h 137"/>
                  <a:gd name="T10" fmla="*/ 0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6" y="137"/>
                    </a:moveTo>
                    <a:lnTo>
                      <a:pt x="67" y="137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1" name="Freeform 225"/>
              <p:cNvSpPr>
                <a:spLocks/>
              </p:cNvSpPr>
              <p:nvPr/>
            </p:nvSpPr>
            <p:spPr bwMode="auto">
              <a:xfrm>
                <a:off x="4456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6" y="137"/>
                    </a:moveTo>
                    <a:lnTo>
                      <a:pt x="67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2" name="Freeform 226"/>
              <p:cNvSpPr>
                <a:spLocks/>
              </p:cNvSpPr>
              <p:nvPr/>
            </p:nvSpPr>
            <p:spPr bwMode="auto">
              <a:xfrm>
                <a:off x="4488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4" y="137"/>
                    </a:moveTo>
                    <a:lnTo>
                      <a:pt x="67" y="137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3" name="Freeform 227"/>
              <p:cNvSpPr>
                <a:spLocks/>
              </p:cNvSpPr>
              <p:nvPr/>
            </p:nvSpPr>
            <p:spPr bwMode="auto">
              <a:xfrm>
                <a:off x="3943" y="1409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4" y="137"/>
                    </a:moveTo>
                    <a:lnTo>
                      <a:pt x="67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4" name="Freeform 228"/>
              <p:cNvSpPr>
                <a:spLocks/>
              </p:cNvSpPr>
              <p:nvPr/>
            </p:nvSpPr>
            <p:spPr bwMode="auto">
              <a:xfrm>
                <a:off x="3975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6" y="137"/>
                    </a:moveTo>
                    <a:lnTo>
                      <a:pt x="67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5" name="Freeform 229"/>
              <p:cNvSpPr>
                <a:spLocks/>
              </p:cNvSpPr>
              <p:nvPr/>
            </p:nvSpPr>
            <p:spPr bwMode="auto">
              <a:xfrm>
                <a:off x="4007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5" y="137"/>
                    </a:moveTo>
                    <a:lnTo>
                      <a:pt x="67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5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6" name="Freeform 230"/>
              <p:cNvSpPr>
                <a:spLocks/>
              </p:cNvSpPr>
              <p:nvPr/>
            </p:nvSpPr>
            <p:spPr bwMode="auto">
              <a:xfrm>
                <a:off x="4040" y="1410"/>
                <a:ext cx="33" cy="69"/>
              </a:xfrm>
              <a:custGeom>
                <a:avLst/>
                <a:gdLst>
                  <a:gd name="T0" fmla="*/ 0 w 67"/>
                  <a:gd name="T1" fmla="*/ 1 h 137"/>
                  <a:gd name="T2" fmla="*/ 0 w 67"/>
                  <a:gd name="T3" fmla="*/ 1 h 137"/>
                  <a:gd name="T4" fmla="*/ 0 w 67"/>
                  <a:gd name="T5" fmla="*/ 0 h 137"/>
                  <a:gd name="T6" fmla="*/ 0 w 67"/>
                  <a:gd name="T7" fmla="*/ 0 h 137"/>
                  <a:gd name="T8" fmla="*/ 0 w 67"/>
                  <a:gd name="T9" fmla="*/ 1 h 137"/>
                  <a:gd name="T10" fmla="*/ 0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4" y="137"/>
                    </a:moveTo>
                    <a:lnTo>
                      <a:pt x="67" y="137"/>
                    </a:lnTo>
                    <a:lnTo>
                      <a:pt x="32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7" name="Freeform 231"/>
              <p:cNvSpPr>
                <a:spLocks/>
              </p:cNvSpPr>
              <p:nvPr/>
            </p:nvSpPr>
            <p:spPr bwMode="auto">
              <a:xfrm>
                <a:off x="4072" y="1410"/>
                <a:ext cx="33" cy="69"/>
              </a:xfrm>
              <a:custGeom>
                <a:avLst/>
                <a:gdLst>
                  <a:gd name="T0" fmla="*/ 0 w 68"/>
                  <a:gd name="T1" fmla="*/ 1 h 137"/>
                  <a:gd name="T2" fmla="*/ 0 w 68"/>
                  <a:gd name="T3" fmla="*/ 1 h 137"/>
                  <a:gd name="T4" fmla="*/ 0 w 68"/>
                  <a:gd name="T5" fmla="*/ 0 h 137"/>
                  <a:gd name="T6" fmla="*/ 0 w 68"/>
                  <a:gd name="T7" fmla="*/ 0 h 137"/>
                  <a:gd name="T8" fmla="*/ 0 w 68"/>
                  <a:gd name="T9" fmla="*/ 1 h 137"/>
                  <a:gd name="T10" fmla="*/ 0 w 68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8"/>
                  <a:gd name="T19" fmla="*/ 0 h 137"/>
                  <a:gd name="T20" fmla="*/ 68 w 68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8" h="137">
                    <a:moveTo>
                      <a:pt x="35" y="137"/>
                    </a:moveTo>
                    <a:lnTo>
                      <a:pt x="68" y="137"/>
                    </a:lnTo>
                    <a:lnTo>
                      <a:pt x="33" y="0"/>
                    </a:lnTo>
                    <a:lnTo>
                      <a:pt x="0" y="0"/>
                    </a:lnTo>
                    <a:lnTo>
                      <a:pt x="35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8" name="Freeform 232"/>
              <p:cNvSpPr>
                <a:spLocks/>
              </p:cNvSpPr>
              <p:nvPr/>
            </p:nvSpPr>
            <p:spPr bwMode="auto">
              <a:xfrm>
                <a:off x="4104" y="1410"/>
                <a:ext cx="33" cy="69"/>
              </a:xfrm>
              <a:custGeom>
                <a:avLst/>
                <a:gdLst>
                  <a:gd name="T0" fmla="*/ 1 w 65"/>
                  <a:gd name="T1" fmla="*/ 1 h 137"/>
                  <a:gd name="T2" fmla="*/ 1 w 65"/>
                  <a:gd name="T3" fmla="*/ 1 h 137"/>
                  <a:gd name="T4" fmla="*/ 1 w 65"/>
                  <a:gd name="T5" fmla="*/ 0 h 137"/>
                  <a:gd name="T6" fmla="*/ 0 w 65"/>
                  <a:gd name="T7" fmla="*/ 0 h 137"/>
                  <a:gd name="T8" fmla="*/ 1 w 65"/>
                  <a:gd name="T9" fmla="*/ 1 h 137"/>
                  <a:gd name="T10" fmla="*/ 1 w 65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137"/>
                  <a:gd name="T20" fmla="*/ 65 w 65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137">
                    <a:moveTo>
                      <a:pt x="33" y="137"/>
                    </a:moveTo>
                    <a:lnTo>
                      <a:pt x="65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3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59" name="Freeform 233"/>
              <p:cNvSpPr>
                <a:spLocks/>
              </p:cNvSpPr>
              <p:nvPr/>
            </p:nvSpPr>
            <p:spPr bwMode="auto">
              <a:xfrm>
                <a:off x="4136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4" y="137"/>
                    </a:moveTo>
                    <a:lnTo>
                      <a:pt x="67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4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0" name="Freeform 234"/>
              <p:cNvSpPr>
                <a:spLocks/>
              </p:cNvSpPr>
              <p:nvPr/>
            </p:nvSpPr>
            <p:spPr bwMode="auto">
              <a:xfrm>
                <a:off x="4168" y="1410"/>
                <a:ext cx="34" cy="69"/>
              </a:xfrm>
              <a:custGeom>
                <a:avLst/>
                <a:gdLst>
                  <a:gd name="T0" fmla="*/ 1 w 67"/>
                  <a:gd name="T1" fmla="*/ 1 h 137"/>
                  <a:gd name="T2" fmla="*/ 1 w 67"/>
                  <a:gd name="T3" fmla="*/ 1 h 137"/>
                  <a:gd name="T4" fmla="*/ 1 w 67"/>
                  <a:gd name="T5" fmla="*/ 0 h 137"/>
                  <a:gd name="T6" fmla="*/ 0 w 67"/>
                  <a:gd name="T7" fmla="*/ 0 h 137"/>
                  <a:gd name="T8" fmla="*/ 1 w 67"/>
                  <a:gd name="T9" fmla="*/ 1 h 137"/>
                  <a:gd name="T10" fmla="*/ 1 w 67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7"/>
                  <a:gd name="T19" fmla="*/ 0 h 137"/>
                  <a:gd name="T20" fmla="*/ 67 w 67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7" h="137">
                    <a:moveTo>
                      <a:pt x="36" y="137"/>
                    </a:moveTo>
                    <a:lnTo>
                      <a:pt x="67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6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61" name="Freeform 235"/>
              <p:cNvSpPr>
                <a:spLocks/>
              </p:cNvSpPr>
              <p:nvPr/>
            </p:nvSpPr>
            <p:spPr bwMode="auto">
              <a:xfrm>
                <a:off x="4201" y="1410"/>
                <a:ext cx="33" cy="69"/>
              </a:xfrm>
              <a:custGeom>
                <a:avLst/>
                <a:gdLst>
                  <a:gd name="T0" fmla="*/ 1 w 65"/>
                  <a:gd name="T1" fmla="*/ 1 h 137"/>
                  <a:gd name="T2" fmla="*/ 1 w 65"/>
                  <a:gd name="T3" fmla="*/ 1 h 137"/>
                  <a:gd name="T4" fmla="*/ 1 w 65"/>
                  <a:gd name="T5" fmla="*/ 0 h 137"/>
                  <a:gd name="T6" fmla="*/ 0 w 65"/>
                  <a:gd name="T7" fmla="*/ 0 h 137"/>
                  <a:gd name="T8" fmla="*/ 1 w 65"/>
                  <a:gd name="T9" fmla="*/ 1 h 137"/>
                  <a:gd name="T10" fmla="*/ 1 w 65"/>
                  <a:gd name="T11" fmla="*/ 1 h 1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137"/>
                  <a:gd name="T20" fmla="*/ 65 w 65"/>
                  <a:gd name="T21" fmla="*/ 137 h 13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137">
                    <a:moveTo>
                      <a:pt x="32" y="137"/>
                    </a:moveTo>
                    <a:lnTo>
                      <a:pt x="65" y="137"/>
                    </a:lnTo>
                    <a:lnTo>
                      <a:pt x="31" y="0"/>
                    </a:lnTo>
                    <a:lnTo>
                      <a:pt x="0" y="0"/>
                    </a:lnTo>
                    <a:lnTo>
                      <a:pt x="32" y="137"/>
                    </a:lnTo>
                    <a:close/>
                  </a:path>
                </a:pathLst>
              </a:custGeom>
              <a:solidFill>
                <a:srgbClr val="FF91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grpSp>
          <p:nvGrpSpPr>
            <p:cNvPr id="1122" name="Group 236"/>
            <p:cNvGrpSpPr>
              <a:grpSpLocks/>
            </p:cNvGrpSpPr>
            <p:nvPr/>
          </p:nvGrpSpPr>
          <p:grpSpPr bwMode="auto">
            <a:xfrm>
              <a:off x="4326" y="1550"/>
              <a:ext cx="29" cy="45"/>
              <a:chOff x="4455" y="1560"/>
              <a:chExt cx="29" cy="45"/>
            </a:xfrm>
          </p:grpSpPr>
          <p:sp>
            <p:nvSpPr>
              <p:cNvPr id="1130" name="Freeform 237"/>
              <p:cNvSpPr>
                <a:spLocks/>
              </p:cNvSpPr>
              <p:nvPr/>
            </p:nvSpPr>
            <p:spPr bwMode="auto">
              <a:xfrm>
                <a:off x="4455" y="1560"/>
                <a:ext cx="29" cy="45"/>
              </a:xfrm>
              <a:custGeom>
                <a:avLst/>
                <a:gdLst>
                  <a:gd name="T0" fmla="*/ 0 w 59"/>
                  <a:gd name="T1" fmla="*/ 0 h 91"/>
                  <a:gd name="T2" fmla="*/ 0 w 59"/>
                  <a:gd name="T3" fmla="*/ 0 h 91"/>
                  <a:gd name="T4" fmla="*/ 0 w 59"/>
                  <a:gd name="T5" fmla="*/ 0 h 91"/>
                  <a:gd name="T6" fmla="*/ 0 w 59"/>
                  <a:gd name="T7" fmla="*/ 0 h 91"/>
                  <a:gd name="T8" fmla="*/ 0 w 59"/>
                  <a:gd name="T9" fmla="*/ 0 h 91"/>
                  <a:gd name="T10" fmla="*/ 0 w 59"/>
                  <a:gd name="T11" fmla="*/ 0 h 9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9"/>
                  <a:gd name="T19" fmla="*/ 0 h 91"/>
                  <a:gd name="T20" fmla="*/ 59 w 59"/>
                  <a:gd name="T21" fmla="*/ 91 h 9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9" h="91">
                    <a:moveTo>
                      <a:pt x="0" y="91"/>
                    </a:moveTo>
                    <a:lnTo>
                      <a:pt x="59" y="91"/>
                    </a:lnTo>
                    <a:lnTo>
                      <a:pt x="59" y="0"/>
                    </a:lnTo>
                    <a:lnTo>
                      <a:pt x="0" y="0"/>
                    </a:lnTo>
                    <a:lnTo>
                      <a:pt x="0" y="91"/>
                    </a:lnTo>
                    <a:close/>
                  </a:path>
                </a:pathLst>
              </a:custGeom>
              <a:solidFill>
                <a:srgbClr val="EDF22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1" name="Freeform 238"/>
              <p:cNvSpPr>
                <a:spLocks/>
              </p:cNvSpPr>
              <p:nvPr/>
            </p:nvSpPr>
            <p:spPr bwMode="auto">
              <a:xfrm>
                <a:off x="4455" y="1566"/>
                <a:ext cx="29" cy="39"/>
              </a:xfrm>
              <a:custGeom>
                <a:avLst/>
                <a:gdLst>
                  <a:gd name="T0" fmla="*/ 0 w 57"/>
                  <a:gd name="T1" fmla="*/ 1 h 77"/>
                  <a:gd name="T2" fmla="*/ 1 w 57"/>
                  <a:gd name="T3" fmla="*/ 1 h 77"/>
                  <a:gd name="T4" fmla="*/ 1 w 57"/>
                  <a:gd name="T5" fmla="*/ 0 h 77"/>
                  <a:gd name="T6" fmla="*/ 0 w 57"/>
                  <a:gd name="T7" fmla="*/ 0 h 77"/>
                  <a:gd name="T8" fmla="*/ 0 w 57"/>
                  <a:gd name="T9" fmla="*/ 1 h 77"/>
                  <a:gd name="T10" fmla="*/ 0 w 57"/>
                  <a:gd name="T11" fmla="*/ 1 h 7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77"/>
                  <a:gd name="T20" fmla="*/ 57 w 57"/>
                  <a:gd name="T21" fmla="*/ 77 h 7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77">
                    <a:moveTo>
                      <a:pt x="0" y="77"/>
                    </a:moveTo>
                    <a:lnTo>
                      <a:pt x="57" y="77"/>
                    </a:lnTo>
                    <a:lnTo>
                      <a:pt x="57" y="0"/>
                    </a:lnTo>
                    <a:lnTo>
                      <a:pt x="0" y="0"/>
                    </a:lnTo>
                    <a:lnTo>
                      <a:pt x="0" y="77"/>
                    </a:lnTo>
                    <a:close/>
                  </a:path>
                </a:pathLst>
              </a:custGeom>
              <a:solidFill>
                <a:srgbClr val="F0C22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2" name="Freeform 239"/>
              <p:cNvSpPr>
                <a:spLocks/>
              </p:cNvSpPr>
              <p:nvPr/>
            </p:nvSpPr>
            <p:spPr bwMode="auto">
              <a:xfrm>
                <a:off x="4455" y="1572"/>
                <a:ext cx="28" cy="33"/>
              </a:xfrm>
              <a:custGeom>
                <a:avLst/>
                <a:gdLst>
                  <a:gd name="T0" fmla="*/ 0 w 55"/>
                  <a:gd name="T1" fmla="*/ 1 h 65"/>
                  <a:gd name="T2" fmla="*/ 1 w 55"/>
                  <a:gd name="T3" fmla="*/ 1 h 65"/>
                  <a:gd name="T4" fmla="*/ 1 w 55"/>
                  <a:gd name="T5" fmla="*/ 0 h 65"/>
                  <a:gd name="T6" fmla="*/ 0 w 55"/>
                  <a:gd name="T7" fmla="*/ 0 h 65"/>
                  <a:gd name="T8" fmla="*/ 0 w 55"/>
                  <a:gd name="T9" fmla="*/ 1 h 65"/>
                  <a:gd name="T10" fmla="*/ 0 w 55"/>
                  <a:gd name="T11" fmla="*/ 1 h 6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"/>
                  <a:gd name="T19" fmla="*/ 0 h 65"/>
                  <a:gd name="T20" fmla="*/ 55 w 55"/>
                  <a:gd name="T21" fmla="*/ 65 h 65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" h="65">
                    <a:moveTo>
                      <a:pt x="0" y="65"/>
                    </a:moveTo>
                    <a:lnTo>
                      <a:pt x="55" y="65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65"/>
                    </a:lnTo>
                    <a:close/>
                  </a:path>
                </a:pathLst>
              </a:custGeom>
              <a:solidFill>
                <a:srgbClr val="F5911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3" name="Freeform 240"/>
              <p:cNvSpPr>
                <a:spLocks/>
              </p:cNvSpPr>
              <p:nvPr/>
            </p:nvSpPr>
            <p:spPr bwMode="auto">
              <a:xfrm>
                <a:off x="4457" y="1578"/>
                <a:ext cx="25" cy="26"/>
              </a:xfrm>
              <a:custGeom>
                <a:avLst/>
                <a:gdLst>
                  <a:gd name="T0" fmla="*/ 0 w 50"/>
                  <a:gd name="T1" fmla="*/ 1 h 51"/>
                  <a:gd name="T2" fmla="*/ 1 w 50"/>
                  <a:gd name="T3" fmla="*/ 1 h 51"/>
                  <a:gd name="T4" fmla="*/ 1 w 50"/>
                  <a:gd name="T5" fmla="*/ 0 h 51"/>
                  <a:gd name="T6" fmla="*/ 0 w 50"/>
                  <a:gd name="T7" fmla="*/ 0 h 51"/>
                  <a:gd name="T8" fmla="*/ 0 w 50"/>
                  <a:gd name="T9" fmla="*/ 1 h 51"/>
                  <a:gd name="T10" fmla="*/ 0 w 50"/>
                  <a:gd name="T11" fmla="*/ 1 h 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0"/>
                  <a:gd name="T19" fmla="*/ 0 h 51"/>
                  <a:gd name="T20" fmla="*/ 50 w 50"/>
                  <a:gd name="T21" fmla="*/ 51 h 5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0" h="51">
                    <a:moveTo>
                      <a:pt x="0" y="51"/>
                    </a:moveTo>
                    <a:lnTo>
                      <a:pt x="50" y="51"/>
                    </a:lnTo>
                    <a:lnTo>
                      <a:pt x="50" y="0"/>
                    </a:lnTo>
                    <a:lnTo>
                      <a:pt x="0" y="0"/>
                    </a:lnTo>
                    <a:lnTo>
                      <a:pt x="0" y="51"/>
                    </a:lnTo>
                    <a:close/>
                  </a:path>
                </a:pathLst>
              </a:custGeom>
              <a:solidFill>
                <a:srgbClr val="F761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4" name="Freeform 241"/>
              <p:cNvSpPr>
                <a:spLocks/>
              </p:cNvSpPr>
              <p:nvPr/>
            </p:nvSpPr>
            <p:spPr bwMode="auto">
              <a:xfrm>
                <a:off x="4457" y="1584"/>
                <a:ext cx="24" cy="20"/>
              </a:xfrm>
              <a:custGeom>
                <a:avLst/>
                <a:gdLst>
                  <a:gd name="T0" fmla="*/ 0 w 49"/>
                  <a:gd name="T1" fmla="*/ 1 h 39"/>
                  <a:gd name="T2" fmla="*/ 0 w 49"/>
                  <a:gd name="T3" fmla="*/ 1 h 39"/>
                  <a:gd name="T4" fmla="*/ 0 w 49"/>
                  <a:gd name="T5" fmla="*/ 0 h 39"/>
                  <a:gd name="T6" fmla="*/ 0 w 49"/>
                  <a:gd name="T7" fmla="*/ 0 h 39"/>
                  <a:gd name="T8" fmla="*/ 0 w 49"/>
                  <a:gd name="T9" fmla="*/ 1 h 39"/>
                  <a:gd name="T10" fmla="*/ 0 w 49"/>
                  <a:gd name="T11" fmla="*/ 1 h 3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"/>
                  <a:gd name="T19" fmla="*/ 0 h 39"/>
                  <a:gd name="T20" fmla="*/ 49 w 49"/>
                  <a:gd name="T21" fmla="*/ 39 h 3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" h="39">
                    <a:moveTo>
                      <a:pt x="0" y="39"/>
                    </a:moveTo>
                    <a:lnTo>
                      <a:pt x="49" y="39"/>
                    </a:lnTo>
                    <a:lnTo>
                      <a:pt x="49" y="0"/>
                    </a:lnTo>
                    <a:lnTo>
                      <a:pt x="0" y="0"/>
                    </a:lnTo>
                    <a:lnTo>
                      <a:pt x="0" y="39"/>
                    </a:lnTo>
                    <a:close/>
                  </a:path>
                </a:pathLst>
              </a:custGeom>
              <a:solidFill>
                <a:srgbClr val="FC300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135" name="Freeform 242"/>
              <p:cNvSpPr>
                <a:spLocks/>
              </p:cNvSpPr>
              <p:nvPr/>
            </p:nvSpPr>
            <p:spPr bwMode="auto">
              <a:xfrm>
                <a:off x="4458" y="1590"/>
                <a:ext cx="23" cy="13"/>
              </a:xfrm>
              <a:custGeom>
                <a:avLst/>
                <a:gdLst>
                  <a:gd name="T0" fmla="*/ 0 w 47"/>
                  <a:gd name="T1" fmla="*/ 1 h 26"/>
                  <a:gd name="T2" fmla="*/ 0 w 47"/>
                  <a:gd name="T3" fmla="*/ 1 h 26"/>
                  <a:gd name="T4" fmla="*/ 0 w 47"/>
                  <a:gd name="T5" fmla="*/ 0 h 26"/>
                  <a:gd name="T6" fmla="*/ 0 w 47"/>
                  <a:gd name="T7" fmla="*/ 0 h 26"/>
                  <a:gd name="T8" fmla="*/ 0 w 47"/>
                  <a:gd name="T9" fmla="*/ 1 h 26"/>
                  <a:gd name="T10" fmla="*/ 0 w 47"/>
                  <a:gd name="T11" fmla="*/ 1 h 2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26"/>
                  <a:gd name="T20" fmla="*/ 47 w 47"/>
                  <a:gd name="T21" fmla="*/ 26 h 2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26">
                    <a:moveTo>
                      <a:pt x="0" y="26"/>
                    </a:moveTo>
                    <a:lnTo>
                      <a:pt x="47" y="26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123" name="Freeform 243"/>
            <p:cNvSpPr>
              <a:spLocks/>
            </p:cNvSpPr>
            <p:nvPr/>
          </p:nvSpPr>
          <p:spPr bwMode="auto">
            <a:xfrm>
              <a:off x="3600" y="1583"/>
              <a:ext cx="40" cy="34"/>
            </a:xfrm>
            <a:custGeom>
              <a:avLst/>
              <a:gdLst>
                <a:gd name="T0" fmla="*/ 0 w 81"/>
                <a:gd name="T1" fmla="*/ 1 h 67"/>
                <a:gd name="T2" fmla="*/ 0 w 81"/>
                <a:gd name="T3" fmla="*/ 1 h 67"/>
                <a:gd name="T4" fmla="*/ 0 w 81"/>
                <a:gd name="T5" fmla="*/ 1 h 67"/>
                <a:gd name="T6" fmla="*/ 0 w 81"/>
                <a:gd name="T7" fmla="*/ 1 h 67"/>
                <a:gd name="T8" fmla="*/ 0 w 81"/>
                <a:gd name="T9" fmla="*/ 1 h 67"/>
                <a:gd name="T10" fmla="*/ 0 w 81"/>
                <a:gd name="T11" fmla="*/ 1 h 67"/>
                <a:gd name="T12" fmla="*/ 0 w 81"/>
                <a:gd name="T13" fmla="*/ 1 h 67"/>
                <a:gd name="T14" fmla="*/ 0 w 81"/>
                <a:gd name="T15" fmla="*/ 1 h 67"/>
                <a:gd name="T16" fmla="*/ 0 w 81"/>
                <a:gd name="T17" fmla="*/ 0 h 67"/>
                <a:gd name="T18" fmla="*/ 0 w 81"/>
                <a:gd name="T19" fmla="*/ 0 h 67"/>
                <a:gd name="T20" fmla="*/ 0 w 81"/>
                <a:gd name="T21" fmla="*/ 0 h 67"/>
                <a:gd name="T22" fmla="*/ 0 w 81"/>
                <a:gd name="T23" fmla="*/ 0 h 67"/>
                <a:gd name="T24" fmla="*/ 0 w 81"/>
                <a:gd name="T25" fmla="*/ 0 h 67"/>
                <a:gd name="T26" fmla="*/ 0 w 81"/>
                <a:gd name="T27" fmla="*/ 0 h 67"/>
                <a:gd name="T28" fmla="*/ 0 w 81"/>
                <a:gd name="T29" fmla="*/ 0 h 67"/>
                <a:gd name="T30" fmla="*/ 0 w 81"/>
                <a:gd name="T31" fmla="*/ 0 h 67"/>
                <a:gd name="T32" fmla="*/ 0 w 81"/>
                <a:gd name="T33" fmla="*/ 1 h 67"/>
                <a:gd name="T34" fmla="*/ 0 w 81"/>
                <a:gd name="T35" fmla="*/ 1 h 67"/>
                <a:gd name="T36" fmla="*/ 0 w 81"/>
                <a:gd name="T37" fmla="*/ 1 h 67"/>
                <a:gd name="T38" fmla="*/ 0 w 81"/>
                <a:gd name="T39" fmla="*/ 1 h 67"/>
                <a:gd name="T40" fmla="*/ 0 w 81"/>
                <a:gd name="T41" fmla="*/ 1 h 67"/>
                <a:gd name="T42" fmla="*/ 0 w 81"/>
                <a:gd name="T43" fmla="*/ 1 h 67"/>
                <a:gd name="T44" fmla="*/ 0 w 81"/>
                <a:gd name="T45" fmla="*/ 1 h 67"/>
                <a:gd name="T46" fmla="*/ 0 w 81"/>
                <a:gd name="T47" fmla="*/ 1 h 67"/>
                <a:gd name="T48" fmla="*/ 0 w 81"/>
                <a:gd name="T49" fmla="*/ 1 h 67"/>
                <a:gd name="T50" fmla="*/ 0 w 81"/>
                <a:gd name="T51" fmla="*/ 1 h 67"/>
                <a:gd name="T52" fmla="*/ 0 w 81"/>
                <a:gd name="T53" fmla="*/ 1 h 67"/>
                <a:gd name="T54" fmla="*/ 0 w 81"/>
                <a:gd name="T55" fmla="*/ 1 h 67"/>
                <a:gd name="T56" fmla="*/ 0 w 81"/>
                <a:gd name="T57" fmla="*/ 1 h 67"/>
                <a:gd name="T58" fmla="*/ 0 w 81"/>
                <a:gd name="T59" fmla="*/ 1 h 67"/>
                <a:gd name="T60" fmla="*/ 0 w 81"/>
                <a:gd name="T61" fmla="*/ 1 h 67"/>
                <a:gd name="T62" fmla="*/ 0 w 81"/>
                <a:gd name="T63" fmla="*/ 1 h 67"/>
                <a:gd name="T64" fmla="*/ 0 w 81"/>
                <a:gd name="T65" fmla="*/ 1 h 67"/>
                <a:gd name="T66" fmla="*/ 0 w 81"/>
                <a:gd name="T67" fmla="*/ 1 h 67"/>
                <a:gd name="T68" fmla="*/ 0 w 81"/>
                <a:gd name="T69" fmla="*/ 1 h 67"/>
                <a:gd name="T70" fmla="*/ 0 w 81"/>
                <a:gd name="T71" fmla="*/ 1 h 67"/>
                <a:gd name="T72" fmla="*/ 0 w 81"/>
                <a:gd name="T73" fmla="*/ 1 h 67"/>
                <a:gd name="T74" fmla="*/ 0 w 81"/>
                <a:gd name="T75" fmla="*/ 1 h 67"/>
                <a:gd name="T76" fmla="*/ 0 w 81"/>
                <a:gd name="T77" fmla="*/ 1 h 67"/>
                <a:gd name="T78" fmla="*/ 0 w 81"/>
                <a:gd name="T79" fmla="*/ 1 h 67"/>
                <a:gd name="T80" fmla="*/ 0 w 81"/>
                <a:gd name="T81" fmla="*/ 1 h 67"/>
                <a:gd name="T82" fmla="*/ 0 w 81"/>
                <a:gd name="T83" fmla="*/ 1 h 67"/>
                <a:gd name="T84" fmla="*/ 0 w 81"/>
                <a:gd name="T85" fmla="*/ 1 h 67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1"/>
                <a:gd name="T130" fmla="*/ 0 h 67"/>
                <a:gd name="T131" fmla="*/ 81 w 81"/>
                <a:gd name="T132" fmla="*/ 67 h 67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1" h="67">
                  <a:moveTo>
                    <a:pt x="14" y="67"/>
                  </a:moveTo>
                  <a:lnTo>
                    <a:pt x="7" y="65"/>
                  </a:lnTo>
                  <a:lnTo>
                    <a:pt x="3" y="62"/>
                  </a:lnTo>
                  <a:lnTo>
                    <a:pt x="0" y="57"/>
                  </a:lnTo>
                  <a:lnTo>
                    <a:pt x="0" y="53"/>
                  </a:lnTo>
                  <a:lnTo>
                    <a:pt x="0" y="14"/>
                  </a:lnTo>
                  <a:lnTo>
                    <a:pt x="0" y="9"/>
                  </a:lnTo>
                  <a:lnTo>
                    <a:pt x="3" y="4"/>
                  </a:lnTo>
                  <a:lnTo>
                    <a:pt x="7" y="0"/>
                  </a:lnTo>
                  <a:lnTo>
                    <a:pt x="14" y="0"/>
                  </a:lnTo>
                  <a:lnTo>
                    <a:pt x="15" y="0"/>
                  </a:lnTo>
                  <a:lnTo>
                    <a:pt x="21" y="0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33" y="0"/>
                  </a:lnTo>
                  <a:lnTo>
                    <a:pt x="38" y="0"/>
                  </a:lnTo>
                  <a:lnTo>
                    <a:pt x="38" y="5"/>
                  </a:lnTo>
                  <a:lnTo>
                    <a:pt x="38" y="11"/>
                  </a:lnTo>
                  <a:lnTo>
                    <a:pt x="38" y="14"/>
                  </a:lnTo>
                  <a:lnTo>
                    <a:pt x="38" y="21"/>
                  </a:lnTo>
                  <a:lnTo>
                    <a:pt x="40" y="24"/>
                  </a:lnTo>
                  <a:lnTo>
                    <a:pt x="45" y="28"/>
                  </a:lnTo>
                  <a:lnTo>
                    <a:pt x="50" y="28"/>
                  </a:lnTo>
                  <a:lnTo>
                    <a:pt x="52" y="28"/>
                  </a:lnTo>
                  <a:lnTo>
                    <a:pt x="55" y="28"/>
                  </a:lnTo>
                  <a:lnTo>
                    <a:pt x="60" y="28"/>
                  </a:lnTo>
                  <a:lnTo>
                    <a:pt x="64" y="28"/>
                  </a:lnTo>
                  <a:lnTo>
                    <a:pt x="71" y="28"/>
                  </a:lnTo>
                  <a:lnTo>
                    <a:pt x="76" y="28"/>
                  </a:lnTo>
                  <a:lnTo>
                    <a:pt x="81" y="28"/>
                  </a:lnTo>
                  <a:lnTo>
                    <a:pt x="81" y="33"/>
                  </a:lnTo>
                  <a:lnTo>
                    <a:pt x="81" y="36"/>
                  </a:lnTo>
                  <a:lnTo>
                    <a:pt x="81" y="41"/>
                  </a:lnTo>
                  <a:lnTo>
                    <a:pt x="81" y="45"/>
                  </a:lnTo>
                  <a:lnTo>
                    <a:pt x="81" y="50"/>
                  </a:lnTo>
                  <a:lnTo>
                    <a:pt x="81" y="53"/>
                  </a:lnTo>
                  <a:lnTo>
                    <a:pt x="81" y="57"/>
                  </a:lnTo>
                  <a:lnTo>
                    <a:pt x="77" y="62"/>
                  </a:lnTo>
                  <a:lnTo>
                    <a:pt x="74" y="65"/>
                  </a:lnTo>
                  <a:lnTo>
                    <a:pt x="69" y="67"/>
                  </a:lnTo>
                  <a:lnTo>
                    <a:pt x="14" y="67"/>
                  </a:lnTo>
                  <a:close/>
                </a:path>
              </a:pathLst>
            </a:custGeom>
            <a:solidFill>
              <a:srgbClr val="B5B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4" name="Freeform 244"/>
            <p:cNvSpPr>
              <a:spLocks/>
            </p:cNvSpPr>
            <p:nvPr/>
          </p:nvSpPr>
          <p:spPr bwMode="auto">
            <a:xfrm>
              <a:off x="3619" y="1552"/>
              <a:ext cx="29" cy="46"/>
            </a:xfrm>
            <a:custGeom>
              <a:avLst/>
              <a:gdLst>
                <a:gd name="T0" fmla="*/ 0 w 58"/>
                <a:gd name="T1" fmla="*/ 1 h 90"/>
                <a:gd name="T2" fmla="*/ 1 w 58"/>
                <a:gd name="T3" fmla="*/ 1 h 90"/>
                <a:gd name="T4" fmla="*/ 1 w 58"/>
                <a:gd name="T5" fmla="*/ 0 h 90"/>
                <a:gd name="T6" fmla="*/ 0 w 58"/>
                <a:gd name="T7" fmla="*/ 0 h 90"/>
                <a:gd name="T8" fmla="*/ 0 w 58"/>
                <a:gd name="T9" fmla="*/ 1 h 90"/>
                <a:gd name="T10" fmla="*/ 0 w 58"/>
                <a:gd name="T11" fmla="*/ 1 h 9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8"/>
                <a:gd name="T19" fmla="*/ 0 h 90"/>
                <a:gd name="T20" fmla="*/ 58 w 58"/>
                <a:gd name="T21" fmla="*/ 90 h 9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8" h="90">
                  <a:moveTo>
                    <a:pt x="0" y="90"/>
                  </a:moveTo>
                  <a:lnTo>
                    <a:pt x="58" y="90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EDF2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5" name="Freeform 245"/>
            <p:cNvSpPr>
              <a:spLocks/>
            </p:cNvSpPr>
            <p:nvPr/>
          </p:nvSpPr>
          <p:spPr bwMode="auto">
            <a:xfrm>
              <a:off x="3619" y="1558"/>
              <a:ext cx="27" cy="39"/>
            </a:xfrm>
            <a:custGeom>
              <a:avLst/>
              <a:gdLst>
                <a:gd name="T0" fmla="*/ 0 w 55"/>
                <a:gd name="T1" fmla="*/ 1 h 77"/>
                <a:gd name="T2" fmla="*/ 0 w 55"/>
                <a:gd name="T3" fmla="*/ 1 h 77"/>
                <a:gd name="T4" fmla="*/ 0 w 55"/>
                <a:gd name="T5" fmla="*/ 0 h 77"/>
                <a:gd name="T6" fmla="*/ 0 w 55"/>
                <a:gd name="T7" fmla="*/ 0 h 77"/>
                <a:gd name="T8" fmla="*/ 0 w 55"/>
                <a:gd name="T9" fmla="*/ 1 h 77"/>
                <a:gd name="T10" fmla="*/ 0 w 55"/>
                <a:gd name="T11" fmla="*/ 1 h 7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5"/>
                <a:gd name="T19" fmla="*/ 0 h 77"/>
                <a:gd name="T20" fmla="*/ 55 w 55"/>
                <a:gd name="T21" fmla="*/ 77 h 7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5" h="77">
                  <a:moveTo>
                    <a:pt x="0" y="77"/>
                  </a:moveTo>
                  <a:lnTo>
                    <a:pt x="55" y="77"/>
                  </a:lnTo>
                  <a:lnTo>
                    <a:pt x="55" y="0"/>
                  </a:lnTo>
                  <a:lnTo>
                    <a:pt x="0" y="0"/>
                  </a:lnTo>
                  <a:lnTo>
                    <a:pt x="0" y="77"/>
                  </a:lnTo>
                  <a:close/>
                </a:path>
              </a:pathLst>
            </a:custGeom>
            <a:solidFill>
              <a:srgbClr val="F0C2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6" name="Freeform 246"/>
            <p:cNvSpPr>
              <a:spLocks/>
            </p:cNvSpPr>
            <p:nvPr/>
          </p:nvSpPr>
          <p:spPr bwMode="auto">
            <a:xfrm>
              <a:off x="3620" y="1564"/>
              <a:ext cx="26" cy="33"/>
            </a:xfrm>
            <a:custGeom>
              <a:avLst/>
              <a:gdLst>
                <a:gd name="T0" fmla="*/ 0 w 53"/>
                <a:gd name="T1" fmla="*/ 1 h 65"/>
                <a:gd name="T2" fmla="*/ 0 w 53"/>
                <a:gd name="T3" fmla="*/ 1 h 65"/>
                <a:gd name="T4" fmla="*/ 0 w 53"/>
                <a:gd name="T5" fmla="*/ 0 h 65"/>
                <a:gd name="T6" fmla="*/ 0 w 53"/>
                <a:gd name="T7" fmla="*/ 0 h 65"/>
                <a:gd name="T8" fmla="*/ 0 w 53"/>
                <a:gd name="T9" fmla="*/ 1 h 65"/>
                <a:gd name="T10" fmla="*/ 0 w 53"/>
                <a:gd name="T11" fmla="*/ 1 h 6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3"/>
                <a:gd name="T19" fmla="*/ 0 h 65"/>
                <a:gd name="T20" fmla="*/ 53 w 53"/>
                <a:gd name="T21" fmla="*/ 65 h 6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3" h="65">
                  <a:moveTo>
                    <a:pt x="0" y="65"/>
                  </a:moveTo>
                  <a:lnTo>
                    <a:pt x="53" y="65"/>
                  </a:lnTo>
                  <a:lnTo>
                    <a:pt x="53" y="0"/>
                  </a:lnTo>
                  <a:lnTo>
                    <a:pt x="0" y="0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F591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7" name="Freeform 247"/>
            <p:cNvSpPr>
              <a:spLocks/>
            </p:cNvSpPr>
            <p:nvPr/>
          </p:nvSpPr>
          <p:spPr bwMode="auto">
            <a:xfrm>
              <a:off x="3622" y="1570"/>
              <a:ext cx="24" cy="26"/>
            </a:xfrm>
            <a:custGeom>
              <a:avLst/>
              <a:gdLst>
                <a:gd name="T0" fmla="*/ 0 w 48"/>
                <a:gd name="T1" fmla="*/ 1 h 51"/>
                <a:gd name="T2" fmla="*/ 1 w 48"/>
                <a:gd name="T3" fmla="*/ 1 h 51"/>
                <a:gd name="T4" fmla="*/ 1 w 48"/>
                <a:gd name="T5" fmla="*/ 0 h 51"/>
                <a:gd name="T6" fmla="*/ 0 w 48"/>
                <a:gd name="T7" fmla="*/ 0 h 51"/>
                <a:gd name="T8" fmla="*/ 0 w 48"/>
                <a:gd name="T9" fmla="*/ 1 h 51"/>
                <a:gd name="T10" fmla="*/ 0 w 48"/>
                <a:gd name="T11" fmla="*/ 1 h 5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51"/>
                <a:gd name="T20" fmla="*/ 48 w 48"/>
                <a:gd name="T21" fmla="*/ 51 h 5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51">
                  <a:moveTo>
                    <a:pt x="0" y="51"/>
                  </a:moveTo>
                  <a:lnTo>
                    <a:pt x="48" y="51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51"/>
                  </a:lnTo>
                  <a:close/>
                </a:path>
              </a:pathLst>
            </a:custGeom>
            <a:solidFill>
              <a:srgbClr val="F761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8" name="Freeform 248"/>
            <p:cNvSpPr>
              <a:spLocks/>
            </p:cNvSpPr>
            <p:nvPr/>
          </p:nvSpPr>
          <p:spPr bwMode="auto">
            <a:xfrm>
              <a:off x="3622" y="1577"/>
              <a:ext cx="24" cy="19"/>
            </a:xfrm>
            <a:custGeom>
              <a:avLst/>
              <a:gdLst>
                <a:gd name="T0" fmla="*/ 0 w 48"/>
                <a:gd name="T1" fmla="*/ 1 h 38"/>
                <a:gd name="T2" fmla="*/ 1 w 48"/>
                <a:gd name="T3" fmla="*/ 1 h 38"/>
                <a:gd name="T4" fmla="*/ 1 w 48"/>
                <a:gd name="T5" fmla="*/ 0 h 38"/>
                <a:gd name="T6" fmla="*/ 0 w 48"/>
                <a:gd name="T7" fmla="*/ 0 h 38"/>
                <a:gd name="T8" fmla="*/ 0 w 48"/>
                <a:gd name="T9" fmla="*/ 1 h 38"/>
                <a:gd name="T10" fmla="*/ 0 w 48"/>
                <a:gd name="T11" fmla="*/ 1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8"/>
                <a:gd name="T19" fmla="*/ 0 h 38"/>
                <a:gd name="T20" fmla="*/ 48 w 48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8" h="38">
                  <a:moveTo>
                    <a:pt x="0" y="38"/>
                  </a:moveTo>
                  <a:lnTo>
                    <a:pt x="48" y="38"/>
                  </a:lnTo>
                  <a:lnTo>
                    <a:pt x="48" y="0"/>
                  </a:lnTo>
                  <a:lnTo>
                    <a:pt x="0" y="0"/>
                  </a:lnTo>
                  <a:lnTo>
                    <a:pt x="0" y="38"/>
                  </a:lnTo>
                  <a:close/>
                </a:path>
              </a:pathLst>
            </a:custGeom>
            <a:solidFill>
              <a:srgbClr val="FC300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129" name="Freeform 249"/>
            <p:cNvSpPr>
              <a:spLocks/>
            </p:cNvSpPr>
            <p:nvPr/>
          </p:nvSpPr>
          <p:spPr bwMode="auto">
            <a:xfrm>
              <a:off x="3622" y="1583"/>
              <a:ext cx="23" cy="12"/>
            </a:xfrm>
            <a:custGeom>
              <a:avLst/>
              <a:gdLst>
                <a:gd name="T0" fmla="*/ 0 w 45"/>
                <a:gd name="T1" fmla="*/ 1 h 24"/>
                <a:gd name="T2" fmla="*/ 1 w 45"/>
                <a:gd name="T3" fmla="*/ 1 h 24"/>
                <a:gd name="T4" fmla="*/ 1 w 45"/>
                <a:gd name="T5" fmla="*/ 0 h 24"/>
                <a:gd name="T6" fmla="*/ 0 w 45"/>
                <a:gd name="T7" fmla="*/ 0 h 24"/>
                <a:gd name="T8" fmla="*/ 0 w 45"/>
                <a:gd name="T9" fmla="*/ 1 h 24"/>
                <a:gd name="T10" fmla="*/ 0 w 45"/>
                <a:gd name="T11" fmla="*/ 1 h 2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24"/>
                <a:gd name="T20" fmla="*/ 45 w 45"/>
                <a:gd name="T21" fmla="*/ 24 h 2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24">
                  <a:moveTo>
                    <a:pt x="0" y="24"/>
                  </a:moveTo>
                  <a:lnTo>
                    <a:pt x="45" y="24"/>
                  </a:lnTo>
                  <a:lnTo>
                    <a:pt x="45" y="0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F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37" name="Group 250"/>
          <p:cNvGrpSpPr>
            <a:grpSpLocks/>
          </p:cNvGrpSpPr>
          <p:nvPr/>
        </p:nvGrpSpPr>
        <p:grpSpPr bwMode="auto">
          <a:xfrm>
            <a:off x="8801100" y="5219700"/>
            <a:ext cx="304800" cy="381000"/>
            <a:chOff x="2448" y="2976"/>
            <a:chExt cx="359" cy="457"/>
          </a:xfrm>
        </p:grpSpPr>
        <p:grpSp>
          <p:nvGrpSpPr>
            <p:cNvPr id="1062" name="Group 251"/>
            <p:cNvGrpSpPr>
              <a:grpSpLocks/>
            </p:cNvGrpSpPr>
            <p:nvPr/>
          </p:nvGrpSpPr>
          <p:grpSpPr bwMode="auto">
            <a:xfrm>
              <a:off x="2448" y="3289"/>
              <a:ext cx="308" cy="144"/>
              <a:chOff x="1792" y="4000"/>
              <a:chExt cx="352" cy="160"/>
            </a:xfrm>
          </p:grpSpPr>
          <p:sp>
            <p:nvSpPr>
              <p:cNvPr id="1064" name="Oval 252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5" name="Oval 253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66" name="Oval 254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63" name="Freeform 255"/>
            <p:cNvSpPr>
              <a:spLocks/>
            </p:cNvSpPr>
            <p:nvPr/>
          </p:nvSpPr>
          <p:spPr bwMode="auto">
            <a:xfrm rot="-148727">
              <a:off x="2595" y="2976"/>
              <a:ext cx="212" cy="336"/>
            </a:xfrm>
            <a:custGeom>
              <a:avLst/>
              <a:gdLst>
                <a:gd name="T0" fmla="*/ 0 w 454"/>
                <a:gd name="T1" fmla="*/ 1 h 544"/>
                <a:gd name="T2" fmla="*/ 0 w 454"/>
                <a:gd name="T3" fmla="*/ 1 h 544"/>
                <a:gd name="T4" fmla="*/ 0 w 454"/>
                <a:gd name="T5" fmla="*/ 0 h 544"/>
                <a:gd name="T6" fmla="*/ 0 w 454"/>
                <a:gd name="T7" fmla="*/ 1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4"/>
                <a:gd name="T13" fmla="*/ 0 h 544"/>
                <a:gd name="T14" fmla="*/ 454 w 454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8" name="Group 256"/>
          <p:cNvGrpSpPr>
            <a:grpSpLocks/>
          </p:cNvGrpSpPr>
          <p:nvPr/>
        </p:nvGrpSpPr>
        <p:grpSpPr bwMode="auto">
          <a:xfrm rot="1154154">
            <a:off x="9197975" y="5414963"/>
            <a:ext cx="685800" cy="403225"/>
            <a:chOff x="3195" y="1571"/>
            <a:chExt cx="763" cy="486"/>
          </a:xfrm>
        </p:grpSpPr>
        <p:sp>
          <p:nvSpPr>
            <p:cNvPr id="1047" name="Freeform 257"/>
            <p:cNvSpPr>
              <a:spLocks/>
            </p:cNvSpPr>
            <p:nvPr/>
          </p:nvSpPr>
          <p:spPr bwMode="auto">
            <a:xfrm>
              <a:off x="3195" y="1571"/>
              <a:ext cx="737" cy="455"/>
            </a:xfrm>
            <a:custGeom>
              <a:avLst/>
              <a:gdLst>
                <a:gd name="T0" fmla="*/ 523 w 737"/>
                <a:gd name="T1" fmla="*/ 284 h 455"/>
                <a:gd name="T2" fmla="*/ 515 w 737"/>
                <a:gd name="T3" fmla="*/ 249 h 455"/>
                <a:gd name="T4" fmla="*/ 520 w 737"/>
                <a:gd name="T5" fmla="*/ 223 h 455"/>
                <a:gd name="T6" fmla="*/ 528 w 737"/>
                <a:gd name="T7" fmla="*/ 201 h 455"/>
                <a:gd name="T8" fmla="*/ 550 w 737"/>
                <a:gd name="T9" fmla="*/ 184 h 455"/>
                <a:gd name="T10" fmla="*/ 576 w 737"/>
                <a:gd name="T11" fmla="*/ 171 h 455"/>
                <a:gd name="T12" fmla="*/ 601 w 737"/>
                <a:gd name="T13" fmla="*/ 166 h 455"/>
                <a:gd name="T14" fmla="*/ 628 w 737"/>
                <a:gd name="T15" fmla="*/ 171 h 455"/>
                <a:gd name="T16" fmla="*/ 649 w 737"/>
                <a:gd name="T17" fmla="*/ 184 h 455"/>
                <a:gd name="T18" fmla="*/ 671 w 737"/>
                <a:gd name="T19" fmla="*/ 206 h 455"/>
                <a:gd name="T20" fmla="*/ 679 w 737"/>
                <a:gd name="T21" fmla="*/ 227 h 455"/>
                <a:gd name="T22" fmla="*/ 732 w 737"/>
                <a:gd name="T23" fmla="*/ 206 h 455"/>
                <a:gd name="T24" fmla="*/ 737 w 737"/>
                <a:gd name="T25" fmla="*/ 196 h 455"/>
                <a:gd name="T26" fmla="*/ 732 w 737"/>
                <a:gd name="T27" fmla="*/ 188 h 455"/>
                <a:gd name="T28" fmla="*/ 684 w 737"/>
                <a:gd name="T29" fmla="*/ 48 h 455"/>
                <a:gd name="T30" fmla="*/ 676 w 737"/>
                <a:gd name="T31" fmla="*/ 44 h 455"/>
                <a:gd name="T32" fmla="*/ 667 w 737"/>
                <a:gd name="T33" fmla="*/ 44 h 455"/>
                <a:gd name="T34" fmla="*/ 606 w 737"/>
                <a:gd name="T35" fmla="*/ 65 h 455"/>
                <a:gd name="T36" fmla="*/ 598 w 737"/>
                <a:gd name="T37" fmla="*/ 62 h 455"/>
                <a:gd name="T38" fmla="*/ 462 w 737"/>
                <a:gd name="T39" fmla="*/ 0 h 455"/>
                <a:gd name="T40" fmla="*/ 454 w 737"/>
                <a:gd name="T41" fmla="*/ 0 h 455"/>
                <a:gd name="T42" fmla="*/ 162 w 737"/>
                <a:gd name="T43" fmla="*/ 223 h 455"/>
                <a:gd name="T44" fmla="*/ 5 w 737"/>
                <a:gd name="T45" fmla="*/ 315 h 455"/>
                <a:gd name="T46" fmla="*/ 0 w 737"/>
                <a:gd name="T47" fmla="*/ 319 h 455"/>
                <a:gd name="T48" fmla="*/ 48 w 737"/>
                <a:gd name="T49" fmla="*/ 446 h 455"/>
                <a:gd name="T50" fmla="*/ 48 w 737"/>
                <a:gd name="T51" fmla="*/ 450 h 455"/>
                <a:gd name="T52" fmla="*/ 58 w 737"/>
                <a:gd name="T53" fmla="*/ 455 h 455"/>
                <a:gd name="T54" fmla="*/ 93 w 737"/>
                <a:gd name="T55" fmla="*/ 441 h 455"/>
                <a:gd name="T56" fmla="*/ 83 w 737"/>
                <a:gd name="T57" fmla="*/ 410 h 455"/>
                <a:gd name="T58" fmla="*/ 88 w 737"/>
                <a:gd name="T59" fmla="*/ 380 h 455"/>
                <a:gd name="T60" fmla="*/ 101 w 737"/>
                <a:gd name="T61" fmla="*/ 355 h 455"/>
                <a:gd name="T62" fmla="*/ 118 w 737"/>
                <a:gd name="T63" fmla="*/ 337 h 455"/>
                <a:gd name="T64" fmla="*/ 144 w 737"/>
                <a:gd name="T65" fmla="*/ 324 h 455"/>
                <a:gd name="T66" fmla="*/ 174 w 737"/>
                <a:gd name="T67" fmla="*/ 319 h 455"/>
                <a:gd name="T68" fmla="*/ 202 w 737"/>
                <a:gd name="T69" fmla="*/ 327 h 455"/>
                <a:gd name="T70" fmla="*/ 227 w 737"/>
                <a:gd name="T71" fmla="*/ 345 h 455"/>
                <a:gd name="T72" fmla="*/ 240 w 737"/>
                <a:gd name="T73" fmla="*/ 363 h 455"/>
                <a:gd name="T74" fmla="*/ 249 w 737"/>
                <a:gd name="T75" fmla="*/ 385 h 45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37"/>
                <a:gd name="T115" fmla="*/ 0 h 455"/>
                <a:gd name="T116" fmla="*/ 737 w 737"/>
                <a:gd name="T117" fmla="*/ 455 h 45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37" h="455">
                  <a:moveTo>
                    <a:pt x="249" y="385"/>
                  </a:moveTo>
                  <a:lnTo>
                    <a:pt x="523" y="284"/>
                  </a:lnTo>
                  <a:lnTo>
                    <a:pt x="520" y="267"/>
                  </a:lnTo>
                  <a:lnTo>
                    <a:pt x="515" y="249"/>
                  </a:lnTo>
                  <a:lnTo>
                    <a:pt x="520" y="236"/>
                  </a:lnTo>
                  <a:lnTo>
                    <a:pt x="520" y="223"/>
                  </a:lnTo>
                  <a:lnTo>
                    <a:pt x="523" y="211"/>
                  </a:lnTo>
                  <a:lnTo>
                    <a:pt x="528" y="201"/>
                  </a:lnTo>
                  <a:lnTo>
                    <a:pt x="540" y="188"/>
                  </a:lnTo>
                  <a:lnTo>
                    <a:pt x="550" y="184"/>
                  </a:lnTo>
                  <a:lnTo>
                    <a:pt x="563" y="176"/>
                  </a:lnTo>
                  <a:lnTo>
                    <a:pt x="576" y="171"/>
                  </a:lnTo>
                  <a:lnTo>
                    <a:pt x="588" y="166"/>
                  </a:lnTo>
                  <a:lnTo>
                    <a:pt x="601" y="166"/>
                  </a:lnTo>
                  <a:lnTo>
                    <a:pt x="615" y="166"/>
                  </a:lnTo>
                  <a:lnTo>
                    <a:pt x="628" y="171"/>
                  </a:lnTo>
                  <a:lnTo>
                    <a:pt x="641" y="179"/>
                  </a:lnTo>
                  <a:lnTo>
                    <a:pt x="649" y="184"/>
                  </a:lnTo>
                  <a:lnTo>
                    <a:pt x="662" y="193"/>
                  </a:lnTo>
                  <a:lnTo>
                    <a:pt x="671" y="206"/>
                  </a:lnTo>
                  <a:lnTo>
                    <a:pt x="676" y="219"/>
                  </a:lnTo>
                  <a:lnTo>
                    <a:pt x="679" y="227"/>
                  </a:lnTo>
                  <a:lnTo>
                    <a:pt x="724" y="211"/>
                  </a:lnTo>
                  <a:lnTo>
                    <a:pt x="732" y="206"/>
                  </a:lnTo>
                  <a:lnTo>
                    <a:pt x="737" y="201"/>
                  </a:lnTo>
                  <a:lnTo>
                    <a:pt x="737" y="196"/>
                  </a:lnTo>
                  <a:lnTo>
                    <a:pt x="732" y="188"/>
                  </a:lnTo>
                  <a:lnTo>
                    <a:pt x="684" y="52"/>
                  </a:lnTo>
                  <a:lnTo>
                    <a:pt x="684" y="48"/>
                  </a:lnTo>
                  <a:lnTo>
                    <a:pt x="679" y="48"/>
                  </a:lnTo>
                  <a:lnTo>
                    <a:pt x="676" y="44"/>
                  </a:lnTo>
                  <a:lnTo>
                    <a:pt x="671" y="44"/>
                  </a:lnTo>
                  <a:lnTo>
                    <a:pt x="667" y="44"/>
                  </a:lnTo>
                  <a:lnTo>
                    <a:pt x="615" y="65"/>
                  </a:lnTo>
                  <a:lnTo>
                    <a:pt x="606" y="65"/>
                  </a:lnTo>
                  <a:lnTo>
                    <a:pt x="601" y="65"/>
                  </a:lnTo>
                  <a:lnTo>
                    <a:pt x="598" y="62"/>
                  </a:lnTo>
                  <a:lnTo>
                    <a:pt x="467" y="0"/>
                  </a:lnTo>
                  <a:lnTo>
                    <a:pt x="462" y="0"/>
                  </a:lnTo>
                  <a:lnTo>
                    <a:pt x="457" y="0"/>
                  </a:lnTo>
                  <a:lnTo>
                    <a:pt x="454" y="0"/>
                  </a:lnTo>
                  <a:lnTo>
                    <a:pt x="232" y="80"/>
                  </a:lnTo>
                  <a:lnTo>
                    <a:pt x="162" y="223"/>
                  </a:lnTo>
                  <a:lnTo>
                    <a:pt x="10" y="310"/>
                  </a:lnTo>
                  <a:lnTo>
                    <a:pt x="5" y="315"/>
                  </a:lnTo>
                  <a:lnTo>
                    <a:pt x="0" y="315"/>
                  </a:lnTo>
                  <a:lnTo>
                    <a:pt x="0" y="319"/>
                  </a:lnTo>
                  <a:lnTo>
                    <a:pt x="0" y="324"/>
                  </a:lnTo>
                  <a:lnTo>
                    <a:pt x="48" y="446"/>
                  </a:lnTo>
                  <a:lnTo>
                    <a:pt x="48" y="450"/>
                  </a:lnTo>
                  <a:lnTo>
                    <a:pt x="53" y="450"/>
                  </a:lnTo>
                  <a:lnTo>
                    <a:pt x="58" y="455"/>
                  </a:lnTo>
                  <a:lnTo>
                    <a:pt x="61" y="450"/>
                  </a:lnTo>
                  <a:lnTo>
                    <a:pt x="93" y="441"/>
                  </a:lnTo>
                  <a:lnTo>
                    <a:pt x="88" y="428"/>
                  </a:lnTo>
                  <a:lnTo>
                    <a:pt x="83" y="410"/>
                  </a:lnTo>
                  <a:lnTo>
                    <a:pt x="83" y="398"/>
                  </a:lnTo>
                  <a:lnTo>
                    <a:pt x="88" y="380"/>
                  </a:lnTo>
                  <a:lnTo>
                    <a:pt x="93" y="363"/>
                  </a:lnTo>
                  <a:lnTo>
                    <a:pt x="101" y="355"/>
                  </a:lnTo>
                  <a:lnTo>
                    <a:pt x="109" y="342"/>
                  </a:lnTo>
                  <a:lnTo>
                    <a:pt x="118" y="337"/>
                  </a:lnTo>
                  <a:lnTo>
                    <a:pt x="131" y="327"/>
                  </a:lnTo>
                  <a:lnTo>
                    <a:pt x="144" y="324"/>
                  </a:lnTo>
                  <a:lnTo>
                    <a:pt x="157" y="319"/>
                  </a:lnTo>
                  <a:lnTo>
                    <a:pt x="174" y="319"/>
                  </a:lnTo>
                  <a:lnTo>
                    <a:pt x="189" y="324"/>
                  </a:lnTo>
                  <a:lnTo>
                    <a:pt x="202" y="327"/>
                  </a:lnTo>
                  <a:lnTo>
                    <a:pt x="214" y="337"/>
                  </a:lnTo>
                  <a:lnTo>
                    <a:pt x="227" y="345"/>
                  </a:lnTo>
                  <a:lnTo>
                    <a:pt x="232" y="355"/>
                  </a:lnTo>
                  <a:lnTo>
                    <a:pt x="240" y="363"/>
                  </a:lnTo>
                  <a:lnTo>
                    <a:pt x="245" y="375"/>
                  </a:lnTo>
                  <a:lnTo>
                    <a:pt x="249" y="385"/>
                  </a:lnTo>
                  <a:close/>
                </a:path>
              </a:pathLst>
            </a:custGeom>
            <a:solidFill>
              <a:srgbClr val="55555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8" name="Freeform 258"/>
            <p:cNvSpPr>
              <a:spLocks/>
            </p:cNvSpPr>
            <p:nvPr/>
          </p:nvSpPr>
          <p:spPr bwMode="auto">
            <a:xfrm>
              <a:off x="3195" y="1571"/>
              <a:ext cx="737" cy="455"/>
            </a:xfrm>
            <a:custGeom>
              <a:avLst/>
              <a:gdLst>
                <a:gd name="T0" fmla="*/ 523 w 737"/>
                <a:gd name="T1" fmla="*/ 284 h 455"/>
                <a:gd name="T2" fmla="*/ 515 w 737"/>
                <a:gd name="T3" fmla="*/ 249 h 455"/>
                <a:gd name="T4" fmla="*/ 520 w 737"/>
                <a:gd name="T5" fmla="*/ 223 h 455"/>
                <a:gd name="T6" fmla="*/ 528 w 737"/>
                <a:gd name="T7" fmla="*/ 201 h 455"/>
                <a:gd name="T8" fmla="*/ 550 w 737"/>
                <a:gd name="T9" fmla="*/ 184 h 455"/>
                <a:gd name="T10" fmla="*/ 576 w 737"/>
                <a:gd name="T11" fmla="*/ 171 h 455"/>
                <a:gd name="T12" fmla="*/ 601 w 737"/>
                <a:gd name="T13" fmla="*/ 166 h 455"/>
                <a:gd name="T14" fmla="*/ 628 w 737"/>
                <a:gd name="T15" fmla="*/ 171 h 455"/>
                <a:gd name="T16" fmla="*/ 649 w 737"/>
                <a:gd name="T17" fmla="*/ 184 h 455"/>
                <a:gd name="T18" fmla="*/ 671 w 737"/>
                <a:gd name="T19" fmla="*/ 206 h 455"/>
                <a:gd name="T20" fmla="*/ 679 w 737"/>
                <a:gd name="T21" fmla="*/ 227 h 455"/>
                <a:gd name="T22" fmla="*/ 732 w 737"/>
                <a:gd name="T23" fmla="*/ 206 h 455"/>
                <a:gd name="T24" fmla="*/ 737 w 737"/>
                <a:gd name="T25" fmla="*/ 196 h 455"/>
                <a:gd name="T26" fmla="*/ 732 w 737"/>
                <a:gd name="T27" fmla="*/ 188 h 455"/>
                <a:gd name="T28" fmla="*/ 684 w 737"/>
                <a:gd name="T29" fmla="*/ 48 h 455"/>
                <a:gd name="T30" fmla="*/ 676 w 737"/>
                <a:gd name="T31" fmla="*/ 44 h 455"/>
                <a:gd name="T32" fmla="*/ 667 w 737"/>
                <a:gd name="T33" fmla="*/ 44 h 455"/>
                <a:gd name="T34" fmla="*/ 606 w 737"/>
                <a:gd name="T35" fmla="*/ 65 h 455"/>
                <a:gd name="T36" fmla="*/ 598 w 737"/>
                <a:gd name="T37" fmla="*/ 62 h 455"/>
                <a:gd name="T38" fmla="*/ 462 w 737"/>
                <a:gd name="T39" fmla="*/ 0 h 455"/>
                <a:gd name="T40" fmla="*/ 454 w 737"/>
                <a:gd name="T41" fmla="*/ 0 h 455"/>
                <a:gd name="T42" fmla="*/ 162 w 737"/>
                <a:gd name="T43" fmla="*/ 223 h 455"/>
                <a:gd name="T44" fmla="*/ 5 w 737"/>
                <a:gd name="T45" fmla="*/ 315 h 455"/>
                <a:gd name="T46" fmla="*/ 0 w 737"/>
                <a:gd name="T47" fmla="*/ 319 h 455"/>
                <a:gd name="T48" fmla="*/ 48 w 737"/>
                <a:gd name="T49" fmla="*/ 446 h 455"/>
                <a:gd name="T50" fmla="*/ 48 w 737"/>
                <a:gd name="T51" fmla="*/ 450 h 455"/>
                <a:gd name="T52" fmla="*/ 58 w 737"/>
                <a:gd name="T53" fmla="*/ 455 h 455"/>
                <a:gd name="T54" fmla="*/ 93 w 737"/>
                <a:gd name="T55" fmla="*/ 441 h 455"/>
                <a:gd name="T56" fmla="*/ 83 w 737"/>
                <a:gd name="T57" fmla="*/ 410 h 455"/>
                <a:gd name="T58" fmla="*/ 88 w 737"/>
                <a:gd name="T59" fmla="*/ 380 h 455"/>
                <a:gd name="T60" fmla="*/ 101 w 737"/>
                <a:gd name="T61" fmla="*/ 355 h 455"/>
                <a:gd name="T62" fmla="*/ 118 w 737"/>
                <a:gd name="T63" fmla="*/ 337 h 455"/>
                <a:gd name="T64" fmla="*/ 144 w 737"/>
                <a:gd name="T65" fmla="*/ 324 h 455"/>
                <a:gd name="T66" fmla="*/ 174 w 737"/>
                <a:gd name="T67" fmla="*/ 319 h 455"/>
                <a:gd name="T68" fmla="*/ 202 w 737"/>
                <a:gd name="T69" fmla="*/ 327 h 455"/>
                <a:gd name="T70" fmla="*/ 227 w 737"/>
                <a:gd name="T71" fmla="*/ 345 h 455"/>
                <a:gd name="T72" fmla="*/ 240 w 737"/>
                <a:gd name="T73" fmla="*/ 363 h 455"/>
                <a:gd name="T74" fmla="*/ 249 w 737"/>
                <a:gd name="T75" fmla="*/ 385 h 455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737"/>
                <a:gd name="T115" fmla="*/ 0 h 455"/>
                <a:gd name="T116" fmla="*/ 737 w 737"/>
                <a:gd name="T117" fmla="*/ 455 h 455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737" h="455">
                  <a:moveTo>
                    <a:pt x="249" y="385"/>
                  </a:moveTo>
                  <a:lnTo>
                    <a:pt x="523" y="284"/>
                  </a:lnTo>
                  <a:lnTo>
                    <a:pt x="520" y="267"/>
                  </a:lnTo>
                  <a:lnTo>
                    <a:pt x="515" y="249"/>
                  </a:lnTo>
                  <a:lnTo>
                    <a:pt x="520" y="236"/>
                  </a:lnTo>
                  <a:lnTo>
                    <a:pt x="520" y="223"/>
                  </a:lnTo>
                  <a:lnTo>
                    <a:pt x="523" y="211"/>
                  </a:lnTo>
                  <a:lnTo>
                    <a:pt x="528" y="201"/>
                  </a:lnTo>
                  <a:lnTo>
                    <a:pt x="540" y="188"/>
                  </a:lnTo>
                  <a:lnTo>
                    <a:pt x="550" y="184"/>
                  </a:lnTo>
                  <a:lnTo>
                    <a:pt x="563" y="176"/>
                  </a:lnTo>
                  <a:lnTo>
                    <a:pt x="576" y="171"/>
                  </a:lnTo>
                  <a:lnTo>
                    <a:pt x="588" y="166"/>
                  </a:lnTo>
                  <a:lnTo>
                    <a:pt x="601" y="166"/>
                  </a:lnTo>
                  <a:lnTo>
                    <a:pt x="615" y="166"/>
                  </a:lnTo>
                  <a:lnTo>
                    <a:pt x="628" y="171"/>
                  </a:lnTo>
                  <a:lnTo>
                    <a:pt x="641" y="179"/>
                  </a:lnTo>
                  <a:lnTo>
                    <a:pt x="649" y="184"/>
                  </a:lnTo>
                  <a:lnTo>
                    <a:pt x="662" y="193"/>
                  </a:lnTo>
                  <a:lnTo>
                    <a:pt x="671" y="206"/>
                  </a:lnTo>
                  <a:lnTo>
                    <a:pt x="676" y="219"/>
                  </a:lnTo>
                  <a:lnTo>
                    <a:pt x="679" y="227"/>
                  </a:lnTo>
                  <a:lnTo>
                    <a:pt x="724" y="211"/>
                  </a:lnTo>
                  <a:lnTo>
                    <a:pt x="732" y="206"/>
                  </a:lnTo>
                  <a:lnTo>
                    <a:pt x="737" y="201"/>
                  </a:lnTo>
                  <a:lnTo>
                    <a:pt x="737" y="196"/>
                  </a:lnTo>
                  <a:lnTo>
                    <a:pt x="732" y="188"/>
                  </a:lnTo>
                  <a:lnTo>
                    <a:pt x="684" y="52"/>
                  </a:lnTo>
                  <a:lnTo>
                    <a:pt x="684" y="48"/>
                  </a:lnTo>
                  <a:lnTo>
                    <a:pt x="679" y="48"/>
                  </a:lnTo>
                  <a:lnTo>
                    <a:pt x="676" y="44"/>
                  </a:lnTo>
                  <a:lnTo>
                    <a:pt x="671" y="44"/>
                  </a:lnTo>
                  <a:lnTo>
                    <a:pt x="667" y="44"/>
                  </a:lnTo>
                  <a:lnTo>
                    <a:pt x="615" y="65"/>
                  </a:lnTo>
                  <a:lnTo>
                    <a:pt x="606" y="65"/>
                  </a:lnTo>
                  <a:lnTo>
                    <a:pt x="601" y="65"/>
                  </a:lnTo>
                  <a:lnTo>
                    <a:pt x="598" y="62"/>
                  </a:lnTo>
                  <a:lnTo>
                    <a:pt x="467" y="0"/>
                  </a:lnTo>
                  <a:lnTo>
                    <a:pt x="462" y="0"/>
                  </a:lnTo>
                  <a:lnTo>
                    <a:pt x="457" y="0"/>
                  </a:lnTo>
                  <a:lnTo>
                    <a:pt x="454" y="0"/>
                  </a:lnTo>
                  <a:lnTo>
                    <a:pt x="232" y="80"/>
                  </a:lnTo>
                  <a:lnTo>
                    <a:pt x="162" y="223"/>
                  </a:lnTo>
                  <a:lnTo>
                    <a:pt x="10" y="310"/>
                  </a:lnTo>
                  <a:lnTo>
                    <a:pt x="5" y="315"/>
                  </a:lnTo>
                  <a:lnTo>
                    <a:pt x="0" y="315"/>
                  </a:lnTo>
                  <a:lnTo>
                    <a:pt x="0" y="319"/>
                  </a:lnTo>
                  <a:lnTo>
                    <a:pt x="0" y="324"/>
                  </a:lnTo>
                  <a:lnTo>
                    <a:pt x="48" y="446"/>
                  </a:lnTo>
                  <a:lnTo>
                    <a:pt x="48" y="450"/>
                  </a:lnTo>
                  <a:lnTo>
                    <a:pt x="53" y="450"/>
                  </a:lnTo>
                  <a:lnTo>
                    <a:pt x="58" y="455"/>
                  </a:lnTo>
                  <a:lnTo>
                    <a:pt x="61" y="450"/>
                  </a:lnTo>
                  <a:lnTo>
                    <a:pt x="93" y="441"/>
                  </a:lnTo>
                  <a:lnTo>
                    <a:pt x="88" y="428"/>
                  </a:lnTo>
                  <a:lnTo>
                    <a:pt x="83" y="410"/>
                  </a:lnTo>
                  <a:lnTo>
                    <a:pt x="83" y="398"/>
                  </a:lnTo>
                  <a:lnTo>
                    <a:pt x="88" y="380"/>
                  </a:lnTo>
                  <a:lnTo>
                    <a:pt x="93" y="363"/>
                  </a:lnTo>
                  <a:lnTo>
                    <a:pt x="101" y="355"/>
                  </a:lnTo>
                  <a:lnTo>
                    <a:pt x="109" y="342"/>
                  </a:lnTo>
                  <a:lnTo>
                    <a:pt x="118" y="337"/>
                  </a:lnTo>
                  <a:lnTo>
                    <a:pt x="131" y="327"/>
                  </a:lnTo>
                  <a:lnTo>
                    <a:pt x="144" y="324"/>
                  </a:lnTo>
                  <a:lnTo>
                    <a:pt x="157" y="319"/>
                  </a:lnTo>
                  <a:lnTo>
                    <a:pt x="174" y="319"/>
                  </a:lnTo>
                  <a:lnTo>
                    <a:pt x="189" y="324"/>
                  </a:lnTo>
                  <a:lnTo>
                    <a:pt x="202" y="327"/>
                  </a:lnTo>
                  <a:lnTo>
                    <a:pt x="214" y="337"/>
                  </a:lnTo>
                  <a:lnTo>
                    <a:pt x="227" y="345"/>
                  </a:lnTo>
                  <a:lnTo>
                    <a:pt x="232" y="355"/>
                  </a:lnTo>
                  <a:lnTo>
                    <a:pt x="240" y="363"/>
                  </a:lnTo>
                  <a:lnTo>
                    <a:pt x="245" y="375"/>
                  </a:lnTo>
                  <a:lnTo>
                    <a:pt x="249" y="385"/>
                  </a:lnTo>
                  <a:close/>
                </a:path>
              </a:pathLst>
            </a:custGeom>
            <a:solidFill>
              <a:srgbClr val="FFFF0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49" name="Freeform 259"/>
            <p:cNvSpPr>
              <a:spLocks/>
            </p:cNvSpPr>
            <p:nvPr/>
          </p:nvSpPr>
          <p:spPr bwMode="auto">
            <a:xfrm>
              <a:off x="3727" y="1755"/>
              <a:ext cx="139" cy="143"/>
            </a:xfrm>
            <a:custGeom>
              <a:avLst/>
              <a:gdLst>
                <a:gd name="T0" fmla="*/ 4 w 139"/>
                <a:gd name="T1" fmla="*/ 95 h 143"/>
                <a:gd name="T2" fmla="*/ 8 w 139"/>
                <a:gd name="T3" fmla="*/ 108 h 143"/>
                <a:gd name="T4" fmla="*/ 18 w 139"/>
                <a:gd name="T5" fmla="*/ 123 h 143"/>
                <a:gd name="T6" fmla="*/ 31 w 139"/>
                <a:gd name="T7" fmla="*/ 131 h 143"/>
                <a:gd name="T8" fmla="*/ 44 w 139"/>
                <a:gd name="T9" fmla="*/ 140 h 143"/>
                <a:gd name="T10" fmla="*/ 56 w 139"/>
                <a:gd name="T11" fmla="*/ 143 h 143"/>
                <a:gd name="T12" fmla="*/ 69 w 139"/>
                <a:gd name="T13" fmla="*/ 143 h 143"/>
                <a:gd name="T14" fmla="*/ 83 w 139"/>
                <a:gd name="T15" fmla="*/ 143 h 143"/>
                <a:gd name="T16" fmla="*/ 96 w 139"/>
                <a:gd name="T17" fmla="*/ 140 h 143"/>
                <a:gd name="T18" fmla="*/ 109 w 139"/>
                <a:gd name="T19" fmla="*/ 135 h 143"/>
                <a:gd name="T20" fmla="*/ 117 w 139"/>
                <a:gd name="T21" fmla="*/ 126 h 143"/>
                <a:gd name="T22" fmla="*/ 127 w 139"/>
                <a:gd name="T23" fmla="*/ 118 h 143"/>
                <a:gd name="T24" fmla="*/ 135 w 139"/>
                <a:gd name="T25" fmla="*/ 105 h 143"/>
                <a:gd name="T26" fmla="*/ 139 w 139"/>
                <a:gd name="T27" fmla="*/ 92 h 143"/>
                <a:gd name="T28" fmla="*/ 139 w 139"/>
                <a:gd name="T29" fmla="*/ 78 h 143"/>
                <a:gd name="T30" fmla="*/ 139 w 139"/>
                <a:gd name="T31" fmla="*/ 60 h 143"/>
                <a:gd name="T32" fmla="*/ 135 w 139"/>
                <a:gd name="T33" fmla="*/ 47 h 143"/>
                <a:gd name="T34" fmla="*/ 130 w 139"/>
                <a:gd name="T35" fmla="*/ 35 h 143"/>
                <a:gd name="T36" fmla="*/ 122 w 139"/>
                <a:gd name="T37" fmla="*/ 22 h 143"/>
                <a:gd name="T38" fmla="*/ 109 w 139"/>
                <a:gd name="T39" fmla="*/ 12 h 143"/>
                <a:gd name="T40" fmla="*/ 99 w 139"/>
                <a:gd name="T41" fmla="*/ 4 h 143"/>
                <a:gd name="T42" fmla="*/ 87 w 139"/>
                <a:gd name="T43" fmla="*/ 0 h 143"/>
                <a:gd name="T44" fmla="*/ 74 w 139"/>
                <a:gd name="T45" fmla="*/ 0 h 143"/>
                <a:gd name="T46" fmla="*/ 56 w 139"/>
                <a:gd name="T47" fmla="*/ 0 h 143"/>
                <a:gd name="T48" fmla="*/ 44 w 139"/>
                <a:gd name="T49" fmla="*/ 0 h 143"/>
                <a:gd name="T50" fmla="*/ 31 w 139"/>
                <a:gd name="T51" fmla="*/ 9 h 143"/>
                <a:gd name="T52" fmla="*/ 21 w 139"/>
                <a:gd name="T53" fmla="*/ 17 h 143"/>
                <a:gd name="T54" fmla="*/ 13 w 139"/>
                <a:gd name="T55" fmla="*/ 27 h 143"/>
                <a:gd name="T56" fmla="*/ 4 w 139"/>
                <a:gd name="T57" fmla="*/ 39 h 143"/>
                <a:gd name="T58" fmla="*/ 0 w 139"/>
                <a:gd name="T59" fmla="*/ 52 h 143"/>
                <a:gd name="T60" fmla="*/ 0 w 139"/>
                <a:gd name="T61" fmla="*/ 65 h 143"/>
                <a:gd name="T62" fmla="*/ 0 w 139"/>
                <a:gd name="T63" fmla="*/ 83 h 143"/>
                <a:gd name="T64" fmla="*/ 4 w 139"/>
                <a:gd name="T65" fmla="*/ 95 h 1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9"/>
                <a:gd name="T100" fmla="*/ 0 h 143"/>
                <a:gd name="T101" fmla="*/ 139 w 139"/>
                <a:gd name="T102" fmla="*/ 143 h 1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9" h="143">
                  <a:moveTo>
                    <a:pt x="4" y="95"/>
                  </a:moveTo>
                  <a:lnTo>
                    <a:pt x="8" y="108"/>
                  </a:lnTo>
                  <a:lnTo>
                    <a:pt x="18" y="123"/>
                  </a:lnTo>
                  <a:lnTo>
                    <a:pt x="31" y="131"/>
                  </a:lnTo>
                  <a:lnTo>
                    <a:pt x="44" y="140"/>
                  </a:lnTo>
                  <a:lnTo>
                    <a:pt x="56" y="143"/>
                  </a:lnTo>
                  <a:lnTo>
                    <a:pt x="69" y="143"/>
                  </a:lnTo>
                  <a:lnTo>
                    <a:pt x="83" y="143"/>
                  </a:lnTo>
                  <a:lnTo>
                    <a:pt x="96" y="140"/>
                  </a:lnTo>
                  <a:lnTo>
                    <a:pt x="109" y="135"/>
                  </a:lnTo>
                  <a:lnTo>
                    <a:pt x="117" y="126"/>
                  </a:lnTo>
                  <a:lnTo>
                    <a:pt x="127" y="118"/>
                  </a:lnTo>
                  <a:lnTo>
                    <a:pt x="135" y="105"/>
                  </a:lnTo>
                  <a:lnTo>
                    <a:pt x="139" y="92"/>
                  </a:lnTo>
                  <a:lnTo>
                    <a:pt x="139" y="78"/>
                  </a:lnTo>
                  <a:lnTo>
                    <a:pt x="139" y="60"/>
                  </a:lnTo>
                  <a:lnTo>
                    <a:pt x="135" y="47"/>
                  </a:lnTo>
                  <a:lnTo>
                    <a:pt x="130" y="35"/>
                  </a:lnTo>
                  <a:lnTo>
                    <a:pt x="122" y="22"/>
                  </a:lnTo>
                  <a:lnTo>
                    <a:pt x="109" y="12"/>
                  </a:lnTo>
                  <a:lnTo>
                    <a:pt x="99" y="4"/>
                  </a:lnTo>
                  <a:lnTo>
                    <a:pt x="87" y="0"/>
                  </a:lnTo>
                  <a:lnTo>
                    <a:pt x="74" y="0"/>
                  </a:lnTo>
                  <a:lnTo>
                    <a:pt x="56" y="0"/>
                  </a:lnTo>
                  <a:lnTo>
                    <a:pt x="44" y="0"/>
                  </a:lnTo>
                  <a:lnTo>
                    <a:pt x="31" y="9"/>
                  </a:lnTo>
                  <a:lnTo>
                    <a:pt x="21" y="17"/>
                  </a:lnTo>
                  <a:lnTo>
                    <a:pt x="13" y="27"/>
                  </a:lnTo>
                  <a:lnTo>
                    <a:pt x="4" y="39"/>
                  </a:lnTo>
                  <a:lnTo>
                    <a:pt x="0" y="52"/>
                  </a:lnTo>
                  <a:lnTo>
                    <a:pt x="0" y="65"/>
                  </a:lnTo>
                  <a:lnTo>
                    <a:pt x="0" y="83"/>
                  </a:lnTo>
                  <a:lnTo>
                    <a:pt x="4" y="95"/>
                  </a:lnTo>
                  <a:close/>
                </a:path>
              </a:pathLst>
            </a:custGeom>
            <a:solidFill>
              <a:srgbClr val="1F1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0" name="Freeform 260"/>
            <p:cNvSpPr>
              <a:spLocks/>
            </p:cNvSpPr>
            <p:nvPr/>
          </p:nvSpPr>
          <p:spPr bwMode="auto">
            <a:xfrm>
              <a:off x="3727" y="1755"/>
              <a:ext cx="139" cy="143"/>
            </a:xfrm>
            <a:custGeom>
              <a:avLst/>
              <a:gdLst>
                <a:gd name="T0" fmla="*/ 4 w 139"/>
                <a:gd name="T1" fmla="*/ 95 h 143"/>
                <a:gd name="T2" fmla="*/ 8 w 139"/>
                <a:gd name="T3" fmla="*/ 108 h 143"/>
                <a:gd name="T4" fmla="*/ 18 w 139"/>
                <a:gd name="T5" fmla="*/ 123 h 143"/>
                <a:gd name="T6" fmla="*/ 31 w 139"/>
                <a:gd name="T7" fmla="*/ 131 h 143"/>
                <a:gd name="T8" fmla="*/ 44 w 139"/>
                <a:gd name="T9" fmla="*/ 140 h 143"/>
                <a:gd name="T10" fmla="*/ 56 w 139"/>
                <a:gd name="T11" fmla="*/ 143 h 143"/>
                <a:gd name="T12" fmla="*/ 69 w 139"/>
                <a:gd name="T13" fmla="*/ 143 h 143"/>
                <a:gd name="T14" fmla="*/ 83 w 139"/>
                <a:gd name="T15" fmla="*/ 143 h 143"/>
                <a:gd name="T16" fmla="*/ 96 w 139"/>
                <a:gd name="T17" fmla="*/ 140 h 143"/>
                <a:gd name="T18" fmla="*/ 109 w 139"/>
                <a:gd name="T19" fmla="*/ 135 h 143"/>
                <a:gd name="T20" fmla="*/ 117 w 139"/>
                <a:gd name="T21" fmla="*/ 126 h 143"/>
                <a:gd name="T22" fmla="*/ 127 w 139"/>
                <a:gd name="T23" fmla="*/ 118 h 143"/>
                <a:gd name="T24" fmla="*/ 135 w 139"/>
                <a:gd name="T25" fmla="*/ 105 h 143"/>
                <a:gd name="T26" fmla="*/ 139 w 139"/>
                <a:gd name="T27" fmla="*/ 92 h 143"/>
                <a:gd name="T28" fmla="*/ 139 w 139"/>
                <a:gd name="T29" fmla="*/ 78 h 143"/>
                <a:gd name="T30" fmla="*/ 139 w 139"/>
                <a:gd name="T31" fmla="*/ 60 h 143"/>
                <a:gd name="T32" fmla="*/ 135 w 139"/>
                <a:gd name="T33" fmla="*/ 47 h 143"/>
                <a:gd name="T34" fmla="*/ 130 w 139"/>
                <a:gd name="T35" fmla="*/ 35 h 143"/>
                <a:gd name="T36" fmla="*/ 122 w 139"/>
                <a:gd name="T37" fmla="*/ 22 h 143"/>
                <a:gd name="T38" fmla="*/ 109 w 139"/>
                <a:gd name="T39" fmla="*/ 12 h 143"/>
                <a:gd name="T40" fmla="*/ 99 w 139"/>
                <a:gd name="T41" fmla="*/ 4 h 143"/>
                <a:gd name="T42" fmla="*/ 87 w 139"/>
                <a:gd name="T43" fmla="*/ 0 h 143"/>
                <a:gd name="T44" fmla="*/ 74 w 139"/>
                <a:gd name="T45" fmla="*/ 0 h 143"/>
                <a:gd name="T46" fmla="*/ 56 w 139"/>
                <a:gd name="T47" fmla="*/ 0 h 143"/>
                <a:gd name="T48" fmla="*/ 44 w 139"/>
                <a:gd name="T49" fmla="*/ 0 h 143"/>
                <a:gd name="T50" fmla="*/ 31 w 139"/>
                <a:gd name="T51" fmla="*/ 9 h 143"/>
                <a:gd name="T52" fmla="*/ 21 w 139"/>
                <a:gd name="T53" fmla="*/ 17 h 143"/>
                <a:gd name="T54" fmla="*/ 13 w 139"/>
                <a:gd name="T55" fmla="*/ 27 h 143"/>
                <a:gd name="T56" fmla="*/ 4 w 139"/>
                <a:gd name="T57" fmla="*/ 39 h 143"/>
                <a:gd name="T58" fmla="*/ 0 w 139"/>
                <a:gd name="T59" fmla="*/ 52 h 143"/>
                <a:gd name="T60" fmla="*/ 0 w 139"/>
                <a:gd name="T61" fmla="*/ 65 h 143"/>
                <a:gd name="T62" fmla="*/ 0 w 139"/>
                <a:gd name="T63" fmla="*/ 83 h 143"/>
                <a:gd name="T64" fmla="*/ 4 w 139"/>
                <a:gd name="T65" fmla="*/ 95 h 143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9"/>
                <a:gd name="T100" fmla="*/ 0 h 143"/>
                <a:gd name="T101" fmla="*/ 139 w 139"/>
                <a:gd name="T102" fmla="*/ 143 h 143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9" h="143">
                  <a:moveTo>
                    <a:pt x="4" y="95"/>
                  </a:moveTo>
                  <a:lnTo>
                    <a:pt x="8" y="108"/>
                  </a:lnTo>
                  <a:lnTo>
                    <a:pt x="18" y="123"/>
                  </a:lnTo>
                  <a:lnTo>
                    <a:pt x="31" y="131"/>
                  </a:lnTo>
                  <a:lnTo>
                    <a:pt x="44" y="140"/>
                  </a:lnTo>
                  <a:lnTo>
                    <a:pt x="56" y="143"/>
                  </a:lnTo>
                  <a:lnTo>
                    <a:pt x="69" y="143"/>
                  </a:lnTo>
                  <a:lnTo>
                    <a:pt x="83" y="143"/>
                  </a:lnTo>
                  <a:lnTo>
                    <a:pt x="96" y="140"/>
                  </a:lnTo>
                  <a:lnTo>
                    <a:pt x="109" y="135"/>
                  </a:lnTo>
                  <a:lnTo>
                    <a:pt x="117" y="126"/>
                  </a:lnTo>
                  <a:lnTo>
                    <a:pt x="127" y="118"/>
                  </a:lnTo>
                  <a:lnTo>
                    <a:pt x="135" y="105"/>
                  </a:lnTo>
                  <a:lnTo>
                    <a:pt x="139" y="92"/>
                  </a:lnTo>
                  <a:lnTo>
                    <a:pt x="139" y="78"/>
                  </a:lnTo>
                  <a:lnTo>
                    <a:pt x="139" y="60"/>
                  </a:lnTo>
                  <a:lnTo>
                    <a:pt x="135" y="47"/>
                  </a:lnTo>
                  <a:lnTo>
                    <a:pt x="130" y="35"/>
                  </a:lnTo>
                  <a:lnTo>
                    <a:pt x="122" y="22"/>
                  </a:lnTo>
                  <a:lnTo>
                    <a:pt x="109" y="12"/>
                  </a:lnTo>
                  <a:lnTo>
                    <a:pt x="99" y="4"/>
                  </a:lnTo>
                  <a:lnTo>
                    <a:pt x="87" y="0"/>
                  </a:lnTo>
                  <a:lnTo>
                    <a:pt x="74" y="0"/>
                  </a:lnTo>
                  <a:lnTo>
                    <a:pt x="56" y="0"/>
                  </a:lnTo>
                  <a:lnTo>
                    <a:pt x="44" y="0"/>
                  </a:lnTo>
                  <a:lnTo>
                    <a:pt x="31" y="9"/>
                  </a:lnTo>
                  <a:lnTo>
                    <a:pt x="21" y="17"/>
                  </a:lnTo>
                  <a:lnTo>
                    <a:pt x="13" y="27"/>
                  </a:lnTo>
                  <a:lnTo>
                    <a:pt x="4" y="39"/>
                  </a:lnTo>
                  <a:lnTo>
                    <a:pt x="0" y="52"/>
                  </a:lnTo>
                  <a:lnTo>
                    <a:pt x="0" y="65"/>
                  </a:lnTo>
                  <a:lnTo>
                    <a:pt x="0" y="83"/>
                  </a:lnTo>
                  <a:lnTo>
                    <a:pt x="4" y="95"/>
                  </a:lnTo>
                  <a:close/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1" name="Freeform 261"/>
            <p:cNvSpPr>
              <a:spLocks/>
            </p:cNvSpPr>
            <p:nvPr/>
          </p:nvSpPr>
          <p:spPr bwMode="auto">
            <a:xfrm>
              <a:off x="3763" y="1790"/>
              <a:ext cx="68" cy="73"/>
            </a:xfrm>
            <a:custGeom>
              <a:avLst/>
              <a:gdLst>
                <a:gd name="T0" fmla="*/ 0 w 68"/>
                <a:gd name="T1" fmla="*/ 52 h 73"/>
                <a:gd name="T2" fmla="*/ 8 w 68"/>
                <a:gd name="T3" fmla="*/ 65 h 73"/>
                <a:gd name="T4" fmla="*/ 20 w 68"/>
                <a:gd name="T5" fmla="*/ 73 h 73"/>
                <a:gd name="T6" fmla="*/ 33 w 68"/>
                <a:gd name="T7" fmla="*/ 73 h 73"/>
                <a:gd name="T8" fmla="*/ 47 w 68"/>
                <a:gd name="T9" fmla="*/ 73 h 73"/>
                <a:gd name="T10" fmla="*/ 60 w 68"/>
                <a:gd name="T11" fmla="*/ 65 h 73"/>
                <a:gd name="T12" fmla="*/ 68 w 68"/>
                <a:gd name="T13" fmla="*/ 52 h 73"/>
                <a:gd name="T14" fmla="*/ 68 w 68"/>
                <a:gd name="T15" fmla="*/ 40 h 73"/>
                <a:gd name="T16" fmla="*/ 68 w 68"/>
                <a:gd name="T17" fmla="*/ 25 h 73"/>
                <a:gd name="T18" fmla="*/ 60 w 68"/>
                <a:gd name="T19" fmla="*/ 12 h 73"/>
                <a:gd name="T20" fmla="*/ 51 w 68"/>
                <a:gd name="T21" fmla="*/ 4 h 73"/>
                <a:gd name="T22" fmla="*/ 33 w 68"/>
                <a:gd name="T23" fmla="*/ 0 h 73"/>
                <a:gd name="T24" fmla="*/ 20 w 68"/>
                <a:gd name="T25" fmla="*/ 4 h 73"/>
                <a:gd name="T26" fmla="*/ 8 w 68"/>
                <a:gd name="T27" fmla="*/ 8 h 73"/>
                <a:gd name="T28" fmla="*/ 3 w 68"/>
                <a:gd name="T29" fmla="*/ 22 h 73"/>
                <a:gd name="T30" fmla="*/ 0 w 68"/>
                <a:gd name="T31" fmla="*/ 35 h 73"/>
                <a:gd name="T32" fmla="*/ 0 w 68"/>
                <a:gd name="T33" fmla="*/ 52 h 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8"/>
                <a:gd name="T52" fmla="*/ 0 h 73"/>
                <a:gd name="T53" fmla="*/ 68 w 68"/>
                <a:gd name="T54" fmla="*/ 73 h 7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8" h="73">
                  <a:moveTo>
                    <a:pt x="0" y="52"/>
                  </a:moveTo>
                  <a:lnTo>
                    <a:pt x="8" y="65"/>
                  </a:lnTo>
                  <a:lnTo>
                    <a:pt x="20" y="73"/>
                  </a:lnTo>
                  <a:lnTo>
                    <a:pt x="33" y="73"/>
                  </a:lnTo>
                  <a:lnTo>
                    <a:pt x="47" y="73"/>
                  </a:lnTo>
                  <a:lnTo>
                    <a:pt x="60" y="65"/>
                  </a:lnTo>
                  <a:lnTo>
                    <a:pt x="68" y="52"/>
                  </a:lnTo>
                  <a:lnTo>
                    <a:pt x="68" y="40"/>
                  </a:lnTo>
                  <a:lnTo>
                    <a:pt x="68" y="25"/>
                  </a:lnTo>
                  <a:lnTo>
                    <a:pt x="60" y="12"/>
                  </a:lnTo>
                  <a:lnTo>
                    <a:pt x="51" y="4"/>
                  </a:lnTo>
                  <a:lnTo>
                    <a:pt x="33" y="0"/>
                  </a:lnTo>
                  <a:lnTo>
                    <a:pt x="20" y="4"/>
                  </a:lnTo>
                  <a:lnTo>
                    <a:pt x="8" y="8"/>
                  </a:lnTo>
                  <a:lnTo>
                    <a:pt x="3" y="22"/>
                  </a:lnTo>
                  <a:lnTo>
                    <a:pt x="0" y="35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2" name="Freeform 262"/>
            <p:cNvSpPr>
              <a:spLocks/>
            </p:cNvSpPr>
            <p:nvPr/>
          </p:nvSpPr>
          <p:spPr bwMode="auto">
            <a:xfrm>
              <a:off x="3763" y="1790"/>
              <a:ext cx="68" cy="73"/>
            </a:xfrm>
            <a:custGeom>
              <a:avLst/>
              <a:gdLst>
                <a:gd name="T0" fmla="*/ 0 w 68"/>
                <a:gd name="T1" fmla="*/ 52 h 73"/>
                <a:gd name="T2" fmla="*/ 8 w 68"/>
                <a:gd name="T3" fmla="*/ 65 h 73"/>
                <a:gd name="T4" fmla="*/ 20 w 68"/>
                <a:gd name="T5" fmla="*/ 73 h 73"/>
                <a:gd name="T6" fmla="*/ 33 w 68"/>
                <a:gd name="T7" fmla="*/ 73 h 73"/>
                <a:gd name="T8" fmla="*/ 47 w 68"/>
                <a:gd name="T9" fmla="*/ 73 h 73"/>
                <a:gd name="T10" fmla="*/ 60 w 68"/>
                <a:gd name="T11" fmla="*/ 65 h 73"/>
                <a:gd name="T12" fmla="*/ 68 w 68"/>
                <a:gd name="T13" fmla="*/ 52 h 73"/>
                <a:gd name="T14" fmla="*/ 68 w 68"/>
                <a:gd name="T15" fmla="*/ 40 h 73"/>
                <a:gd name="T16" fmla="*/ 68 w 68"/>
                <a:gd name="T17" fmla="*/ 25 h 73"/>
                <a:gd name="T18" fmla="*/ 60 w 68"/>
                <a:gd name="T19" fmla="*/ 12 h 73"/>
                <a:gd name="T20" fmla="*/ 51 w 68"/>
                <a:gd name="T21" fmla="*/ 4 h 73"/>
                <a:gd name="T22" fmla="*/ 33 w 68"/>
                <a:gd name="T23" fmla="*/ 0 h 73"/>
                <a:gd name="T24" fmla="*/ 20 w 68"/>
                <a:gd name="T25" fmla="*/ 4 h 73"/>
                <a:gd name="T26" fmla="*/ 8 w 68"/>
                <a:gd name="T27" fmla="*/ 8 h 73"/>
                <a:gd name="T28" fmla="*/ 3 w 68"/>
                <a:gd name="T29" fmla="*/ 22 h 73"/>
                <a:gd name="T30" fmla="*/ 0 w 68"/>
                <a:gd name="T31" fmla="*/ 35 h 73"/>
                <a:gd name="T32" fmla="*/ 0 w 68"/>
                <a:gd name="T33" fmla="*/ 52 h 73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8"/>
                <a:gd name="T52" fmla="*/ 0 h 73"/>
                <a:gd name="T53" fmla="*/ 68 w 68"/>
                <a:gd name="T54" fmla="*/ 73 h 73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8" h="73">
                  <a:moveTo>
                    <a:pt x="0" y="52"/>
                  </a:moveTo>
                  <a:lnTo>
                    <a:pt x="8" y="65"/>
                  </a:lnTo>
                  <a:lnTo>
                    <a:pt x="20" y="73"/>
                  </a:lnTo>
                  <a:lnTo>
                    <a:pt x="33" y="73"/>
                  </a:lnTo>
                  <a:lnTo>
                    <a:pt x="47" y="73"/>
                  </a:lnTo>
                  <a:lnTo>
                    <a:pt x="60" y="65"/>
                  </a:lnTo>
                  <a:lnTo>
                    <a:pt x="68" y="52"/>
                  </a:lnTo>
                  <a:lnTo>
                    <a:pt x="68" y="40"/>
                  </a:lnTo>
                  <a:lnTo>
                    <a:pt x="68" y="25"/>
                  </a:lnTo>
                  <a:lnTo>
                    <a:pt x="60" y="12"/>
                  </a:lnTo>
                  <a:lnTo>
                    <a:pt x="51" y="4"/>
                  </a:lnTo>
                  <a:lnTo>
                    <a:pt x="33" y="0"/>
                  </a:lnTo>
                  <a:lnTo>
                    <a:pt x="20" y="4"/>
                  </a:lnTo>
                  <a:lnTo>
                    <a:pt x="8" y="8"/>
                  </a:lnTo>
                  <a:lnTo>
                    <a:pt x="3" y="22"/>
                  </a:lnTo>
                  <a:lnTo>
                    <a:pt x="0" y="35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3" name="Freeform 263"/>
            <p:cNvSpPr>
              <a:spLocks/>
            </p:cNvSpPr>
            <p:nvPr/>
          </p:nvSpPr>
          <p:spPr bwMode="auto">
            <a:xfrm>
              <a:off x="3296" y="1908"/>
              <a:ext cx="139" cy="149"/>
            </a:xfrm>
            <a:custGeom>
              <a:avLst/>
              <a:gdLst>
                <a:gd name="T0" fmla="*/ 5 w 139"/>
                <a:gd name="T1" fmla="*/ 101 h 149"/>
                <a:gd name="T2" fmla="*/ 8 w 139"/>
                <a:gd name="T3" fmla="*/ 113 h 149"/>
                <a:gd name="T4" fmla="*/ 17 w 139"/>
                <a:gd name="T5" fmla="*/ 121 h 149"/>
                <a:gd name="T6" fmla="*/ 25 w 139"/>
                <a:gd name="T7" fmla="*/ 136 h 149"/>
                <a:gd name="T8" fmla="*/ 40 w 139"/>
                <a:gd name="T9" fmla="*/ 139 h 149"/>
                <a:gd name="T10" fmla="*/ 53 w 139"/>
                <a:gd name="T11" fmla="*/ 144 h 149"/>
                <a:gd name="T12" fmla="*/ 65 w 139"/>
                <a:gd name="T13" fmla="*/ 149 h 149"/>
                <a:gd name="T14" fmla="*/ 83 w 139"/>
                <a:gd name="T15" fmla="*/ 149 h 149"/>
                <a:gd name="T16" fmla="*/ 96 w 139"/>
                <a:gd name="T17" fmla="*/ 144 h 149"/>
                <a:gd name="T18" fmla="*/ 109 w 139"/>
                <a:gd name="T19" fmla="*/ 139 h 149"/>
                <a:gd name="T20" fmla="*/ 118 w 139"/>
                <a:gd name="T21" fmla="*/ 131 h 149"/>
                <a:gd name="T22" fmla="*/ 126 w 139"/>
                <a:gd name="T23" fmla="*/ 118 h 149"/>
                <a:gd name="T24" fmla="*/ 134 w 139"/>
                <a:gd name="T25" fmla="*/ 104 h 149"/>
                <a:gd name="T26" fmla="*/ 139 w 139"/>
                <a:gd name="T27" fmla="*/ 91 h 149"/>
                <a:gd name="T28" fmla="*/ 139 w 139"/>
                <a:gd name="T29" fmla="*/ 78 h 149"/>
                <a:gd name="T30" fmla="*/ 139 w 139"/>
                <a:gd name="T31" fmla="*/ 65 h 149"/>
                <a:gd name="T32" fmla="*/ 134 w 139"/>
                <a:gd name="T33" fmla="*/ 53 h 149"/>
                <a:gd name="T34" fmla="*/ 131 w 139"/>
                <a:gd name="T35" fmla="*/ 35 h 149"/>
                <a:gd name="T36" fmla="*/ 118 w 139"/>
                <a:gd name="T37" fmla="*/ 26 h 149"/>
                <a:gd name="T38" fmla="*/ 109 w 139"/>
                <a:gd name="T39" fmla="*/ 13 h 149"/>
                <a:gd name="T40" fmla="*/ 96 w 139"/>
                <a:gd name="T41" fmla="*/ 8 h 149"/>
                <a:gd name="T42" fmla="*/ 83 w 139"/>
                <a:gd name="T43" fmla="*/ 5 h 149"/>
                <a:gd name="T44" fmla="*/ 70 w 139"/>
                <a:gd name="T45" fmla="*/ 0 h 149"/>
                <a:gd name="T46" fmla="*/ 56 w 139"/>
                <a:gd name="T47" fmla="*/ 0 h 149"/>
                <a:gd name="T48" fmla="*/ 43 w 139"/>
                <a:gd name="T49" fmla="*/ 5 h 149"/>
                <a:gd name="T50" fmla="*/ 30 w 139"/>
                <a:gd name="T51" fmla="*/ 8 h 149"/>
                <a:gd name="T52" fmla="*/ 22 w 139"/>
                <a:gd name="T53" fmla="*/ 18 h 149"/>
                <a:gd name="T54" fmla="*/ 13 w 139"/>
                <a:gd name="T55" fmla="*/ 30 h 149"/>
                <a:gd name="T56" fmla="*/ 5 w 139"/>
                <a:gd name="T57" fmla="*/ 43 h 149"/>
                <a:gd name="T58" fmla="*/ 0 w 139"/>
                <a:gd name="T59" fmla="*/ 56 h 149"/>
                <a:gd name="T60" fmla="*/ 0 w 139"/>
                <a:gd name="T61" fmla="*/ 70 h 149"/>
                <a:gd name="T62" fmla="*/ 0 w 139"/>
                <a:gd name="T63" fmla="*/ 83 h 149"/>
                <a:gd name="T64" fmla="*/ 5 w 139"/>
                <a:gd name="T65" fmla="*/ 101 h 1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9"/>
                <a:gd name="T100" fmla="*/ 0 h 149"/>
                <a:gd name="T101" fmla="*/ 139 w 139"/>
                <a:gd name="T102" fmla="*/ 149 h 14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9" h="149">
                  <a:moveTo>
                    <a:pt x="5" y="101"/>
                  </a:moveTo>
                  <a:lnTo>
                    <a:pt x="8" y="113"/>
                  </a:lnTo>
                  <a:lnTo>
                    <a:pt x="17" y="121"/>
                  </a:lnTo>
                  <a:lnTo>
                    <a:pt x="25" y="136"/>
                  </a:lnTo>
                  <a:lnTo>
                    <a:pt x="40" y="139"/>
                  </a:lnTo>
                  <a:lnTo>
                    <a:pt x="53" y="144"/>
                  </a:lnTo>
                  <a:lnTo>
                    <a:pt x="65" y="149"/>
                  </a:lnTo>
                  <a:lnTo>
                    <a:pt x="83" y="149"/>
                  </a:lnTo>
                  <a:lnTo>
                    <a:pt x="96" y="144"/>
                  </a:lnTo>
                  <a:lnTo>
                    <a:pt x="109" y="139"/>
                  </a:lnTo>
                  <a:lnTo>
                    <a:pt x="118" y="131"/>
                  </a:lnTo>
                  <a:lnTo>
                    <a:pt x="126" y="118"/>
                  </a:lnTo>
                  <a:lnTo>
                    <a:pt x="134" y="104"/>
                  </a:lnTo>
                  <a:lnTo>
                    <a:pt x="139" y="91"/>
                  </a:lnTo>
                  <a:lnTo>
                    <a:pt x="139" y="78"/>
                  </a:lnTo>
                  <a:lnTo>
                    <a:pt x="139" y="65"/>
                  </a:lnTo>
                  <a:lnTo>
                    <a:pt x="134" y="53"/>
                  </a:lnTo>
                  <a:lnTo>
                    <a:pt x="131" y="35"/>
                  </a:lnTo>
                  <a:lnTo>
                    <a:pt x="118" y="26"/>
                  </a:lnTo>
                  <a:lnTo>
                    <a:pt x="109" y="13"/>
                  </a:lnTo>
                  <a:lnTo>
                    <a:pt x="96" y="8"/>
                  </a:lnTo>
                  <a:lnTo>
                    <a:pt x="83" y="5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3" y="5"/>
                  </a:lnTo>
                  <a:lnTo>
                    <a:pt x="30" y="8"/>
                  </a:lnTo>
                  <a:lnTo>
                    <a:pt x="22" y="18"/>
                  </a:lnTo>
                  <a:lnTo>
                    <a:pt x="13" y="30"/>
                  </a:lnTo>
                  <a:lnTo>
                    <a:pt x="5" y="43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83"/>
                  </a:lnTo>
                  <a:lnTo>
                    <a:pt x="5" y="101"/>
                  </a:lnTo>
                  <a:close/>
                </a:path>
              </a:pathLst>
            </a:custGeom>
            <a:solidFill>
              <a:srgbClr val="1F1F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4" name="Freeform 264"/>
            <p:cNvSpPr>
              <a:spLocks/>
            </p:cNvSpPr>
            <p:nvPr/>
          </p:nvSpPr>
          <p:spPr bwMode="auto">
            <a:xfrm>
              <a:off x="3296" y="1908"/>
              <a:ext cx="139" cy="149"/>
            </a:xfrm>
            <a:custGeom>
              <a:avLst/>
              <a:gdLst>
                <a:gd name="T0" fmla="*/ 5 w 139"/>
                <a:gd name="T1" fmla="*/ 101 h 149"/>
                <a:gd name="T2" fmla="*/ 8 w 139"/>
                <a:gd name="T3" fmla="*/ 113 h 149"/>
                <a:gd name="T4" fmla="*/ 17 w 139"/>
                <a:gd name="T5" fmla="*/ 121 h 149"/>
                <a:gd name="T6" fmla="*/ 25 w 139"/>
                <a:gd name="T7" fmla="*/ 136 h 149"/>
                <a:gd name="T8" fmla="*/ 40 w 139"/>
                <a:gd name="T9" fmla="*/ 139 h 149"/>
                <a:gd name="T10" fmla="*/ 53 w 139"/>
                <a:gd name="T11" fmla="*/ 144 h 149"/>
                <a:gd name="T12" fmla="*/ 65 w 139"/>
                <a:gd name="T13" fmla="*/ 149 h 149"/>
                <a:gd name="T14" fmla="*/ 83 w 139"/>
                <a:gd name="T15" fmla="*/ 149 h 149"/>
                <a:gd name="T16" fmla="*/ 96 w 139"/>
                <a:gd name="T17" fmla="*/ 144 h 149"/>
                <a:gd name="T18" fmla="*/ 109 w 139"/>
                <a:gd name="T19" fmla="*/ 139 h 149"/>
                <a:gd name="T20" fmla="*/ 118 w 139"/>
                <a:gd name="T21" fmla="*/ 131 h 149"/>
                <a:gd name="T22" fmla="*/ 126 w 139"/>
                <a:gd name="T23" fmla="*/ 118 h 149"/>
                <a:gd name="T24" fmla="*/ 134 w 139"/>
                <a:gd name="T25" fmla="*/ 104 h 149"/>
                <a:gd name="T26" fmla="*/ 139 w 139"/>
                <a:gd name="T27" fmla="*/ 91 h 149"/>
                <a:gd name="T28" fmla="*/ 139 w 139"/>
                <a:gd name="T29" fmla="*/ 78 h 149"/>
                <a:gd name="T30" fmla="*/ 139 w 139"/>
                <a:gd name="T31" fmla="*/ 65 h 149"/>
                <a:gd name="T32" fmla="*/ 134 w 139"/>
                <a:gd name="T33" fmla="*/ 53 h 149"/>
                <a:gd name="T34" fmla="*/ 131 w 139"/>
                <a:gd name="T35" fmla="*/ 35 h 149"/>
                <a:gd name="T36" fmla="*/ 118 w 139"/>
                <a:gd name="T37" fmla="*/ 26 h 149"/>
                <a:gd name="T38" fmla="*/ 109 w 139"/>
                <a:gd name="T39" fmla="*/ 13 h 149"/>
                <a:gd name="T40" fmla="*/ 96 w 139"/>
                <a:gd name="T41" fmla="*/ 8 h 149"/>
                <a:gd name="T42" fmla="*/ 83 w 139"/>
                <a:gd name="T43" fmla="*/ 5 h 149"/>
                <a:gd name="T44" fmla="*/ 70 w 139"/>
                <a:gd name="T45" fmla="*/ 0 h 149"/>
                <a:gd name="T46" fmla="*/ 56 w 139"/>
                <a:gd name="T47" fmla="*/ 0 h 149"/>
                <a:gd name="T48" fmla="*/ 43 w 139"/>
                <a:gd name="T49" fmla="*/ 5 h 149"/>
                <a:gd name="T50" fmla="*/ 30 w 139"/>
                <a:gd name="T51" fmla="*/ 8 h 149"/>
                <a:gd name="T52" fmla="*/ 22 w 139"/>
                <a:gd name="T53" fmla="*/ 18 h 149"/>
                <a:gd name="T54" fmla="*/ 13 w 139"/>
                <a:gd name="T55" fmla="*/ 30 h 149"/>
                <a:gd name="T56" fmla="*/ 5 w 139"/>
                <a:gd name="T57" fmla="*/ 43 h 149"/>
                <a:gd name="T58" fmla="*/ 0 w 139"/>
                <a:gd name="T59" fmla="*/ 56 h 149"/>
                <a:gd name="T60" fmla="*/ 0 w 139"/>
                <a:gd name="T61" fmla="*/ 70 h 149"/>
                <a:gd name="T62" fmla="*/ 0 w 139"/>
                <a:gd name="T63" fmla="*/ 83 h 149"/>
                <a:gd name="T64" fmla="*/ 5 w 139"/>
                <a:gd name="T65" fmla="*/ 101 h 14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39"/>
                <a:gd name="T100" fmla="*/ 0 h 149"/>
                <a:gd name="T101" fmla="*/ 139 w 139"/>
                <a:gd name="T102" fmla="*/ 149 h 14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39" h="149">
                  <a:moveTo>
                    <a:pt x="5" y="101"/>
                  </a:moveTo>
                  <a:lnTo>
                    <a:pt x="8" y="113"/>
                  </a:lnTo>
                  <a:lnTo>
                    <a:pt x="17" y="121"/>
                  </a:lnTo>
                  <a:lnTo>
                    <a:pt x="25" y="136"/>
                  </a:lnTo>
                  <a:lnTo>
                    <a:pt x="40" y="139"/>
                  </a:lnTo>
                  <a:lnTo>
                    <a:pt x="53" y="144"/>
                  </a:lnTo>
                  <a:lnTo>
                    <a:pt x="65" y="149"/>
                  </a:lnTo>
                  <a:lnTo>
                    <a:pt x="83" y="149"/>
                  </a:lnTo>
                  <a:lnTo>
                    <a:pt x="96" y="144"/>
                  </a:lnTo>
                  <a:lnTo>
                    <a:pt x="109" y="139"/>
                  </a:lnTo>
                  <a:lnTo>
                    <a:pt x="118" y="131"/>
                  </a:lnTo>
                  <a:lnTo>
                    <a:pt x="126" y="118"/>
                  </a:lnTo>
                  <a:lnTo>
                    <a:pt x="134" y="104"/>
                  </a:lnTo>
                  <a:lnTo>
                    <a:pt x="139" y="91"/>
                  </a:lnTo>
                  <a:lnTo>
                    <a:pt x="139" y="78"/>
                  </a:lnTo>
                  <a:lnTo>
                    <a:pt x="139" y="65"/>
                  </a:lnTo>
                  <a:lnTo>
                    <a:pt x="134" y="53"/>
                  </a:lnTo>
                  <a:lnTo>
                    <a:pt x="131" y="35"/>
                  </a:lnTo>
                  <a:lnTo>
                    <a:pt x="118" y="26"/>
                  </a:lnTo>
                  <a:lnTo>
                    <a:pt x="109" y="13"/>
                  </a:lnTo>
                  <a:lnTo>
                    <a:pt x="96" y="8"/>
                  </a:lnTo>
                  <a:lnTo>
                    <a:pt x="83" y="5"/>
                  </a:lnTo>
                  <a:lnTo>
                    <a:pt x="70" y="0"/>
                  </a:lnTo>
                  <a:lnTo>
                    <a:pt x="56" y="0"/>
                  </a:lnTo>
                  <a:lnTo>
                    <a:pt x="43" y="5"/>
                  </a:lnTo>
                  <a:lnTo>
                    <a:pt x="30" y="8"/>
                  </a:lnTo>
                  <a:lnTo>
                    <a:pt x="22" y="18"/>
                  </a:lnTo>
                  <a:lnTo>
                    <a:pt x="13" y="30"/>
                  </a:lnTo>
                  <a:lnTo>
                    <a:pt x="5" y="43"/>
                  </a:lnTo>
                  <a:lnTo>
                    <a:pt x="0" y="56"/>
                  </a:lnTo>
                  <a:lnTo>
                    <a:pt x="0" y="70"/>
                  </a:lnTo>
                  <a:lnTo>
                    <a:pt x="0" y="83"/>
                  </a:lnTo>
                  <a:lnTo>
                    <a:pt x="5" y="101"/>
                  </a:lnTo>
                  <a:close/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5" name="Freeform 265"/>
            <p:cNvSpPr>
              <a:spLocks/>
            </p:cNvSpPr>
            <p:nvPr/>
          </p:nvSpPr>
          <p:spPr bwMode="auto">
            <a:xfrm>
              <a:off x="3331" y="1946"/>
              <a:ext cx="69" cy="75"/>
            </a:xfrm>
            <a:custGeom>
              <a:avLst/>
              <a:gdLst>
                <a:gd name="T0" fmla="*/ 0 w 69"/>
                <a:gd name="T1" fmla="*/ 48 h 75"/>
                <a:gd name="T2" fmla="*/ 8 w 69"/>
                <a:gd name="T3" fmla="*/ 63 h 75"/>
                <a:gd name="T4" fmla="*/ 18 w 69"/>
                <a:gd name="T5" fmla="*/ 71 h 75"/>
                <a:gd name="T6" fmla="*/ 35 w 69"/>
                <a:gd name="T7" fmla="*/ 75 h 75"/>
                <a:gd name="T8" fmla="*/ 48 w 69"/>
                <a:gd name="T9" fmla="*/ 71 h 75"/>
                <a:gd name="T10" fmla="*/ 56 w 69"/>
                <a:gd name="T11" fmla="*/ 66 h 75"/>
                <a:gd name="T12" fmla="*/ 66 w 69"/>
                <a:gd name="T13" fmla="*/ 53 h 75"/>
                <a:gd name="T14" fmla="*/ 69 w 69"/>
                <a:gd name="T15" fmla="*/ 40 h 75"/>
                <a:gd name="T16" fmla="*/ 69 w 69"/>
                <a:gd name="T17" fmla="*/ 27 h 75"/>
                <a:gd name="T18" fmla="*/ 61 w 69"/>
                <a:gd name="T19" fmla="*/ 15 h 75"/>
                <a:gd name="T20" fmla="*/ 48 w 69"/>
                <a:gd name="T21" fmla="*/ 5 h 75"/>
                <a:gd name="T22" fmla="*/ 35 w 69"/>
                <a:gd name="T23" fmla="*/ 0 h 75"/>
                <a:gd name="T24" fmla="*/ 21 w 69"/>
                <a:gd name="T25" fmla="*/ 0 h 75"/>
                <a:gd name="T26" fmla="*/ 8 w 69"/>
                <a:gd name="T27" fmla="*/ 10 h 75"/>
                <a:gd name="T28" fmla="*/ 0 w 69"/>
                <a:gd name="T29" fmla="*/ 23 h 75"/>
                <a:gd name="T30" fmla="*/ 0 w 69"/>
                <a:gd name="T31" fmla="*/ 35 h 75"/>
                <a:gd name="T32" fmla="*/ 0 w 69"/>
                <a:gd name="T33" fmla="*/ 48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"/>
                <a:gd name="T52" fmla="*/ 0 h 75"/>
                <a:gd name="T53" fmla="*/ 69 w 69"/>
                <a:gd name="T54" fmla="*/ 75 h 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" h="75">
                  <a:moveTo>
                    <a:pt x="0" y="48"/>
                  </a:moveTo>
                  <a:lnTo>
                    <a:pt x="8" y="63"/>
                  </a:lnTo>
                  <a:lnTo>
                    <a:pt x="18" y="71"/>
                  </a:lnTo>
                  <a:lnTo>
                    <a:pt x="35" y="75"/>
                  </a:lnTo>
                  <a:lnTo>
                    <a:pt x="48" y="71"/>
                  </a:lnTo>
                  <a:lnTo>
                    <a:pt x="56" y="66"/>
                  </a:lnTo>
                  <a:lnTo>
                    <a:pt x="66" y="53"/>
                  </a:lnTo>
                  <a:lnTo>
                    <a:pt x="69" y="40"/>
                  </a:lnTo>
                  <a:lnTo>
                    <a:pt x="69" y="27"/>
                  </a:lnTo>
                  <a:lnTo>
                    <a:pt x="61" y="15"/>
                  </a:lnTo>
                  <a:lnTo>
                    <a:pt x="48" y="5"/>
                  </a:lnTo>
                  <a:lnTo>
                    <a:pt x="35" y="0"/>
                  </a:lnTo>
                  <a:lnTo>
                    <a:pt x="21" y="0"/>
                  </a:lnTo>
                  <a:lnTo>
                    <a:pt x="8" y="10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0" y="48"/>
                  </a:lnTo>
                  <a:close/>
                </a:path>
              </a:pathLst>
            </a:custGeom>
            <a:solidFill>
              <a:srgbClr val="FB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6" name="Freeform 266"/>
            <p:cNvSpPr>
              <a:spLocks/>
            </p:cNvSpPr>
            <p:nvPr/>
          </p:nvSpPr>
          <p:spPr bwMode="auto">
            <a:xfrm>
              <a:off x="3331" y="1946"/>
              <a:ext cx="69" cy="75"/>
            </a:xfrm>
            <a:custGeom>
              <a:avLst/>
              <a:gdLst>
                <a:gd name="T0" fmla="*/ 0 w 69"/>
                <a:gd name="T1" fmla="*/ 48 h 75"/>
                <a:gd name="T2" fmla="*/ 8 w 69"/>
                <a:gd name="T3" fmla="*/ 63 h 75"/>
                <a:gd name="T4" fmla="*/ 18 w 69"/>
                <a:gd name="T5" fmla="*/ 71 h 75"/>
                <a:gd name="T6" fmla="*/ 35 w 69"/>
                <a:gd name="T7" fmla="*/ 75 h 75"/>
                <a:gd name="T8" fmla="*/ 48 w 69"/>
                <a:gd name="T9" fmla="*/ 71 h 75"/>
                <a:gd name="T10" fmla="*/ 56 w 69"/>
                <a:gd name="T11" fmla="*/ 66 h 75"/>
                <a:gd name="T12" fmla="*/ 66 w 69"/>
                <a:gd name="T13" fmla="*/ 53 h 75"/>
                <a:gd name="T14" fmla="*/ 69 w 69"/>
                <a:gd name="T15" fmla="*/ 40 h 75"/>
                <a:gd name="T16" fmla="*/ 69 w 69"/>
                <a:gd name="T17" fmla="*/ 27 h 75"/>
                <a:gd name="T18" fmla="*/ 61 w 69"/>
                <a:gd name="T19" fmla="*/ 15 h 75"/>
                <a:gd name="T20" fmla="*/ 48 w 69"/>
                <a:gd name="T21" fmla="*/ 5 h 75"/>
                <a:gd name="T22" fmla="*/ 35 w 69"/>
                <a:gd name="T23" fmla="*/ 0 h 75"/>
                <a:gd name="T24" fmla="*/ 21 w 69"/>
                <a:gd name="T25" fmla="*/ 0 h 75"/>
                <a:gd name="T26" fmla="*/ 8 w 69"/>
                <a:gd name="T27" fmla="*/ 10 h 75"/>
                <a:gd name="T28" fmla="*/ 0 w 69"/>
                <a:gd name="T29" fmla="*/ 23 h 75"/>
                <a:gd name="T30" fmla="*/ 0 w 69"/>
                <a:gd name="T31" fmla="*/ 35 h 75"/>
                <a:gd name="T32" fmla="*/ 0 w 69"/>
                <a:gd name="T33" fmla="*/ 48 h 75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69"/>
                <a:gd name="T52" fmla="*/ 0 h 75"/>
                <a:gd name="T53" fmla="*/ 69 w 69"/>
                <a:gd name="T54" fmla="*/ 75 h 75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69" h="75">
                  <a:moveTo>
                    <a:pt x="0" y="48"/>
                  </a:moveTo>
                  <a:lnTo>
                    <a:pt x="8" y="63"/>
                  </a:lnTo>
                  <a:lnTo>
                    <a:pt x="18" y="71"/>
                  </a:lnTo>
                  <a:lnTo>
                    <a:pt x="35" y="75"/>
                  </a:lnTo>
                  <a:lnTo>
                    <a:pt x="48" y="71"/>
                  </a:lnTo>
                  <a:lnTo>
                    <a:pt x="56" y="66"/>
                  </a:lnTo>
                  <a:lnTo>
                    <a:pt x="66" y="53"/>
                  </a:lnTo>
                  <a:lnTo>
                    <a:pt x="69" y="40"/>
                  </a:lnTo>
                  <a:lnTo>
                    <a:pt x="69" y="27"/>
                  </a:lnTo>
                  <a:lnTo>
                    <a:pt x="61" y="15"/>
                  </a:lnTo>
                  <a:lnTo>
                    <a:pt x="48" y="5"/>
                  </a:lnTo>
                  <a:lnTo>
                    <a:pt x="35" y="0"/>
                  </a:lnTo>
                  <a:lnTo>
                    <a:pt x="21" y="0"/>
                  </a:lnTo>
                  <a:lnTo>
                    <a:pt x="8" y="10"/>
                  </a:lnTo>
                  <a:lnTo>
                    <a:pt x="0" y="23"/>
                  </a:lnTo>
                  <a:lnTo>
                    <a:pt x="0" y="35"/>
                  </a:lnTo>
                  <a:lnTo>
                    <a:pt x="0" y="48"/>
                  </a:lnTo>
                  <a:close/>
                </a:path>
              </a:pathLst>
            </a:custGeom>
            <a:noFill/>
            <a:ln w="793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7" name="Freeform 267"/>
            <p:cNvSpPr>
              <a:spLocks/>
            </p:cNvSpPr>
            <p:nvPr/>
          </p:nvSpPr>
          <p:spPr bwMode="auto">
            <a:xfrm>
              <a:off x="3544" y="1588"/>
              <a:ext cx="179" cy="128"/>
            </a:xfrm>
            <a:custGeom>
              <a:avLst/>
              <a:gdLst>
                <a:gd name="T0" fmla="*/ 30 w 179"/>
                <a:gd name="T1" fmla="*/ 128 h 128"/>
                <a:gd name="T2" fmla="*/ 0 w 179"/>
                <a:gd name="T3" fmla="*/ 35 h 128"/>
                <a:gd name="T4" fmla="*/ 92 w 179"/>
                <a:gd name="T5" fmla="*/ 0 h 128"/>
                <a:gd name="T6" fmla="*/ 95 w 179"/>
                <a:gd name="T7" fmla="*/ 0 h 128"/>
                <a:gd name="T8" fmla="*/ 105 w 179"/>
                <a:gd name="T9" fmla="*/ 0 h 128"/>
                <a:gd name="T10" fmla="*/ 108 w 179"/>
                <a:gd name="T11" fmla="*/ 5 h 128"/>
                <a:gd name="T12" fmla="*/ 179 w 179"/>
                <a:gd name="T13" fmla="*/ 75 h 128"/>
                <a:gd name="T14" fmla="*/ 179 w 179"/>
                <a:gd name="T15" fmla="*/ 75 h 128"/>
                <a:gd name="T16" fmla="*/ 35 w 179"/>
                <a:gd name="T17" fmla="*/ 128 h 128"/>
                <a:gd name="T18" fmla="*/ 30 w 179"/>
                <a:gd name="T19" fmla="*/ 128 h 12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79"/>
                <a:gd name="T31" fmla="*/ 0 h 128"/>
                <a:gd name="T32" fmla="*/ 179 w 179"/>
                <a:gd name="T33" fmla="*/ 128 h 12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79" h="128">
                  <a:moveTo>
                    <a:pt x="30" y="128"/>
                  </a:moveTo>
                  <a:lnTo>
                    <a:pt x="0" y="35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105" y="0"/>
                  </a:lnTo>
                  <a:lnTo>
                    <a:pt x="108" y="5"/>
                  </a:lnTo>
                  <a:lnTo>
                    <a:pt x="179" y="75"/>
                  </a:lnTo>
                  <a:lnTo>
                    <a:pt x="35" y="128"/>
                  </a:lnTo>
                  <a:lnTo>
                    <a:pt x="30" y="128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8" name="Freeform 268"/>
            <p:cNvSpPr>
              <a:spLocks/>
            </p:cNvSpPr>
            <p:nvPr/>
          </p:nvSpPr>
          <p:spPr bwMode="auto">
            <a:xfrm>
              <a:off x="3544" y="1588"/>
              <a:ext cx="179" cy="128"/>
            </a:xfrm>
            <a:custGeom>
              <a:avLst/>
              <a:gdLst>
                <a:gd name="T0" fmla="*/ 30 w 179"/>
                <a:gd name="T1" fmla="*/ 128 h 128"/>
                <a:gd name="T2" fmla="*/ 0 w 179"/>
                <a:gd name="T3" fmla="*/ 35 h 128"/>
                <a:gd name="T4" fmla="*/ 92 w 179"/>
                <a:gd name="T5" fmla="*/ 0 h 128"/>
                <a:gd name="T6" fmla="*/ 95 w 179"/>
                <a:gd name="T7" fmla="*/ 0 h 128"/>
                <a:gd name="T8" fmla="*/ 105 w 179"/>
                <a:gd name="T9" fmla="*/ 0 h 128"/>
                <a:gd name="T10" fmla="*/ 108 w 179"/>
                <a:gd name="T11" fmla="*/ 5 h 128"/>
                <a:gd name="T12" fmla="*/ 179 w 179"/>
                <a:gd name="T13" fmla="*/ 75 h 128"/>
                <a:gd name="T14" fmla="*/ 179 w 179"/>
                <a:gd name="T15" fmla="*/ 75 h 128"/>
                <a:gd name="T16" fmla="*/ 35 w 179"/>
                <a:gd name="T17" fmla="*/ 128 h 128"/>
                <a:gd name="T18" fmla="*/ 30 w 179"/>
                <a:gd name="T19" fmla="*/ 128 h 128"/>
                <a:gd name="T20" fmla="*/ 30 w 179"/>
                <a:gd name="T21" fmla="*/ 128 h 128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79"/>
                <a:gd name="T34" fmla="*/ 0 h 128"/>
                <a:gd name="T35" fmla="*/ 179 w 179"/>
                <a:gd name="T36" fmla="*/ 128 h 128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79" h="128">
                  <a:moveTo>
                    <a:pt x="30" y="128"/>
                  </a:moveTo>
                  <a:lnTo>
                    <a:pt x="0" y="35"/>
                  </a:lnTo>
                  <a:lnTo>
                    <a:pt x="92" y="0"/>
                  </a:lnTo>
                  <a:lnTo>
                    <a:pt x="95" y="0"/>
                  </a:lnTo>
                  <a:lnTo>
                    <a:pt x="105" y="0"/>
                  </a:lnTo>
                  <a:lnTo>
                    <a:pt x="108" y="5"/>
                  </a:lnTo>
                  <a:lnTo>
                    <a:pt x="179" y="75"/>
                  </a:lnTo>
                  <a:lnTo>
                    <a:pt x="35" y="128"/>
                  </a:lnTo>
                  <a:lnTo>
                    <a:pt x="30" y="128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59" name="Freeform 269"/>
            <p:cNvSpPr>
              <a:spLocks/>
            </p:cNvSpPr>
            <p:nvPr/>
          </p:nvSpPr>
          <p:spPr bwMode="auto">
            <a:xfrm>
              <a:off x="3374" y="1628"/>
              <a:ext cx="187" cy="157"/>
            </a:xfrm>
            <a:custGeom>
              <a:avLst/>
              <a:gdLst>
                <a:gd name="T0" fmla="*/ 157 w 187"/>
                <a:gd name="T1" fmla="*/ 0 h 157"/>
                <a:gd name="T2" fmla="*/ 187 w 187"/>
                <a:gd name="T3" fmla="*/ 91 h 157"/>
                <a:gd name="T4" fmla="*/ 0 w 187"/>
                <a:gd name="T5" fmla="*/ 157 h 157"/>
                <a:gd name="T6" fmla="*/ 66 w 187"/>
                <a:gd name="T7" fmla="*/ 35 h 157"/>
                <a:gd name="T8" fmla="*/ 157 w 187"/>
                <a:gd name="T9" fmla="*/ 0 h 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7"/>
                <a:gd name="T16" fmla="*/ 0 h 157"/>
                <a:gd name="T17" fmla="*/ 187 w 187"/>
                <a:gd name="T18" fmla="*/ 157 h 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7" h="157">
                  <a:moveTo>
                    <a:pt x="157" y="0"/>
                  </a:moveTo>
                  <a:lnTo>
                    <a:pt x="187" y="91"/>
                  </a:lnTo>
                  <a:lnTo>
                    <a:pt x="0" y="157"/>
                  </a:lnTo>
                  <a:lnTo>
                    <a:pt x="66" y="35"/>
                  </a:lnTo>
                  <a:lnTo>
                    <a:pt x="157" y="0"/>
                  </a:lnTo>
                  <a:close/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0" name="Freeform 270"/>
            <p:cNvSpPr>
              <a:spLocks/>
            </p:cNvSpPr>
            <p:nvPr/>
          </p:nvSpPr>
          <p:spPr bwMode="auto">
            <a:xfrm>
              <a:off x="3374" y="1628"/>
              <a:ext cx="187" cy="157"/>
            </a:xfrm>
            <a:custGeom>
              <a:avLst/>
              <a:gdLst>
                <a:gd name="T0" fmla="*/ 157 w 187"/>
                <a:gd name="T1" fmla="*/ 0 h 157"/>
                <a:gd name="T2" fmla="*/ 187 w 187"/>
                <a:gd name="T3" fmla="*/ 91 h 157"/>
                <a:gd name="T4" fmla="*/ 0 w 187"/>
                <a:gd name="T5" fmla="*/ 157 h 157"/>
                <a:gd name="T6" fmla="*/ 66 w 187"/>
                <a:gd name="T7" fmla="*/ 35 h 157"/>
                <a:gd name="T8" fmla="*/ 157 w 187"/>
                <a:gd name="T9" fmla="*/ 0 h 157"/>
                <a:gd name="T10" fmla="*/ 157 w 187"/>
                <a:gd name="T11" fmla="*/ 0 h 15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87"/>
                <a:gd name="T19" fmla="*/ 0 h 157"/>
                <a:gd name="T20" fmla="*/ 187 w 187"/>
                <a:gd name="T21" fmla="*/ 157 h 15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87" h="157">
                  <a:moveTo>
                    <a:pt x="157" y="0"/>
                  </a:moveTo>
                  <a:lnTo>
                    <a:pt x="187" y="91"/>
                  </a:lnTo>
                  <a:lnTo>
                    <a:pt x="0" y="157"/>
                  </a:lnTo>
                  <a:lnTo>
                    <a:pt x="66" y="35"/>
                  </a:lnTo>
                  <a:lnTo>
                    <a:pt x="157" y="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  <p:sp>
          <p:nvSpPr>
            <p:cNvPr id="1061" name="Freeform 271"/>
            <p:cNvSpPr>
              <a:spLocks/>
            </p:cNvSpPr>
            <p:nvPr/>
          </p:nvSpPr>
          <p:spPr bwMode="auto">
            <a:xfrm>
              <a:off x="3914" y="1716"/>
              <a:ext cx="44" cy="26"/>
            </a:xfrm>
            <a:custGeom>
              <a:avLst/>
              <a:gdLst>
                <a:gd name="T0" fmla="*/ 5 w 44"/>
                <a:gd name="T1" fmla="*/ 8 h 26"/>
                <a:gd name="T2" fmla="*/ 36 w 44"/>
                <a:gd name="T3" fmla="*/ 0 h 26"/>
                <a:gd name="T4" fmla="*/ 39 w 44"/>
                <a:gd name="T5" fmla="*/ 0 h 26"/>
                <a:gd name="T6" fmla="*/ 44 w 44"/>
                <a:gd name="T7" fmla="*/ 3 h 26"/>
                <a:gd name="T8" fmla="*/ 44 w 44"/>
                <a:gd name="T9" fmla="*/ 8 h 26"/>
                <a:gd name="T10" fmla="*/ 39 w 44"/>
                <a:gd name="T11" fmla="*/ 13 h 26"/>
                <a:gd name="T12" fmla="*/ 8 w 44"/>
                <a:gd name="T13" fmla="*/ 26 h 26"/>
                <a:gd name="T14" fmla="*/ 5 w 44"/>
                <a:gd name="T15" fmla="*/ 21 h 26"/>
                <a:gd name="T16" fmla="*/ 0 w 44"/>
                <a:gd name="T17" fmla="*/ 18 h 26"/>
                <a:gd name="T18" fmla="*/ 0 w 44"/>
                <a:gd name="T19" fmla="*/ 13 h 26"/>
                <a:gd name="T20" fmla="*/ 5 w 44"/>
                <a:gd name="T21" fmla="*/ 8 h 2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44"/>
                <a:gd name="T34" fmla="*/ 0 h 26"/>
                <a:gd name="T35" fmla="*/ 44 w 44"/>
                <a:gd name="T36" fmla="*/ 26 h 26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44" h="26">
                  <a:moveTo>
                    <a:pt x="5" y="8"/>
                  </a:moveTo>
                  <a:lnTo>
                    <a:pt x="36" y="0"/>
                  </a:lnTo>
                  <a:lnTo>
                    <a:pt x="39" y="0"/>
                  </a:lnTo>
                  <a:lnTo>
                    <a:pt x="44" y="3"/>
                  </a:lnTo>
                  <a:lnTo>
                    <a:pt x="44" y="8"/>
                  </a:lnTo>
                  <a:lnTo>
                    <a:pt x="39" y="13"/>
                  </a:lnTo>
                  <a:lnTo>
                    <a:pt x="8" y="26"/>
                  </a:lnTo>
                  <a:lnTo>
                    <a:pt x="5" y="21"/>
                  </a:lnTo>
                  <a:lnTo>
                    <a:pt x="0" y="18"/>
                  </a:lnTo>
                  <a:lnTo>
                    <a:pt x="0" y="13"/>
                  </a:lnTo>
                  <a:lnTo>
                    <a:pt x="5" y="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grpSp>
        <p:nvGrpSpPr>
          <p:cNvPr id="1039" name="Group 272"/>
          <p:cNvGrpSpPr>
            <a:grpSpLocks/>
          </p:cNvGrpSpPr>
          <p:nvPr/>
        </p:nvGrpSpPr>
        <p:grpSpPr bwMode="auto">
          <a:xfrm>
            <a:off x="76200" y="6248400"/>
            <a:ext cx="304800" cy="381000"/>
            <a:chOff x="2448" y="2976"/>
            <a:chExt cx="359" cy="457"/>
          </a:xfrm>
        </p:grpSpPr>
        <p:grpSp>
          <p:nvGrpSpPr>
            <p:cNvPr id="1042" name="Group 273"/>
            <p:cNvGrpSpPr>
              <a:grpSpLocks/>
            </p:cNvGrpSpPr>
            <p:nvPr/>
          </p:nvGrpSpPr>
          <p:grpSpPr bwMode="auto">
            <a:xfrm>
              <a:off x="2448" y="3289"/>
              <a:ext cx="308" cy="144"/>
              <a:chOff x="1792" y="4000"/>
              <a:chExt cx="352" cy="160"/>
            </a:xfrm>
          </p:grpSpPr>
          <p:sp>
            <p:nvSpPr>
              <p:cNvPr id="1044" name="Oval 274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5" name="Oval 275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  <p:sp>
            <p:nvSpPr>
              <p:cNvPr id="1046" name="Oval 276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3175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</a:pPr>
                <a:endParaRPr lang="ru-RU" altLang="ru-RU" smtClean="0">
                  <a:solidFill>
                    <a:srgbClr val="000000"/>
                  </a:solidFill>
                </a:endParaRPr>
              </a:p>
            </p:txBody>
          </p:sp>
        </p:grpSp>
        <p:sp>
          <p:nvSpPr>
            <p:cNvPr id="1043" name="Freeform 277"/>
            <p:cNvSpPr>
              <a:spLocks/>
            </p:cNvSpPr>
            <p:nvPr/>
          </p:nvSpPr>
          <p:spPr bwMode="auto">
            <a:xfrm rot="-148727">
              <a:off x="2595" y="2976"/>
              <a:ext cx="212" cy="336"/>
            </a:xfrm>
            <a:custGeom>
              <a:avLst/>
              <a:gdLst>
                <a:gd name="T0" fmla="*/ 0 w 454"/>
                <a:gd name="T1" fmla="*/ 1 h 544"/>
                <a:gd name="T2" fmla="*/ 0 w 454"/>
                <a:gd name="T3" fmla="*/ 1 h 544"/>
                <a:gd name="T4" fmla="*/ 0 w 454"/>
                <a:gd name="T5" fmla="*/ 0 h 544"/>
                <a:gd name="T6" fmla="*/ 0 w 454"/>
                <a:gd name="T7" fmla="*/ 1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4"/>
                <a:gd name="T13" fmla="*/ 0 h 544"/>
                <a:gd name="T14" fmla="*/ 454 w 454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317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mtClean="0">
                <a:solidFill>
                  <a:srgbClr val="000000"/>
                </a:solidFill>
              </a:endParaRPr>
            </a:p>
          </p:txBody>
        </p:sp>
      </p:grpSp>
      <p:sp>
        <p:nvSpPr>
          <p:cNvPr id="300" name="TextBox 299"/>
          <p:cNvSpPr txBox="1">
            <a:spLocks noChangeArrowheads="1"/>
          </p:cNvSpPr>
          <p:nvPr/>
        </p:nvSpPr>
        <p:spPr bwMode="auto">
          <a:xfrm>
            <a:off x="0" y="2928938"/>
            <a:ext cx="878681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 smtClean="0">
                <a:solidFill>
                  <a:srgbClr val="000000"/>
                </a:solidFill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6868189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747 -0.01018 L 0.05972 -0.00347 L 0 1.91489E-6 " pathEditMode="relative" rAng="0" ptsTypes="AAA">
                                      <p:cBhvr>
                                        <p:cTn id="6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509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4167 -0.03333 L 0.55 -0.07777 L 0.69167 -0.1 " pathEditMode="relative" ptsTypes="AAA">
                                      <p:cBhvr>
                                        <p:cTn id="8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2054E-6 L -0.81024 0.11147 " pathEditMode="relative" rAng="0" ptsTypes="AA">
                                      <p:cBhvr>
                                        <p:cTn id="10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0521" y="557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6.47549E-7 L -0.96857 0.12581 " pathEditMode="relative" rAng="0" ptsTypes="AA">
                                      <p:cBhvr>
                                        <p:cTn id="12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438" y="62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1374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0009285"/>
              </p:ext>
            </p:extLst>
          </p:nvPr>
        </p:nvGraphicFramePr>
        <p:xfrm>
          <a:off x="383382" y="2204864"/>
          <a:ext cx="4938712" cy="24526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Формула" r:id="rId4" imgW="2425700" imgH="1308100" progId="Equation.3">
                  <p:embed/>
                </p:oleObj>
              </mc:Choice>
              <mc:Fallback>
                <p:oleObj name="Формула" r:id="rId4" imgW="2425700" imgH="13081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382" y="2204864"/>
                        <a:ext cx="4938712" cy="24526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57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7102315"/>
              </p:ext>
            </p:extLst>
          </p:nvPr>
        </p:nvGraphicFramePr>
        <p:xfrm>
          <a:off x="683568" y="548680"/>
          <a:ext cx="3786187" cy="78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7" name="Формула" r:id="rId6" imgW="1016000" imgH="393700" progId="Equation.3">
                  <p:embed/>
                </p:oleObj>
              </mc:Choice>
              <mc:Fallback>
                <p:oleObj name="Формула" r:id="rId6" imgW="1016000" imgH="393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48680"/>
                        <a:ext cx="3786187" cy="7858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1520" y="6021288"/>
            <a:ext cx="440057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Ответ: 40км/ч, 60км/ч 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004420"/>
            <a:ext cx="2767612" cy="57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936790"/>
            <a:ext cx="3241996" cy="711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5726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7137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Два автомобиля выезжают одновременно из одного города в другой. Скорость первого на 10 км/ч больше скорости второго, и поэтому первый автомобиль приезжает на место на 1 ч. раньше второго. Найти скорость каждого автомобиля, зная, что расстояние между городами равно 560 км.</a:t>
            </a:r>
          </a:p>
        </p:txBody>
      </p:sp>
    </p:spTree>
    <p:extLst>
      <p:ext uri="{BB962C8B-B14F-4D97-AF65-F5344CB8AC3E}">
        <p14:creationId xmlns:p14="http://schemas.microsoft.com/office/powerpoint/2010/main" val="1479448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Два автомобиля выезжают одновременно из одного города в другой. Скорость первого на 10 км/ч больше скорости второго, и поэтому первый автомобиль приезжает на место на 1 ч. раньше второго. Найти скорость каждого автомобиля, зная, что расстояние между городами равно 560 км.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4239190"/>
              </p:ext>
            </p:extLst>
          </p:nvPr>
        </p:nvGraphicFramePr>
        <p:xfrm>
          <a:off x="1691680" y="1484784"/>
          <a:ext cx="6355080" cy="7360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18920"/>
                <a:gridCol w="1519555"/>
                <a:gridCol w="1519555"/>
                <a:gridCol w="179705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 км/ч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S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 км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t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 автомобиль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 автомобиль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2161145"/>
              </p:ext>
            </p:extLst>
          </p:nvPr>
        </p:nvGraphicFramePr>
        <p:xfrm>
          <a:off x="1691680" y="2636912"/>
          <a:ext cx="6355080" cy="7360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18920"/>
                <a:gridCol w="1519555"/>
                <a:gridCol w="1519555"/>
                <a:gridCol w="179705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 км/ч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S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 км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t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5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 автомобиль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 автомобиль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9153219"/>
              </p:ext>
            </p:extLst>
          </p:nvPr>
        </p:nvGraphicFramePr>
        <p:xfrm>
          <a:off x="1691680" y="3789040"/>
          <a:ext cx="6345892" cy="7360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16724"/>
                <a:gridCol w="1517358"/>
                <a:gridCol w="1517358"/>
                <a:gridCol w="1794452"/>
              </a:tblGrid>
              <a:tr h="243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 км/ч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S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 км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t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 автомобиль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340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 автомобиль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i="1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8414846"/>
              </p:ext>
            </p:extLst>
          </p:nvPr>
        </p:nvGraphicFramePr>
        <p:xfrm>
          <a:off x="1691680" y="5013176"/>
          <a:ext cx="6355080" cy="73609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518920"/>
                <a:gridCol w="1519555"/>
                <a:gridCol w="1519555"/>
                <a:gridCol w="1797050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V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 км/ч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S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 км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Times New Roman"/>
                          <a:ea typeface="Times New Roman"/>
                        </a:rPr>
                        <a:t>t</a:t>
                      </a: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,ч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1 автомобиль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2 автомобиль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Times New Roman"/>
                          <a:ea typeface="Times New Roman"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Times New Roman"/>
                          <a:ea typeface="Times New Roman"/>
                        </a:rPr>
                        <a:t>х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323528" y="1556792"/>
            <a:ext cx="1029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1 группа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81913" y="2780928"/>
            <a:ext cx="1029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2 группа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8411" y="3933056"/>
            <a:ext cx="1029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3 группа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99355" y="5157192"/>
            <a:ext cx="10296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ru-RU" dirty="0">
                <a:latin typeface="Times New Roman"/>
                <a:ea typeface="Times New Roman"/>
              </a:rPr>
              <a:t>4 группа</a:t>
            </a:r>
            <a:endParaRPr lang="ru-RU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60333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220" y="0"/>
            <a:ext cx="843125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0120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ая прямоугольная выноска 48"/>
          <p:cNvSpPr/>
          <p:nvPr/>
        </p:nvSpPr>
        <p:spPr>
          <a:xfrm>
            <a:off x="107504" y="3933056"/>
            <a:ext cx="5857875" cy="2736304"/>
          </a:xfrm>
          <a:prstGeom prst="wedgeRoundRectCallout">
            <a:avLst>
              <a:gd name="adj1" fmla="val 69330"/>
              <a:gd name="adj2" fmla="val -800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accent4"/>
                </a:solidFill>
              </a:rPr>
              <a:t>«Мне приходится делить время между политикой и уравнением. Однако уравнение, по – моему, гораздо важнее. Политика существует только для данного момента, а уравнения будут существовать вечно»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0" y="0"/>
            <a:ext cx="3841750" cy="323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8887" y="6020439"/>
            <a:ext cx="280511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069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«Решение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 с помощью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дробно-рациональных уравнений»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12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ая прямоугольная выноска 48"/>
          <p:cNvSpPr/>
          <p:nvPr/>
        </p:nvSpPr>
        <p:spPr>
          <a:xfrm>
            <a:off x="107504" y="3933056"/>
            <a:ext cx="5857875" cy="2736304"/>
          </a:xfrm>
          <a:prstGeom prst="wedgeRoundRectCallout">
            <a:avLst>
              <a:gd name="adj1" fmla="val 69330"/>
              <a:gd name="adj2" fmla="val -800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левая и правая части уравнения являются дробными рациональными выражениями, то такие уравнения называются </a:t>
            </a: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дробными рациональными</a:t>
            </a:r>
            <a:endParaRPr lang="ru-RU" sz="2000" b="1" dirty="0">
              <a:solidFill>
                <a:schemeClr val="accent4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0" y="0"/>
            <a:ext cx="3841750" cy="323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5682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ая прямоугольная выноска 48"/>
          <p:cNvSpPr/>
          <p:nvPr/>
        </p:nvSpPr>
        <p:spPr>
          <a:xfrm>
            <a:off x="107504" y="3933056"/>
            <a:ext cx="5857875" cy="2736304"/>
          </a:xfrm>
          <a:prstGeom prst="wedgeRoundRectCallout">
            <a:avLst>
              <a:gd name="adj1" fmla="val 69330"/>
              <a:gd name="adj2" fmla="val -800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24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Сумма корней уравнения</a:t>
            </a:r>
            <a:endParaRPr lang="ru-RU" sz="1100" b="1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24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     Х</a:t>
            </a:r>
            <a:r>
              <a:rPr lang="ru-RU" sz="2400" b="1" baseline="300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2</a:t>
            </a:r>
            <a:r>
              <a:rPr lang="ru-RU" sz="24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- 19 Х+18=0     </a:t>
            </a:r>
            <a:endParaRPr lang="ru-RU" sz="1100" b="1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24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 </a:t>
            </a:r>
            <a:endParaRPr lang="ru-RU" sz="1100" b="1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24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      равна -19</a:t>
            </a:r>
            <a:endParaRPr lang="ru-RU" sz="1100" b="1" dirty="0">
              <a:solidFill>
                <a:srgbClr val="FFFFFF"/>
              </a:solidFill>
              <a:latin typeface="Times New Roman"/>
              <a:ea typeface="Times New Roman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0" y="0"/>
            <a:ext cx="3841750" cy="323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091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ая прямоугольная выноска 48"/>
          <p:cNvSpPr/>
          <p:nvPr/>
        </p:nvSpPr>
        <p:spPr>
          <a:xfrm>
            <a:off x="107504" y="3933056"/>
            <a:ext cx="5857875" cy="2736304"/>
          </a:xfrm>
          <a:prstGeom prst="wedgeRoundRectCallout">
            <a:avLst>
              <a:gd name="adj1" fmla="val 69330"/>
              <a:gd name="adj2" fmla="val -800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accent4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0" y="0"/>
            <a:ext cx="3841750" cy="323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284" y="4653136"/>
            <a:ext cx="4786313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6550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ая прямоугольная выноска 48"/>
          <p:cNvSpPr/>
          <p:nvPr/>
        </p:nvSpPr>
        <p:spPr>
          <a:xfrm>
            <a:off x="107504" y="3933056"/>
            <a:ext cx="5857875" cy="2736304"/>
          </a:xfrm>
          <a:prstGeom prst="wedgeRoundRectCallout">
            <a:avLst>
              <a:gd name="adj1" fmla="val 69330"/>
              <a:gd name="adj2" fmla="val -800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28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Произведение  корней уравнения</a:t>
            </a:r>
            <a:endParaRPr lang="ru-RU" sz="1200" b="1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28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     Х</a:t>
            </a:r>
            <a:r>
              <a:rPr lang="ru-RU" sz="2800" b="1" baseline="300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2</a:t>
            </a:r>
            <a:r>
              <a:rPr lang="ru-RU" sz="28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- 19 Х+18=0     </a:t>
            </a:r>
            <a:endParaRPr lang="ru-RU" sz="1200" b="1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28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 </a:t>
            </a:r>
            <a:endParaRPr lang="ru-RU" sz="1200" b="1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28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      равно -18</a:t>
            </a:r>
            <a:endParaRPr lang="ru-RU" sz="1200" b="1" dirty="0">
              <a:solidFill>
                <a:srgbClr val="FFFFFF"/>
              </a:solidFill>
              <a:latin typeface="Times New Roman"/>
              <a:ea typeface="Times New Roman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0" y="0"/>
            <a:ext cx="3841750" cy="323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2436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ая прямоугольная выноска 48"/>
          <p:cNvSpPr/>
          <p:nvPr/>
        </p:nvSpPr>
        <p:spPr>
          <a:xfrm>
            <a:off x="107504" y="3933056"/>
            <a:ext cx="5857875" cy="2736304"/>
          </a:xfrm>
          <a:prstGeom prst="wedgeRoundRectCallout">
            <a:avLst>
              <a:gd name="adj1" fmla="val 69330"/>
              <a:gd name="adj2" fmla="val -800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32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Уравнение </a:t>
            </a:r>
            <a:endParaRPr lang="ru-RU" sz="1050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32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13Х</a:t>
            </a:r>
            <a:r>
              <a:rPr lang="ru-RU" sz="3200" b="1" baseline="300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2</a:t>
            </a:r>
            <a:r>
              <a:rPr lang="ru-RU" sz="32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-29Х+16=0</a:t>
            </a:r>
            <a:endParaRPr lang="ru-RU" sz="1050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32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приведённое</a:t>
            </a:r>
            <a:endParaRPr lang="ru-RU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0" y="0"/>
            <a:ext cx="3841750" cy="323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43071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ая прямоугольная выноска 48"/>
          <p:cNvSpPr/>
          <p:nvPr/>
        </p:nvSpPr>
        <p:spPr>
          <a:xfrm>
            <a:off x="107504" y="3933056"/>
            <a:ext cx="5857875" cy="2736304"/>
          </a:xfrm>
          <a:prstGeom prst="wedgeRoundRectCallout">
            <a:avLst>
              <a:gd name="adj1" fmla="val 69330"/>
              <a:gd name="adj2" fmla="val -800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/>
            <a:r>
              <a:rPr lang="ru-RU" sz="40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Уравнение </a:t>
            </a:r>
            <a:endParaRPr lang="ru-RU" sz="1200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40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13Х</a:t>
            </a:r>
            <a:r>
              <a:rPr lang="ru-RU" sz="4000" b="1" baseline="30000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2</a:t>
            </a:r>
            <a:r>
              <a:rPr lang="ru-RU" sz="40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-29Х+16=0</a:t>
            </a:r>
            <a:endParaRPr lang="ru-RU" sz="1200" dirty="0">
              <a:solidFill>
                <a:srgbClr val="FFFFFF"/>
              </a:solidFill>
              <a:latin typeface="Times New Roman"/>
              <a:ea typeface="Times New Roman"/>
            </a:endParaRPr>
          </a:p>
          <a:p>
            <a:pPr lvl="0"/>
            <a:r>
              <a:rPr lang="ru-RU" sz="4000" b="1" dirty="0">
                <a:solidFill>
                  <a:srgbClr val="000000"/>
                </a:solidFill>
                <a:latin typeface="Calibri"/>
                <a:ea typeface="Calibri"/>
                <a:cs typeface="Calibri"/>
              </a:rPr>
              <a:t> квадратное</a:t>
            </a:r>
            <a:endParaRPr lang="ru-RU" sz="4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0" y="0"/>
            <a:ext cx="3841750" cy="323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2764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Скругленная прямоугольная выноска 48"/>
          <p:cNvSpPr/>
          <p:nvPr/>
        </p:nvSpPr>
        <p:spPr>
          <a:xfrm>
            <a:off x="107504" y="3933056"/>
            <a:ext cx="5857875" cy="2736304"/>
          </a:xfrm>
          <a:prstGeom prst="wedgeRoundRectCallout">
            <a:avLst>
              <a:gd name="adj1" fmla="val 69330"/>
              <a:gd name="adj2" fmla="val -80048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2000" b="1" dirty="0">
              <a:solidFill>
                <a:schemeClr val="accent4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2250" y="0"/>
            <a:ext cx="3841750" cy="3231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149080"/>
            <a:ext cx="3971471" cy="2232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5044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96932049"/>
              </p:ext>
            </p:extLst>
          </p:nvPr>
        </p:nvGraphicFramePr>
        <p:xfrm>
          <a:off x="755576" y="548680"/>
          <a:ext cx="3054449" cy="11489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Формула" r:id="rId3" imgW="1040948" imgH="393529" progId="Equation.3">
                  <p:embed/>
                </p:oleObj>
              </mc:Choice>
              <mc:Fallback>
                <p:oleObj name="Формула" r:id="rId3" imgW="1040948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48680"/>
                        <a:ext cx="3054449" cy="114892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710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Д.З.:     П.35,  №788,  №790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56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«Решение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задач с помощью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дробно-рациональных уравнений»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707904" y="1556792"/>
            <a:ext cx="4572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3200" dirty="0">
                <a:solidFill>
                  <a:srgbClr val="002060"/>
                </a:solidFill>
                <a:latin typeface="Times New Roman"/>
                <a:ea typeface="Times New Roman"/>
              </a:rPr>
              <a:t>«Если хотите научиться плавать, смело входите  в воду, а если хотите научиться решать задачи, то решайте их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». 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Джордж </a:t>
            </a:r>
            <a:r>
              <a:rPr lang="ru-RU" sz="2400" dirty="0" err="1">
                <a:solidFill>
                  <a:srgbClr val="002060"/>
                </a:solidFill>
                <a:latin typeface="Times New Roman"/>
                <a:ea typeface="Times New Roman"/>
              </a:rPr>
              <a:t>Пойя</a:t>
            </a:r>
            <a:r>
              <a:rPr lang="ru-RU" sz="2400" dirty="0">
                <a:solidFill>
                  <a:srgbClr val="002060"/>
                </a:solidFill>
                <a:latin typeface="Times New Roman"/>
                <a:ea typeface="Times New Roman"/>
              </a:rPr>
              <a:t>.</a:t>
            </a:r>
            <a:endParaRPr lang="ru-RU" sz="2000" dirty="0">
              <a:solidFill>
                <a:srgbClr val="002060"/>
              </a:solidFill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Times New Roman"/>
                <a:ea typeface="Times New Roman"/>
              </a:rPr>
              <a:t> </a:t>
            </a:r>
            <a:endParaRPr lang="ru-RU" sz="1600" dirty="0">
              <a:effectLst/>
              <a:latin typeface="Times New Roman"/>
              <a:ea typeface="Times New Roman"/>
            </a:endParaRPr>
          </a:p>
        </p:txBody>
      </p:sp>
      <p:sp>
        <p:nvSpPr>
          <p:cNvPr id="4" name="AutoShape 2" descr="Дьёрдь Пойа. Фотограф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Дьёрдь Пойа. Фотография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5" y="1772816"/>
            <a:ext cx="2239417" cy="3038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3893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285566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5" y="1481455"/>
            <a:ext cx="2855660" cy="1139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5505" y="4299272"/>
            <a:ext cx="3857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)   Х</a:t>
            </a:r>
            <a:r>
              <a:rPr kumimoji="0" lang="ru-RU" sz="3600" i="0" u="none" strike="noStrike" kern="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 + 7Х +10  = 0 </a:t>
            </a:r>
            <a:endParaRPr kumimoji="0" lang="ru-RU" sz="14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5" y="2780928"/>
            <a:ext cx="430967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01208"/>
            <a:ext cx="3076589" cy="1159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211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285566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5" y="1481455"/>
            <a:ext cx="2855660" cy="1139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5505" y="4299272"/>
            <a:ext cx="3857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)   Х</a:t>
            </a:r>
            <a:r>
              <a:rPr kumimoji="0" lang="ru-RU" sz="3600" i="0" u="none" strike="noStrike" kern="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 + 7Х +10  = 0 </a:t>
            </a:r>
            <a:endParaRPr kumimoji="0" lang="ru-RU" sz="14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5" y="2780928"/>
            <a:ext cx="430967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01208"/>
            <a:ext cx="3076589" cy="1159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214368"/>
            <a:ext cx="2049370" cy="62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5197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2855660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5" y="1481455"/>
            <a:ext cx="2855660" cy="1139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05505" y="4299272"/>
            <a:ext cx="38571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0" dirty="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)   Х</a:t>
            </a:r>
            <a:r>
              <a:rPr kumimoji="0" lang="ru-RU" sz="3600" i="0" u="none" strike="noStrike" kern="0" cap="none" spc="0" normalizeH="0" baseline="3000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ru-RU" sz="360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itchFamily="34" charset="0"/>
                <a:ea typeface="Calibri" pitchFamily="34" charset="0"/>
                <a:cs typeface="Times New Roman" pitchFamily="18" charset="0"/>
              </a:rPr>
              <a:t> + 7Х +10  = 0 </a:t>
            </a:r>
            <a:endParaRPr kumimoji="0" lang="ru-RU" sz="140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055" y="2780928"/>
            <a:ext cx="4309678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301208"/>
            <a:ext cx="3076589" cy="1159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3214368"/>
            <a:ext cx="2049370" cy="627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3" y="3879039"/>
            <a:ext cx="3292193" cy="7433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3988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990600"/>
          </a:xfrm>
        </p:spPr>
        <p:txBody>
          <a:bodyPr/>
          <a:lstStyle/>
          <a:p>
            <a:pPr algn="ctr"/>
            <a:r>
              <a:rPr lang="ru-RU" sz="3200" i="1" dirty="0" smtClean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Этапы </a:t>
            </a:r>
            <a:r>
              <a:rPr lang="ru-RU" sz="3200" i="1" dirty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решения </a:t>
            </a:r>
            <a:r>
              <a:rPr lang="ru-RU" sz="3200" i="1" dirty="0" smtClean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b="1" dirty="0">
              <a:solidFill>
                <a:schemeClr val="accent2">
                  <a:lumMod val="75000"/>
                </a:schemeClr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2323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990600"/>
          </a:xfrm>
        </p:spPr>
        <p:txBody>
          <a:bodyPr/>
          <a:lstStyle/>
          <a:p>
            <a:pPr algn="ctr"/>
            <a:r>
              <a:rPr lang="ru-RU" sz="3200" i="1" dirty="0" smtClean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Этапы </a:t>
            </a:r>
            <a:r>
              <a:rPr lang="ru-RU" sz="3200" i="1" dirty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решения </a:t>
            </a:r>
            <a:r>
              <a:rPr lang="ru-RU" sz="3200" i="1" dirty="0" smtClean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Century Schoolbook" pitchFamily="18" charset="0"/>
              </a:rPr>
              <a:t>Первый этап. </a:t>
            </a:r>
            <a:r>
              <a:rPr lang="ru-RU" b="1" i="1" dirty="0" smtClean="0">
                <a:solidFill>
                  <a:srgbClr val="002060"/>
                </a:solidFill>
                <a:latin typeface="Century Schoolbook" pitchFamily="18" charset="0"/>
              </a:rPr>
              <a:t>Составление математической модели.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Century Schoolbook" pitchFamily="18" charset="0"/>
              </a:rPr>
              <a:t>Вводится переменная, текст задачи переводится на математический язык, составляется уравнение.</a:t>
            </a:r>
          </a:p>
          <a:p>
            <a:pPr marL="0" indent="0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325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990600"/>
          </a:xfrm>
        </p:spPr>
        <p:txBody>
          <a:bodyPr/>
          <a:lstStyle/>
          <a:p>
            <a:pPr algn="ctr"/>
            <a:r>
              <a:rPr lang="ru-RU" sz="3200" i="1" dirty="0" smtClean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Этапы </a:t>
            </a:r>
            <a:r>
              <a:rPr lang="ru-RU" sz="3200" i="1" dirty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решения </a:t>
            </a:r>
            <a:r>
              <a:rPr lang="ru-RU" sz="3200" i="1" dirty="0" smtClean="0">
                <a:solidFill>
                  <a:srgbClr val="F07F09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Schoolbook" pitchFamily="18" charset="0"/>
              </a:rPr>
              <a:t>задачи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latin typeface="Century Schoolbook" pitchFamily="18" charset="0"/>
              </a:rPr>
              <a:t>Первый этап. </a:t>
            </a:r>
            <a:r>
              <a:rPr lang="ru-RU" b="1" i="1" dirty="0" smtClean="0">
                <a:solidFill>
                  <a:srgbClr val="002060"/>
                </a:solidFill>
                <a:latin typeface="Century Schoolbook" pitchFamily="18" charset="0"/>
              </a:rPr>
              <a:t>Составление математической модели.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Century Schoolbook" pitchFamily="18" charset="0"/>
              </a:rPr>
              <a:t>Вводится переменная, текст задачи переводится на математический язык, составляется уравнение.</a:t>
            </a:r>
          </a:p>
          <a:p>
            <a:pPr marL="0" indent="0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latin typeface="Century Schoolbook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Century Schoolbook" pitchFamily="18" charset="0"/>
              </a:rPr>
              <a:t>Второй этап. </a:t>
            </a:r>
            <a:r>
              <a:rPr lang="ru-RU" b="1" i="1" dirty="0" smtClean="0">
                <a:solidFill>
                  <a:srgbClr val="002060"/>
                </a:solidFill>
                <a:latin typeface="Century Schoolbook" pitchFamily="18" charset="0"/>
              </a:rPr>
              <a:t>Работа с математической моделью.</a:t>
            </a:r>
          </a:p>
          <a:p>
            <a:pPr marL="0" indent="0">
              <a:buNone/>
            </a:pPr>
            <a:r>
              <a:rPr lang="ru-RU" b="1" i="1" dirty="0" smtClean="0">
                <a:solidFill>
                  <a:schemeClr val="accent2">
                    <a:lumMod val="75000"/>
                  </a:schemeClr>
                </a:solidFill>
                <a:latin typeface="Century Schoolbook" pitchFamily="18" charset="0"/>
              </a:rPr>
              <a:t>Решение уравнения.</a:t>
            </a:r>
          </a:p>
          <a:p>
            <a:pPr marL="0" indent="0">
              <a:buNone/>
            </a:pPr>
            <a:endParaRPr lang="ru-RU" b="1" i="1" dirty="0" smtClean="0">
              <a:solidFill>
                <a:schemeClr val="accent2">
                  <a:lumMod val="75000"/>
                </a:schemeClr>
              </a:solidFill>
              <a:latin typeface="Century Schoolbook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418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272</TotalTime>
  <Words>637</Words>
  <Application>Microsoft Office PowerPoint</Application>
  <PresentationFormat>Экран (4:3)</PresentationFormat>
  <Paragraphs>116</Paragraphs>
  <Slides>28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7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Тема Office</vt:lpstr>
      <vt:lpstr>Аспект</vt:lpstr>
      <vt:lpstr>1_Аспект</vt:lpstr>
      <vt:lpstr>Аптека</vt:lpstr>
      <vt:lpstr>Оформление по умолчанию</vt:lpstr>
      <vt:lpstr>2_Аспект</vt:lpstr>
      <vt:lpstr>1_Аптека</vt:lpstr>
      <vt:lpstr>Формула</vt:lpstr>
      <vt:lpstr>Презентация PowerPoint</vt:lpstr>
      <vt:lpstr>«Решение задач с помощью дробно-рациональных уравнений»</vt:lpstr>
      <vt:lpstr>«Решение задач с помощью дробно-рациональных уравнений»</vt:lpstr>
      <vt:lpstr>Презентация PowerPoint</vt:lpstr>
      <vt:lpstr>Презентация PowerPoint</vt:lpstr>
      <vt:lpstr>Презентация PowerPoint</vt:lpstr>
      <vt:lpstr>Этапы решения задачи</vt:lpstr>
      <vt:lpstr>Этапы решения задачи</vt:lpstr>
      <vt:lpstr>Этапы решения задачи</vt:lpstr>
      <vt:lpstr>Этапы решения задачи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Д.З.:     П.35,  №788,  №790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</dc:creator>
  <cp:lastModifiedBy>ASUS</cp:lastModifiedBy>
  <cp:revision>21</cp:revision>
  <dcterms:created xsi:type="dcterms:W3CDTF">2021-01-31T08:39:37Z</dcterms:created>
  <dcterms:modified xsi:type="dcterms:W3CDTF">2021-11-03T18:41:52Z</dcterms:modified>
</cp:coreProperties>
</file>