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B0E"/>
    <a:srgbClr val="8B1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C2F0EE-CFD3-483A-89FF-BAB841A050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3A94F4-31A4-490A-B1E0-DCD5F262A7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A63B87-5A47-46BC-B598-F1982F2E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A31835-D4F9-41F7-902A-DC3E22D5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E26F07-A2B5-471A-BCD6-C64C75875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33B3A-FB69-424D-8F5C-C03B5CE6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D20BA1-9404-4BA8-8E8E-EA8677C99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5654D8-DA6C-412F-AC7C-7429F910D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F3694F-EE12-4764-B3DF-8E17F5323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79128D-3780-423A-8045-3B8570B3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67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22A0E5-E1FC-4E71-A246-70022A5B12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5065E1-BB71-45B5-ACFC-91E29AABF4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BD4A35-E75D-4C36-8FD8-EA22A09EA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DCC6D9-C78E-42AE-BC30-BA8D68D8C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3EE5EA-0772-455F-9EB5-04D74FAF7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34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B37E0-A2F6-4CFE-A056-D6F39E9BB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58B899-E640-42AF-A353-C0DDE3017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0EC1D3-C26F-4E15-B39F-AE775AC61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167027-DF7F-4F4D-AB80-B4AE5907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C4C5EF-D9FA-4AA6-9BDC-5AB972CC7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59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8C0BB-1F1E-4FB7-BAB4-CF1B6AC12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ED85E4-D14D-4137-AAE0-B982B6DF6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851496-9E64-4400-AD20-DFABAA69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801834-6A5B-4A3D-9538-048FDDD8A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0730FE-9126-49C0-9964-BA81D169A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89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5310D-D364-4561-A0CF-2E33CA0C2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15137D-5630-4739-8895-3C32A0236B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CE1039-E903-45F8-9DD9-005F0AC6E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B998C1-02BA-43AB-B8C0-EC09E5E15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20CBCE-38C2-4C45-84A9-51CFA0E90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68B81D-5092-4CA3-90BF-A2B78E63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167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8E30D-8E98-4127-A208-EE1AF126C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1A288D-E158-421F-8C48-959D6DBCB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E0114C-30F1-49CE-BF07-53E088FE99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246ECAE-491D-42A6-9240-A2F19901CE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5EC67D5-8FE6-4412-B529-857B0051C2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5B43C75-E3E1-44C4-ACCD-DE713BDE7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2669D36-098C-4118-8251-CC28DFE4B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40EE909-82B2-4230-91EF-1452CE933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09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24440-54F6-41CD-BE3A-E5185DDF1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E9E027A-C3E7-4994-B3C4-E6AB04C31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1F31668-5DF3-49D2-A5FC-A16185950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9499E9E-2EE7-48BE-9940-4D417AAE7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21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0681701-3162-4704-8BD0-EFE82668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1702FD-9F4F-4249-AD49-49DD311A1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B68081-791A-4D6A-8837-03923BA2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56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DA2A56-D85E-45BD-8381-E315C0E33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BD6F1B-05E7-443E-B53A-B37525DBC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7855CC3-90B2-4974-9F9A-2243F8E2DF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337750-FEAD-4EBE-B0F1-8A59D2F8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78CB0E-A05D-4E2B-A3AE-07869F3FB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CFE6A3-1E43-4E74-A2FB-A10F09344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8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0ADC37-2470-421A-BB91-BFE7ED78C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C158135-283D-4FE0-AA4F-27FE3C91A8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77D1EE9-EAFC-459C-906A-68E2D1F2C7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09DD7F-7F9A-442D-932B-5D29207B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9918E4-CF7E-457F-BCE7-854F25EB8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916C1F-009B-4A17-84AD-A4FE85DDE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2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9D57A-A3CB-41CB-8E51-41FEC4129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45B5EF-8D35-4343-AF73-CED40F6ED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4D2C9D-BFBE-4073-BC53-3F6EC47683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7456-C6B3-45D1-A38E-95E26475FCF2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33B352-7564-45D7-B031-820A151D0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885127-C80F-4AA6-8A6B-4A790158BD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ABF26-796C-4690-917E-C8C298003B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20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0388EC8-B91F-4A1E-A9A0-DDB95ACE9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114300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4ED6E96E-ADC5-4C1D-8708-744901C6F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0365">
            <a:off x="9630205" y="2690811"/>
            <a:ext cx="237447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8A91A0A7-249C-4AEA-A4B9-6F0967BD5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2387" y="114127"/>
            <a:ext cx="3537865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65AF006-7B3F-4B37-BD10-943BB1CE958F}"/>
              </a:ext>
            </a:extLst>
          </p:cNvPr>
          <p:cNvSpPr txBox="1">
            <a:spLocks/>
          </p:cNvSpPr>
          <p:nvPr/>
        </p:nvSpPr>
        <p:spPr>
          <a:xfrm>
            <a:off x="2566095" y="333028"/>
            <a:ext cx="9144000" cy="46805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80B0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tserrat ExtraBold" panose="00000900000000000000" pitchFamily="2" charset="-52"/>
              </a:rPr>
              <a:t>Великая война </a:t>
            </a:r>
            <a:b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80B0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tserrat ExtraBold" panose="00000900000000000000" pitchFamily="2" charset="-52"/>
              </a:rPr>
            </a:br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80B0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tserrat ExtraBold" panose="00000900000000000000" pitchFamily="2" charset="-52"/>
              </a:rPr>
              <a:t>и </a:t>
            </a:r>
            <a:b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80B0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tserrat ExtraBold" panose="00000900000000000000" pitchFamily="2" charset="-52"/>
              </a:rPr>
            </a:br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80B0E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Montserrat ExtraBold" panose="00000900000000000000" pitchFamily="2" charset="-52"/>
              </a:rPr>
              <a:t>Великая Победа!</a:t>
            </a:r>
            <a:endParaRPr lang="ru-RU" sz="8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80B0E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Montserrat ExtraBold" panose="000009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74594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9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9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9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D7EA6722-90DC-410A-A453-ADE82AA52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34428" y="898394"/>
            <a:ext cx="3640772" cy="2677926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spc="50" dirty="0">
                <a:ln w="0"/>
                <a:solidFill>
                  <a:srgbClr val="8B1003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tserrat ExtraBold" panose="00000900000000000000" pitchFamily="2" charset="-52"/>
              </a:rPr>
              <a:t>22 июня 1941 года в 4 часа утра войска фашисткой Германии (5,5 миллионов солдат) перешли границы Советского Союза. 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F1589C3E-C1EB-44ED-A3F0-74A0EC029AAF}"/>
              </a:ext>
            </a:extLst>
          </p:cNvPr>
          <p:cNvGrpSpPr/>
          <p:nvPr/>
        </p:nvGrpSpPr>
        <p:grpSpPr>
          <a:xfrm>
            <a:off x="5306188" y="871570"/>
            <a:ext cx="6106789" cy="5061212"/>
            <a:chOff x="5198393" y="209793"/>
            <a:chExt cx="6106789" cy="5061212"/>
          </a:xfrm>
        </p:grpSpPr>
        <p:pic>
          <p:nvPicPr>
            <p:cNvPr id="7" name="Picture 2" descr="Форум на КиноПоиске - Альбом DIS: Великая Отечественная война - Изображение">
              <a:extLst>
                <a:ext uri="{FF2B5EF4-FFF2-40B4-BE49-F238E27FC236}">
                  <a16:creationId xmlns:a16="http://schemas.microsoft.com/office/drawing/2014/main" id="{A73A017F-BA98-4C2B-A7AD-B5B4DAEC90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8393" y="209793"/>
              <a:ext cx="4443168" cy="314967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Помним!Чтим!Благодарим. - Фотохроника Великой Отечественной Войны">
              <a:extLst>
                <a:ext uri="{FF2B5EF4-FFF2-40B4-BE49-F238E27FC236}">
                  <a16:creationId xmlns:a16="http://schemas.microsoft.com/office/drawing/2014/main" id="{DAA391CD-B067-4A85-B099-44B430009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14" y="2128837"/>
              <a:ext cx="4443168" cy="314216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2" name="Picture 4">
            <a:extLst>
              <a:ext uri="{FF2B5EF4-FFF2-40B4-BE49-F238E27FC236}">
                <a16:creationId xmlns:a16="http://schemas.microsoft.com/office/drawing/2014/main" id="{01219521-0637-4CBB-8267-8FB76A50B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188" y="4590097"/>
            <a:ext cx="5199252" cy="22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B28FE9-E0EE-4A62-BC5F-102DA58EBA4C}"/>
              </a:ext>
            </a:extLst>
          </p:cNvPr>
          <p:cNvSpPr txBox="1"/>
          <p:nvPr/>
        </p:nvSpPr>
        <p:spPr>
          <a:xfrm>
            <a:off x="1134428" y="4388522"/>
            <a:ext cx="56727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spc="50" dirty="0">
                <a:ln w="0"/>
                <a:solidFill>
                  <a:srgbClr val="8B1003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tserrat ExtraBold" panose="00000900000000000000" pitchFamily="2" charset="-52"/>
              </a:rPr>
              <a:t>Немецкие самолёты </a:t>
            </a:r>
            <a:br>
              <a:rPr lang="ru-RU" sz="2400" b="1" i="1" spc="50" dirty="0">
                <a:ln w="0"/>
                <a:solidFill>
                  <a:srgbClr val="8B1003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tserrat ExtraBold" panose="00000900000000000000" pitchFamily="2" charset="-52"/>
              </a:rPr>
            </a:br>
            <a:r>
              <a:rPr lang="ru-RU" sz="2400" b="1" i="1" spc="50" dirty="0">
                <a:ln w="0"/>
                <a:solidFill>
                  <a:srgbClr val="8B1003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Montserrat ExtraBold" panose="00000900000000000000" pitchFamily="2" charset="-52"/>
              </a:rPr>
              <a:t>(5 тысяч) начали бомбить советские города, воинские части и аэродромы.</a:t>
            </a:r>
            <a:endParaRPr lang="ru-RU" sz="24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F80BB78-BF50-48D0-A9BF-9263AA121E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9"/>
          <a:stretch/>
        </p:blipFill>
        <p:spPr bwMode="auto">
          <a:xfrm>
            <a:off x="1134429" y="2847769"/>
            <a:ext cx="3985968" cy="14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3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218 -0.00348 L -0.00052 0.002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5 0.00162 L 4.16667E-6 -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0" y="-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109 0.00394 L -3.33333E-6 -3.29597E-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E3F7357-F52F-4F75-B862-46B45A4F3C68}"/>
              </a:ext>
            </a:extLst>
          </p:cNvPr>
          <p:cNvSpPr txBox="1"/>
          <p:nvPr/>
        </p:nvSpPr>
        <p:spPr>
          <a:xfrm>
            <a:off x="5913120" y="667761"/>
            <a:ext cx="584960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effectLst/>
                <a:latin typeface="Montserrat Light" panose="00000400000000000000" pitchFamily="2" charset="-52"/>
              </a:rPr>
              <a:t>Здесь никого враги не пожалели: </a:t>
            </a:r>
            <a:br>
              <a:rPr lang="ru-RU" sz="2800" dirty="0">
                <a:effectLst/>
                <a:latin typeface="Montserrat Light" panose="00000400000000000000" pitchFamily="2" charset="-52"/>
              </a:rPr>
            </a:br>
            <a:r>
              <a:rPr lang="ru-RU" sz="2800" dirty="0">
                <a:effectLst/>
                <a:latin typeface="Montserrat Light" panose="00000400000000000000" pitchFamily="2" charset="-52"/>
              </a:rPr>
              <a:t>Ни стариков, ни женщин, ни детей, </a:t>
            </a:r>
            <a:br>
              <a:rPr lang="ru-RU" sz="2800" dirty="0">
                <a:effectLst/>
                <a:latin typeface="Montserrat Light" panose="00000400000000000000" pitchFamily="2" charset="-52"/>
              </a:rPr>
            </a:br>
            <a:r>
              <a:rPr lang="ru-RU" sz="2800" dirty="0">
                <a:effectLst/>
                <a:latin typeface="Montserrat Light" panose="00000400000000000000" pitchFamily="2" charset="-52"/>
              </a:rPr>
              <a:t>И бродит средь березонек и елей </a:t>
            </a:r>
            <a:br>
              <a:rPr lang="ru-RU" sz="2800" dirty="0">
                <a:effectLst/>
                <a:latin typeface="Montserrat Light" panose="00000400000000000000" pitchFamily="2" charset="-52"/>
              </a:rPr>
            </a:br>
            <a:r>
              <a:rPr lang="ru-RU" sz="2800" dirty="0">
                <a:effectLst/>
                <a:latin typeface="Montserrat Light" panose="00000400000000000000" pitchFamily="2" charset="-52"/>
              </a:rPr>
              <a:t>Седой войны пугающая тень.</a:t>
            </a:r>
            <a:endParaRPr lang="ru-RU" sz="2800" dirty="0">
              <a:effectLst/>
              <a:latin typeface="Montserrat ExtraBold" panose="00000900000000000000" pitchFamily="2" charset="-52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059FBF84-C61B-4AEE-A08C-3DEE59AD57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8"/>
          <a:stretch/>
        </p:blipFill>
        <p:spPr bwMode="auto">
          <a:xfrm>
            <a:off x="1276357" y="667761"/>
            <a:ext cx="3949686" cy="595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61B7752C-BD53-4949-BD2D-933A8D2BAC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9"/>
          <a:stretch/>
        </p:blipFill>
        <p:spPr bwMode="auto">
          <a:xfrm>
            <a:off x="5963920" y="3274489"/>
            <a:ext cx="5849605" cy="14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5019BC-4FF7-4086-ADA8-9ED4B49AC419}"/>
              </a:ext>
            </a:extLst>
          </p:cNvPr>
          <p:cNvSpPr txBox="1"/>
          <p:nvPr/>
        </p:nvSpPr>
        <p:spPr>
          <a:xfrm>
            <a:off x="6353801" y="4743689"/>
            <a:ext cx="50698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8B1003"/>
                </a:solidFill>
                <a:effectLst/>
                <a:latin typeface="Montserrat ExtraBold" panose="00000900000000000000" pitchFamily="2" charset="-52"/>
              </a:rPr>
              <a:t>Итак, началась великая война!</a:t>
            </a:r>
            <a:endParaRPr lang="ru-RU" sz="4400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E5B511C8-1924-4F14-AC6F-86FD1A6D3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3271">
            <a:off x="-1652192" y="4320912"/>
            <a:ext cx="5199252" cy="22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950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96296 L 6.25E-7 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" y="-4814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425 0.0051 L -3.75E-6 -4.8148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19" y="-2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674 0.00185 L 3.54167E-6 -7.40741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44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1F73096-F529-4654-8A3E-7DABA48DCD6D}"/>
              </a:ext>
            </a:extLst>
          </p:cNvPr>
          <p:cNvGrpSpPr/>
          <p:nvPr/>
        </p:nvGrpSpPr>
        <p:grpSpPr>
          <a:xfrm>
            <a:off x="5398905" y="471558"/>
            <a:ext cx="6366149" cy="5914884"/>
            <a:chOff x="5063625" y="461398"/>
            <a:chExt cx="6366149" cy="5914884"/>
          </a:xfrm>
        </p:grpSpPr>
        <p:pic>
          <p:nvPicPr>
            <p:cNvPr id="2" name="Picture 2" descr="0_6ad0a_357f7475_XL - Великая Отечественная война - Великая Отечественная война - Фотоальбомы - Военное кино онлайн, фильмы о во">
              <a:extLst>
                <a:ext uri="{FF2B5EF4-FFF2-40B4-BE49-F238E27FC236}">
                  <a16:creationId xmlns:a16="http://schemas.microsoft.com/office/drawing/2014/main" id="{61B89227-F803-4919-A069-059E307900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9645" y="461398"/>
              <a:ext cx="5110129" cy="4080121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4" descr="1418 Дней и Ночей">
              <a:extLst>
                <a:ext uri="{FF2B5EF4-FFF2-40B4-BE49-F238E27FC236}">
                  <a16:creationId xmlns:a16="http://schemas.microsoft.com/office/drawing/2014/main" id="{63F04527-2E49-4B5C-A3FC-FB5E5B4D12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3625" y="2943276"/>
              <a:ext cx="4904293" cy="343300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75C395C-4B83-4D00-9D83-FFCD6CEC4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292" y="4590097"/>
            <a:ext cx="5199252" cy="22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1">
            <a:extLst>
              <a:ext uri="{FF2B5EF4-FFF2-40B4-BE49-F238E27FC236}">
                <a16:creationId xmlns:a16="http://schemas.microsoft.com/office/drawing/2014/main" id="{A1FEB3BD-1F01-4746-834A-E5E17755E92D}"/>
              </a:ext>
            </a:extLst>
          </p:cNvPr>
          <p:cNvSpPr txBox="1">
            <a:spLocks/>
          </p:cNvSpPr>
          <p:nvPr/>
        </p:nvSpPr>
        <p:spPr>
          <a:xfrm>
            <a:off x="741680" y="471558"/>
            <a:ext cx="5781040" cy="234276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ru-RU" sz="2400" b="1" dirty="0">
                <a:solidFill>
                  <a:srgbClr val="C80B0E"/>
                </a:solidFill>
                <a:latin typeface="Montserrat ExtraBold" panose="00000900000000000000" pitchFamily="2" charset="-52"/>
              </a:rPr>
              <a:t>В конце 1941 года враг стоял в нескольких десятках километров от  Москвы, а Ленинград был полностью окружен. Но гитлеровский план  захватить нашу страну за 3месяца был разрушен.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8AD7F5-B42A-4B2D-9DD9-42D32FE712CF}"/>
              </a:ext>
            </a:extLst>
          </p:cNvPr>
          <p:cNvSpPr txBox="1"/>
          <p:nvPr/>
        </p:nvSpPr>
        <p:spPr>
          <a:xfrm>
            <a:off x="753875" y="3515777"/>
            <a:ext cx="4450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80B0E"/>
                </a:solidFill>
                <a:latin typeface="Montserrat ExtraBold" panose="00000900000000000000" pitchFamily="2" charset="-52"/>
              </a:rPr>
              <a:t>В результате контрнаступления Красной Армии под Москвой в декабре 1941 года враг был отброшен.</a:t>
            </a:r>
            <a:endParaRPr lang="ru-RU" sz="2000" dirty="0">
              <a:solidFill>
                <a:srgbClr val="C80B0E"/>
              </a:solidFill>
              <a:latin typeface="Montserrat ExtraBold" panose="00000900000000000000" pitchFamily="2" charset="-52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6BCCE56-8001-4902-8BCA-324CC6E16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9"/>
          <a:stretch/>
        </p:blipFill>
        <p:spPr bwMode="auto">
          <a:xfrm>
            <a:off x="916372" y="2224885"/>
            <a:ext cx="4125085" cy="145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32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901 0.0169 L 2.08333E-6 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51" y="-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03 -0.41597 L 3.95833E-6 3.7037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208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-0.43841 -0.01181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27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Блокада Ленинграда в фотографиях (часть 2.) :: NoNaMe">
            <a:extLst>
              <a:ext uri="{FF2B5EF4-FFF2-40B4-BE49-F238E27FC236}">
                <a16:creationId xmlns:a16="http://schemas.microsoft.com/office/drawing/2014/main" id="{43380F06-FE56-429F-8C03-31452E8D9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613" y="3016633"/>
            <a:ext cx="5781139" cy="385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Южная Блокада &quot; Наш Хип - Хоп.mp3 - 00:03:28, 192 Кбит, 5.0 Mb">
            <a:extLst>
              <a:ext uri="{FF2B5EF4-FFF2-40B4-BE49-F238E27FC236}">
                <a16:creationId xmlns:a16="http://schemas.microsoft.com/office/drawing/2014/main" id="{27D0F779-36F5-4180-BE61-F639F9396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26206" cy="361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&quot;Сохрани мою печальную историю&quot; - Рамблер-Новости">
            <a:extLst>
              <a:ext uri="{FF2B5EF4-FFF2-40B4-BE49-F238E27FC236}">
                <a16:creationId xmlns:a16="http://schemas.microsoft.com/office/drawing/2014/main" id="{089AE3DA-3985-4F52-9F77-D281A49D6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23" y="3616960"/>
            <a:ext cx="6121823" cy="378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ttle: О любви к детям (извините за число картинок)">
            <a:extLst>
              <a:ext uri="{FF2B5EF4-FFF2-40B4-BE49-F238E27FC236}">
                <a16:creationId xmlns:a16="http://schemas.microsoft.com/office/drawing/2014/main" id="{D65F0906-3CEB-446F-84EC-66C5B1166D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8"/>
          <a:stretch/>
        </p:blipFill>
        <p:spPr bwMode="auto">
          <a:xfrm>
            <a:off x="3096670" y="0"/>
            <a:ext cx="4246707" cy="325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Блокада из детства Православие и мир">
            <a:extLst>
              <a:ext uri="{FF2B5EF4-FFF2-40B4-BE49-F238E27FC236}">
                <a16:creationId xmlns:a16="http://schemas.microsoft.com/office/drawing/2014/main" id="{66344325-7D78-445C-8D65-35F8FED16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9168" y="3251360"/>
            <a:ext cx="4822612" cy="361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Избранное Записи в рубрике Избранное Дневник Krupinka : LiveInternet - Российский Сервис Онлайн-Дневников">
            <a:extLst>
              <a:ext uri="{FF2B5EF4-FFF2-40B4-BE49-F238E27FC236}">
                <a16:creationId xmlns:a16="http://schemas.microsoft.com/office/drawing/2014/main" id="{39B58DFE-F169-4B22-980A-3DAA5DC34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1" y="0"/>
            <a:ext cx="5384800" cy="398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1">
            <a:extLst>
              <a:ext uri="{FF2B5EF4-FFF2-40B4-BE49-F238E27FC236}">
                <a16:creationId xmlns:a16="http://schemas.microsoft.com/office/drawing/2014/main" id="{81535774-5E14-40FB-8231-F04804041D07}"/>
              </a:ext>
            </a:extLst>
          </p:cNvPr>
          <p:cNvSpPr txBox="1">
            <a:spLocks/>
          </p:cNvSpPr>
          <p:nvPr/>
        </p:nvSpPr>
        <p:spPr>
          <a:xfrm>
            <a:off x="1016000" y="1584960"/>
            <a:ext cx="10160000" cy="346456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b="1" dirty="0">
                <a:solidFill>
                  <a:srgbClr val="C80B0E"/>
                </a:solidFill>
                <a:latin typeface="Montserrat ExtraBold" panose="00000900000000000000" pitchFamily="2" charset="-52"/>
              </a:rPr>
              <a:t>Ленинград, находящийся в блокаде, мужественно держался. Зима 1941-1942 годов была самая суровая. От голода и холода погибли сотни тысяч мирных жителей города.</a:t>
            </a:r>
          </a:p>
        </p:txBody>
      </p:sp>
    </p:spTree>
    <p:extLst>
      <p:ext uri="{BB962C8B-B14F-4D97-AF65-F5344CB8AC3E}">
        <p14:creationId xmlns:p14="http://schemas.microsoft.com/office/powerpoint/2010/main" val="3783997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/>
    </mc:Choice>
    <mc:Fallback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49931 L 4.58333E-6 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246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0.00023 L -0.00625 0.48519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242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6 -0.97685 L 0.00143 0.146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5613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59259E-6 L -0.34101 -0.00741 " pathEditMode="relative" rAng="0" ptsTypes="AA">
                                      <p:cBhvr>
                                        <p:cTn id="12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44" y="-37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45 0.01644 L 8.33333E-7 -1.48148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32" y="-83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586 0.003 L 6.25E-7 4.8148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99" y="-16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луб31. Клубы, рестораны, кафе, гостиницы, сауны и места отдыха в Белгороде : Мероприятия &quot;Курская Великая дуга&quot;">
            <a:extLst>
              <a:ext uri="{FF2B5EF4-FFF2-40B4-BE49-F238E27FC236}">
                <a16:creationId xmlns:a16="http://schemas.microsoft.com/office/drawing/2014/main" id="{2D4DB639-1902-4E6B-83EC-EFB9437E9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69300"/>
            <a:ext cx="5872392" cy="37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1">
            <a:extLst>
              <a:ext uri="{FF2B5EF4-FFF2-40B4-BE49-F238E27FC236}">
                <a16:creationId xmlns:a16="http://schemas.microsoft.com/office/drawing/2014/main" id="{7534A299-2E25-4274-9D37-63DF54C098DC}"/>
              </a:ext>
            </a:extLst>
          </p:cNvPr>
          <p:cNvSpPr txBox="1">
            <a:spLocks/>
          </p:cNvSpPr>
          <p:nvPr/>
        </p:nvSpPr>
        <p:spPr>
          <a:xfrm>
            <a:off x="670560" y="934720"/>
            <a:ext cx="4734560" cy="51816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ru-RU" b="1" dirty="0">
                <a:solidFill>
                  <a:srgbClr val="C80B0E"/>
                </a:solidFill>
                <a:latin typeface="Montserrat ExtraBold" panose="00000900000000000000" pitchFamily="2" charset="-52"/>
              </a:rPr>
              <a:t>Летом  1943 года под Курском произошло крупнейшее танковое сражение Второй мировой войны. В этом сражении немцы потеряли 350 танков и 3,5 тысячи убитыми. Под ударами Красной Армии немецкие войска начали отходить к границе.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94B9AE1-624A-432A-8CF8-D53C4603B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188" y="4590097"/>
            <a:ext cx="5199252" cy="22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52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253 0.00255 L -1.875E-6 -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33" y="-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7037E-7 L -0.43737 -0.01412 " pathEditMode="relative" rAng="0" ptsTypes="AA">
                                      <p:cBhvr>
                                        <p:cTn id="8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рлин: О надписях на Рейхстаге Интересные выставки">
            <a:extLst>
              <a:ext uri="{FF2B5EF4-FFF2-40B4-BE49-F238E27FC236}">
                <a16:creationId xmlns:a16="http://schemas.microsoft.com/office/drawing/2014/main" id="{BCFB6AF6-F64A-4C24-928F-A35F5676B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1742"/>
            <a:ext cx="12192000" cy="808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1">
            <a:extLst>
              <a:ext uri="{FF2B5EF4-FFF2-40B4-BE49-F238E27FC236}">
                <a16:creationId xmlns:a16="http://schemas.microsoft.com/office/drawing/2014/main" id="{588B396B-CA9E-4A29-984A-5ECA8724F094}"/>
              </a:ext>
            </a:extLst>
          </p:cNvPr>
          <p:cNvSpPr txBox="1">
            <a:spLocks/>
          </p:cNvSpPr>
          <p:nvPr/>
        </p:nvSpPr>
        <p:spPr>
          <a:xfrm>
            <a:off x="701040" y="314960"/>
            <a:ext cx="10871200" cy="2550160"/>
          </a:xfrm>
          <a:prstGeom prst="rect">
            <a:avLst/>
          </a:prstGeom>
          <a:solidFill>
            <a:srgbClr val="8B1003">
              <a:alpha val="48000"/>
            </a:srgbClr>
          </a:solidFill>
          <a:effectLst>
            <a:glow rad="228600">
              <a:srgbClr val="8B1003">
                <a:alpha val="40000"/>
              </a:srgbClr>
            </a:glow>
          </a:effectLst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ru-RU" b="1" dirty="0">
                <a:solidFill>
                  <a:schemeClr val="bg1"/>
                </a:solidFill>
                <a:latin typeface="Montserrat ExtraBold" panose="00000900000000000000" pitchFamily="2" charset="-52"/>
              </a:rPr>
              <a:t>30 апреля  советские бойцы-разведчики М. Егоров и </a:t>
            </a:r>
          </a:p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ru-RU" b="1" dirty="0">
                <a:solidFill>
                  <a:schemeClr val="bg1"/>
                </a:solidFill>
                <a:latin typeface="Montserrat ExtraBold" panose="00000900000000000000" pitchFamily="2" charset="-52"/>
              </a:rPr>
              <a:t>М. Кантария -  водрузили знамя  Победы над Рейхстагом. </a:t>
            </a:r>
          </a:p>
          <a:p>
            <a:pPr marL="0" indent="0"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ru-RU" b="1" dirty="0">
                <a:solidFill>
                  <a:schemeClr val="bg1"/>
                </a:solidFill>
                <a:latin typeface="Montserrat ExtraBold" panose="00000900000000000000" pitchFamily="2" charset="-52"/>
              </a:rPr>
              <a:t>9 мая 1945 г. Г. К. Жуков вместе с военачальниками союзников принял капитуляцию Германии</a:t>
            </a:r>
            <a:r>
              <a:rPr lang="ru-RU" dirty="0">
                <a:solidFill>
                  <a:schemeClr val="bg1"/>
                </a:solidFill>
                <a:latin typeface="Montserrat ExtraBold" panose="00000900000000000000" pitchFamily="2" charset="-5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1801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5000">
        <p14:pan dir="u"/>
      </p:transition>
    </mc:Choice>
    <mc:Fallback>
      <p:transition spd="slow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1">
            <a:extLst>
              <a:ext uri="{FF2B5EF4-FFF2-40B4-BE49-F238E27FC236}">
                <a16:creationId xmlns:a16="http://schemas.microsoft.com/office/drawing/2014/main" id="{1CAFA45C-65D1-44FD-9DF6-2B55E0B59B61}"/>
              </a:ext>
            </a:extLst>
          </p:cNvPr>
          <p:cNvSpPr txBox="1">
            <a:spLocks/>
          </p:cNvSpPr>
          <p:nvPr/>
        </p:nvSpPr>
        <p:spPr>
          <a:xfrm>
            <a:off x="4439655" y="5655661"/>
            <a:ext cx="7560840" cy="110132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solidFill>
                  <a:srgbClr val="C00000"/>
                </a:solidFill>
                <a:latin typeface="Montserrat ExtraBold" panose="00000900000000000000" pitchFamily="2" charset="-52"/>
              </a:rPr>
              <a:t>Парад Победы 24 июня 1945 года на Красной площади в Москве принимал  Г. К. Жуков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6DD3C4D-4DDC-4695-AF42-83EA803CD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1340768"/>
            <a:ext cx="114300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ВОЙСКА ВЫДВИГАЮТСЯ НА ПАРАД О великой Победе и великой войне - из первых рук">
            <a:extLst>
              <a:ext uri="{FF2B5EF4-FFF2-40B4-BE49-F238E27FC236}">
                <a16:creationId xmlns:a16="http://schemas.microsoft.com/office/drawing/2014/main" id="{EF3046AC-5F27-4D33-9F74-1E035A54E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55" y="158516"/>
            <a:ext cx="7560840" cy="535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80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922 0.00139 L 1.77592E-16 -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61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" dur="2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242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Montserrat ExtraBold</vt:lpstr>
      <vt:lpstr>Montserrat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far kap</dc:creator>
  <cp:lastModifiedBy>far kap</cp:lastModifiedBy>
  <cp:revision>9</cp:revision>
  <dcterms:created xsi:type="dcterms:W3CDTF">2022-03-28T04:51:40Z</dcterms:created>
  <dcterms:modified xsi:type="dcterms:W3CDTF">2022-03-28T06:00:53Z</dcterms:modified>
</cp:coreProperties>
</file>