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7" r:id="rId3"/>
    <p:sldId id="268" r:id="rId4"/>
    <p:sldId id="269" r:id="rId5"/>
    <p:sldId id="256" r:id="rId6"/>
    <p:sldId id="262" r:id="rId7"/>
    <p:sldId id="261" r:id="rId8"/>
    <p:sldId id="263" r:id="rId9"/>
    <p:sldId id="270" r:id="rId10"/>
    <p:sldId id="266" r:id="rId11"/>
    <p:sldId id="271" r:id="rId12"/>
    <p:sldId id="264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1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359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91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265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05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246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790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56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280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681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0622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849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83270-DDD6-4D46-B271-4940F04DEE95}" type="datetimeFigureOut">
              <a:rPr lang="ru-RU" smtClean="0"/>
              <a:t>03.05.2022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12B9A-DE72-4372-B2CC-47DD44CF62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609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82455" y="1554485"/>
            <a:ext cx="6221575" cy="1680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«Стихотворения 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прозе»  </a:t>
            </a: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И.С.Тургенева</a:t>
            </a:r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anose="03010101010201010101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(формирование читательской грамотности)</a:t>
            </a:r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89540" y="3526234"/>
            <a:ext cx="1475084" cy="4875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 </a:t>
            </a: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89540" y="4460222"/>
            <a:ext cx="57753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Володина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Н.Б.  </a:t>
            </a:r>
            <a:endParaRPr 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0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Полурядинская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</a:t>
            </a:r>
            <a:endParaRPr lang="ru-RU" altLang="ru-RU" b="1" dirty="0"/>
          </a:p>
        </p:txBody>
      </p:sp>
    </p:spTree>
    <p:extLst>
      <p:ext uri="{BB962C8B-B14F-4D97-AF65-F5344CB8AC3E}">
        <p14:creationId xmlns:p14="http://schemas.microsoft.com/office/powerpoint/2010/main" val="3705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50083" y="377888"/>
            <a:ext cx="6989144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Два богача</a:t>
            </a:r>
          </a:p>
          <a:p>
            <a:pPr algn="ctr">
              <a:spcAft>
                <a:spcPts val="0"/>
              </a:spcAft>
            </a:pP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2200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Когда при мне превозносят богача Ротшильда, который из громадных своих доходов уделяет целые тысячи на воспитание детей, на лечение больных, на призрение старых — я хвалю и умиляюсь.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200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Но, и хваля и умиляясь, не могу я не вспомнить об одном убогом крестьянском семействе, принявшем сироту-племянницу в свой разоренный домишко.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200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— Возьмем мы Катьку, — говорила баба, — последние наши гроши на нее пойдут, — не на что будет соли добыть, похлебку посолить…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200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— А мы ее… и не соленую, — ответил мужик, ее муж.</a:t>
            </a:r>
            <a:endParaRPr lang="ru-RU" sz="22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200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Далеко Ротшильду до этого мужика!</a:t>
            </a:r>
            <a:endParaRPr lang="ru-RU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0" name="Picture 2" descr="image (577x464, 56Kb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71" y="1619246"/>
            <a:ext cx="4184542" cy="3541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6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6941" y="125849"/>
            <a:ext cx="1113811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чем говорится в стихотворении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Объясните слова призрение (старых), (вспоминаю) умиляясь, убогом (семействе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 сказать, что в стихотворении показаны 2 богача? </a:t>
            </a: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вы думаете, соответствует ли название произведения его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теме?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Скажите, а кто важней, кто больше принесет пользы для людей?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кто больше по душе автору? В каких словах это заключено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Художественные средства. Какие глаголы употребляет автор в стихотворении, давая оценку богачу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Какая фраза отражает наибольшее превосходство простого мужика перед 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Ротшильдом?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40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38750" y="828569"/>
            <a:ext cx="110864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Задания на формирование 3 группы читательских умений (умения анализировать, оценивать содержание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текста,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рефлексировать на его основе)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0448" y="1819675"/>
            <a:ext cx="7439188" cy="37499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Сравните два  стихотворения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прозе «Два богача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и «Щи». 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их объединяет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понимаете метафору «с меня с живой сняли голову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Вспомните русские пословицы, которые можно было бы взять эпиграфом к стихотворению «Щи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».</a:t>
            </a:r>
          </a:p>
          <a:p>
            <a:pPr marL="342900" indent="-342900" algn="just"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«Стихотворения в прозе» называют «лебединой песнью» </a:t>
            </a:r>
            <a:r>
              <a:rPr lang="ru-RU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И.С.Тургенева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avatars.mds.yandex.net/get-zen_doc/3532529/pub_5efb616f45fdbe03364b611d_5efb635d8dac85009dc0b4e2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6181" y="1659566"/>
            <a:ext cx="3789026" cy="500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46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83219" y="749107"/>
            <a:ext cx="74255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Примерный % выполнения заданий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0079" y="1520784"/>
            <a:ext cx="1063183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1 группы читательских умений (нахождение информации)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-  1 и 2 вопросы вызовут затруднения у 10-20 % обучающихся,  а  3  не вызовет затруднения.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2 группы читательских умений (понимание и интерпретация текста)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 - выполнение этого задания вызовет затруднение примерно у 40 % учащихся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 на формирование 3 группы читательских умений (умения анализировать, оценивать содержание текста, рефлексировать на его основе)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– задание этой группы может вызвать затруднения  50 -60% учащихся.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177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70266" y="578626"/>
            <a:ext cx="25040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i="1" dirty="0">
                <a:solidFill>
                  <a:srgbClr val="0070C0"/>
                </a:solidFill>
              </a:rPr>
              <a:t>Цели </a:t>
            </a:r>
            <a:r>
              <a:rPr lang="ru-RU" altLang="ru-RU" sz="2800" b="1" i="1" dirty="0" smtClean="0">
                <a:solidFill>
                  <a:srgbClr val="0070C0"/>
                </a:solidFill>
              </a:rPr>
              <a:t> занятия</a:t>
            </a:r>
            <a:endParaRPr lang="ru-RU" sz="28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46073" y="3016401"/>
            <a:ext cx="24625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400" b="1" i="1" dirty="0">
                <a:solidFill>
                  <a:srgbClr val="0070C0"/>
                </a:solidFill>
              </a:rPr>
              <a:t>З</a:t>
            </a:r>
            <a:r>
              <a:rPr lang="ru-RU" altLang="ru-RU" sz="2400" b="1" i="1" dirty="0" smtClean="0">
                <a:solidFill>
                  <a:srgbClr val="0070C0"/>
                </a:solidFill>
              </a:rPr>
              <a:t>адачи занятия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3584" y="1163586"/>
            <a:ext cx="7557047" cy="200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 smtClean="0"/>
              <a:t>организация </a:t>
            </a:r>
            <a:r>
              <a:rPr lang="ru-RU" sz="2200" b="1" dirty="0"/>
              <a:t> деятельности учащихся по восприятию, осмыслению и первичному усвоению знаний о жанровых особенностях стихотворений в прозе; </a:t>
            </a:r>
            <a:endParaRPr lang="ru-RU" sz="2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altLang="ru-RU" sz="2200" b="1" dirty="0" smtClean="0"/>
              <a:t> развитие навыков  </a:t>
            </a:r>
            <a:r>
              <a:rPr lang="ru-RU" altLang="ru-RU" sz="2200" b="1" dirty="0"/>
              <a:t>самостоятельной и внимательной работы </a:t>
            </a:r>
            <a:r>
              <a:rPr lang="ru-RU" altLang="ru-RU" sz="2200" b="1" dirty="0" smtClean="0"/>
              <a:t>с</a:t>
            </a:r>
            <a:r>
              <a:rPr lang="en-US" altLang="ru-RU" sz="2200" b="1" dirty="0" smtClean="0"/>
              <a:t> </a:t>
            </a:r>
            <a:r>
              <a:rPr lang="ru-RU" altLang="ru-RU" sz="2200" b="1" dirty="0" smtClean="0"/>
              <a:t>комбинированным  текстом.</a:t>
            </a:r>
            <a:endParaRPr lang="ru-RU" altLang="ru-RU" sz="2200" b="1" dirty="0"/>
          </a:p>
          <a:p>
            <a:pPr>
              <a:lnSpc>
                <a:spcPct val="80000"/>
              </a:lnSpc>
            </a:pPr>
            <a:r>
              <a:rPr lang="ru-RU" altLang="ru-RU" dirty="0" smtClean="0"/>
              <a:t>-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3584" y="3613073"/>
            <a:ext cx="7386565" cy="2265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000" b="1" dirty="0" smtClean="0"/>
              <a:t> </a:t>
            </a:r>
            <a:r>
              <a:rPr lang="ru-RU" altLang="ru-RU" sz="2200" b="1" dirty="0" smtClean="0"/>
              <a:t>выявить </a:t>
            </a:r>
            <a:r>
              <a:rPr lang="ru-RU" altLang="ru-RU" sz="2200" b="1" dirty="0"/>
              <a:t>глубину изучения и осмысления прочитанного произведения;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altLang="ru-RU" sz="2200" b="1" dirty="0" smtClean="0"/>
              <a:t>учить </a:t>
            </a:r>
            <a:r>
              <a:rPr lang="ru-RU" altLang="ru-RU" sz="2200" b="1" dirty="0"/>
              <a:t>умению работать с текстом и дополнительной </a:t>
            </a:r>
            <a:r>
              <a:rPr lang="ru-RU" altLang="ru-RU" sz="2200" b="1" dirty="0" smtClean="0"/>
              <a:t>литературой;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200" b="1" dirty="0"/>
              <a:t>-содействовать  воспитанию у учащихся  чувства сострадания, любви к людям;  </a:t>
            </a:r>
            <a:endParaRPr lang="ru-RU" sz="2200" b="1" dirty="0" smtClean="0"/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200" b="1" dirty="0"/>
              <a:t>-содействовать развитию рефлексивной культуры.</a:t>
            </a: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81616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0996" y="463465"/>
            <a:ext cx="6555784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Добрый мой читатель, не пробегай этих стихов </a:t>
            </a:r>
            <a:r>
              <a:rPr lang="ru-RU" sz="2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сподряд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тебе, </a:t>
            </a: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вероятно, скучно 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станет…но читай их в </a:t>
            </a:r>
            <a:r>
              <a:rPr lang="ru-RU" sz="2600" b="1" i="1" dirty="0" err="1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раздробь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сегодня одно, завтра другое; и которое-нибудь из них, может быть, заронит что-нибудь тебе в душу…</a:t>
            </a:r>
            <a:endParaRPr lang="ru-RU" sz="2600" b="1" i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2600" b="1" i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И</a:t>
            </a:r>
            <a:r>
              <a:rPr lang="ru-RU" sz="2600" b="1" i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С. Тургенев</a:t>
            </a:r>
            <a:endParaRPr lang="ru-RU" sz="26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5714" y="339479"/>
            <a:ext cx="4421813" cy="527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49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6277" y="486087"/>
            <a:ext cx="7816312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Скажите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значение каких слов вам непонятно, вызывает затруднение?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5539" y="4664461"/>
            <a:ext cx="7552841" cy="1277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Какой же совет </a:t>
            </a:r>
            <a:r>
              <a:rPr lang="ru-RU" sz="24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И.С.Тургенев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дает своим читателям?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Почему?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5539" y="2009834"/>
            <a:ext cx="7041396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 обращении встретилось слово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сподряд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Как вы понимаете значение этого слова? ( </a:t>
            </a:r>
            <a:r>
              <a:rPr lang="ru-RU" sz="20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сподряд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подряд 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т.е. одно за другим, без пропусков.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3.Еще одно слово: в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раздробь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по Ефремовой: 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Враздробь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- 1. 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Раздробленно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 частям, порознь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54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814806" y="323342"/>
            <a:ext cx="6855418" cy="5849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Творчество русского писателя Ивана Сергеевича Тургенева принадлежит к лучшим страницам мировой литературы. Он написал много романов, повестей, рассказов. Ближе к концу собственной жизни, Тургенев начинает все чаще обращаться к философским вопросам. Умудрённый жизненным опытом писатель свое мнение на этот счет выражает в виде миниатюр, которые в дальнейшем публикуются в сборнике под названием «Стихотворения в прозе» в 1882 г. </a:t>
            </a:r>
          </a:p>
          <a:p>
            <a:pPr algn="just"/>
            <a:r>
              <a:rPr lang="ru-RU" sz="2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«Этот маленький по объёму цикл – квинтэссенция всего, что волновало, привлекало, отталкивало Тургенева-человека и Тургенева-писателя. Давние думы о смысле человеческой жизни и смерти, любви, молодости и старости властно овладевало душой Тургенева»</a:t>
            </a:r>
            <a:r>
              <a:rPr lang="ru-RU" sz="2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,- писал </a:t>
            </a:r>
            <a:r>
              <a:rPr lang="ru-RU" sz="22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Ю.Лотман</a:t>
            </a:r>
            <a:r>
              <a:rPr lang="ru-RU" sz="22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avatars.mds.yandex.net/get-zen_doc/1542122/pub_5e451342fe0dd810cfe927da_5e45183dabb5074fff3a736d/scale_12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06" y="707151"/>
            <a:ext cx="4648900" cy="3816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5634" y="4566518"/>
            <a:ext cx="22730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333333"/>
                </a:solidFill>
                <a:latin typeface="Arial" panose="020B0604020202020204" pitchFamily="34" charset="0"/>
              </a:rPr>
              <a:t> </a:t>
            </a:r>
            <a:r>
              <a:rPr lang="ru-RU" sz="2400" b="1" dirty="0">
                <a:latin typeface="Arial" panose="020B0604020202020204" pitchFamily="34" charset="0"/>
              </a:rPr>
              <a:t>1818 </a:t>
            </a:r>
            <a:r>
              <a:rPr lang="ru-RU" sz="2400" b="1" dirty="0" smtClean="0">
                <a:latin typeface="Arial" panose="020B0604020202020204" pitchFamily="34" charset="0"/>
              </a:rPr>
              <a:t>–1883 гг.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6863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2623" y="348530"/>
            <a:ext cx="11406751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4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Щи 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  <a:spcAft>
                <a:spcPts val="0"/>
              </a:spcAft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У бабы-вдовы умер ее единственный двадцатилетний сын, первый на селе работник.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Барыня, помещица того самого села, узнав о горе бабы, пошла навестить ее в самый день похорон.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Она застала ее дома.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Стоя посреди избы, перед столом, она, не спеша, ровным движеньем правой руки (левая висела плетью) черпала пустые щи со дна закоптелого горшка и глотала ложку за ложкой.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Лицо бабы осунулось и потемнело; глаза покраснели и опухли… но она держалась истово и прямо, как в церкви.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«Господи! — подумала барыня, — Она может есть в такую минуту… Какие, однако, у них у всех грубые чувства!»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И вспомнила тут барыня, как, потеряв несколько лет тому назад девятимесячную дочь, она с горя отказалась нанять прекрасную дачу под Петербургом и прожила целое лето в городе!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А баба продолжала хлебать щи.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Барыня не вытерпела наконец.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— Татьяна! — промолвила она. — Помилуй! Я удивляюсь! Неужели ты своего сына не любила? Как у тебя не пропал аппетит? Как можешь ты есть эти щи!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— Вася мой помер, — тихо проговорила баба, и наболевшие слезы снова побежали по ее впалым щекам. — Значит, и мой пришел конец: с живой с меня сняли голову. А щам не пропадать же: ведь они </a:t>
            </a:r>
            <a:r>
              <a:rPr lang="ru-RU" b="1" dirty="0" err="1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посолённые</a:t>
            </a: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.</a:t>
            </a:r>
            <a:endParaRPr lang="ru-RU" sz="16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ts val="2040"/>
              </a:lnSpc>
            </a:pPr>
            <a:r>
              <a:rPr lang="ru-RU" b="1" dirty="0" smtClean="0">
                <a:effectLst/>
                <a:latin typeface="Helvetica" panose="020B0604020202020204" pitchFamily="34" charset="0"/>
                <a:ea typeface="Times New Roman" panose="02020603050405020304" pitchFamily="18" charset="0"/>
              </a:rPr>
              <a:t>Барыня только плечами пожала — и пошла вон. Ей-то соль доставалась дешево.</a:t>
            </a:r>
            <a:endParaRPr lang="ru-RU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10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2881" y="170425"/>
            <a:ext cx="6449286" cy="2134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 марта 1646 года царь Алексей Михайлович приказал объявить о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новом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соляном налоге по две гривны с пуда, который удваивал стоимость и так дорогой соли. В результате царского указа соль настолько вздорожала, что население не могло ее покупать в нужном количестве. 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46562" y="546314"/>
            <a:ext cx="4871042" cy="60024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Солеварение на Руси имело отрицательную сторону. Для выварки 10-15 пудов соли нужно было истратить одну кубическую сажень дров – а это почти 10 кубометров! Чтобы представить размеры ущерба русским лесам, можно привести такой пример: солеварение на острове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Анзер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(Соловецкий архипелаг) началось в конце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XV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века, а закончилось к середине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XVI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века. За это время на острове площадью около 24 квадратных километров был вырублен весь лес.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uralmines.ru/uploads/p4078/0_cdcc3_25cf8e65_or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82" y="2394490"/>
            <a:ext cx="6400799" cy="426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221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75874" y="224774"/>
            <a:ext cx="91026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Задания на формирование 1 группы читательских умений (нахождение информации)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3886" y="2828234"/>
            <a:ext cx="91130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Задания на формирование 2 группы читательских умений (понимание и интерпретация текста)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2957" y="1182228"/>
            <a:ext cx="8245098" cy="1614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Когда </a:t>
            </a:r>
            <a:r>
              <a:rPr lang="ru-RU" sz="20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И.С.Тургеневым</a:t>
            </a: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были написаны «Стихотворения в прозе»?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соль была дорогим продуктом? 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главные действующие лица стихотворения в прозе «Щи»? Как их звали?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6257" y="3740716"/>
            <a:ext cx="9975741" cy="3137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у крестьянки и ее сына есть имя, а барыню по имени автор не называет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чем говорят такие детали: крестьянка не сидит за столом, ест стоя, «ровным движением правой руки черпала пустые щи со дна закоптелого горшка и глотала ложку за ложкой»?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в тексте аргументы, подтверждающие состояние крестьянки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фразу «А щам не пропадать же...» считать про­явлением жадности Татьяны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Определите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основную мысль текста. 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cdn1.ozone.ru/multimedia/10071365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533" y="292611"/>
            <a:ext cx="2500281" cy="3365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397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03.metod-kopilka.ru/images/doc/71/72173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19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02224" y="1345926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xo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ф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e; 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кими 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 ли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ич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тв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льш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бъём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выш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эм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льн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oc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бычн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ecc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зиция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бщ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yc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 cy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бъ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ктивн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п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epe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50" name="Picture 2" descr="https://cdn1.ozone.ru/multimedia/10195378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829" y="472697"/>
            <a:ext cx="3754503" cy="5912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69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893</Words>
  <Application>Microsoft Office PowerPoint</Application>
  <PresentationFormat>Широкоэкранный</PresentationFormat>
  <Paragraphs>77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1" baseType="lpstr">
      <vt:lpstr>Arial</vt:lpstr>
      <vt:lpstr>Calibri</vt:lpstr>
      <vt:lpstr>Calibri Light</vt:lpstr>
      <vt:lpstr>Helvetica</vt:lpstr>
      <vt:lpstr>Monotype Corsiva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stasya93939@yandex.ru</dc:creator>
  <cp:lastModifiedBy>stasya93939@yandex.ru</cp:lastModifiedBy>
  <cp:revision>32</cp:revision>
  <dcterms:created xsi:type="dcterms:W3CDTF">2020-11-25T18:44:06Z</dcterms:created>
  <dcterms:modified xsi:type="dcterms:W3CDTF">2022-05-03T11:46:53Z</dcterms:modified>
</cp:coreProperties>
</file>