
<file path=[Content_Types].xml><?xml version="1.0" encoding="utf-8"?>
<Types xmlns="http://schemas.openxmlformats.org/package/2006/content-types">
  <Default Extension="gif" ContentType="image/gi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2"/>
    <p:sldId id="269" r:id="rId3"/>
    <p:sldId id="271" r:id="rId4"/>
    <p:sldId id="272" r:id="rId5"/>
    <p:sldId id="274" r:id="rId6"/>
    <p:sldId id="275" r:id="rId7"/>
    <p:sldId id="277" r:id="rId8"/>
    <p:sldId id="278" r:id="rId9"/>
    <p:sldId id="276" r:id="rId10"/>
  </p:sldIdLst>
  <p:sldSz cx="12192000" cy="9144000"/>
  <p:notesSz cx="9144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C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392" y="96"/>
      </p:cViewPr>
      <p:guideLst>
        <p:guide orient="horz" pos="28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1999" cy="514349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12192000" cy="2740660"/>
          </a:xfrm>
          <a:custGeom>
            <a:avLst/>
            <a:gdLst/>
            <a:ahLst/>
            <a:cxnLst/>
            <a:rect l="l" t="t" r="r" b="b"/>
            <a:pathLst>
              <a:path w="9144000" h="2740660">
                <a:moveTo>
                  <a:pt x="9143999" y="2220213"/>
                </a:moveTo>
                <a:lnTo>
                  <a:pt x="1058443" y="2220214"/>
                </a:lnTo>
                <a:lnTo>
                  <a:pt x="1622933" y="2740152"/>
                </a:lnTo>
                <a:lnTo>
                  <a:pt x="3997071" y="2733802"/>
                </a:lnTo>
                <a:lnTo>
                  <a:pt x="4573143" y="2266823"/>
                </a:lnTo>
                <a:lnTo>
                  <a:pt x="9143999" y="2266823"/>
                </a:lnTo>
                <a:lnTo>
                  <a:pt x="9143999" y="2220213"/>
                </a:lnTo>
                <a:close/>
              </a:path>
              <a:path w="9144000" h="2740660">
                <a:moveTo>
                  <a:pt x="9143999" y="2266823"/>
                </a:moveTo>
                <a:lnTo>
                  <a:pt x="4573143" y="2266823"/>
                </a:lnTo>
                <a:lnTo>
                  <a:pt x="9143999" y="2286725"/>
                </a:lnTo>
                <a:lnTo>
                  <a:pt x="9143999" y="2266823"/>
                </a:lnTo>
                <a:close/>
              </a:path>
              <a:path w="9144000" h="2740660">
                <a:moveTo>
                  <a:pt x="9143999" y="0"/>
                </a:moveTo>
                <a:lnTo>
                  <a:pt x="0" y="0"/>
                </a:lnTo>
                <a:lnTo>
                  <a:pt x="0" y="2236107"/>
                </a:lnTo>
                <a:lnTo>
                  <a:pt x="1058443" y="2220214"/>
                </a:lnTo>
                <a:lnTo>
                  <a:pt x="9143999" y="2220213"/>
                </a:lnTo>
                <a:lnTo>
                  <a:pt x="9143999" y="0"/>
                </a:lnTo>
                <a:close/>
              </a:path>
            </a:pathLst>
          </a:custGeom>
          <a:solidFill>
            <a:srgbClr val="00BA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07296" y="437769"/>
            <a:ext cx="1097740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2880361"/>
            <a:ext cx="85344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1370330"/>
          </a:xfrm>
          <a:custGeom>
            <a:avLst/>
            <a:gdLst/>
            <a:ahLst/>
            <a:cxnLst/>
            <a:rect l="l" t="t" r="r" b="b"/>
            <a:pathLst>
              <a:path w="9144000" h="1370330">
                <a:moveTo>
                  <a:pt x="9143999" y="0"/>
                </a:moveTo>
                <a:lnTo>
                  <a:pt x="0" y="0"/>
                </a:lnTo>
                <a:lnTo>
                  <a:pt x="0" y="873505"/>
                </a:lnTo>
                <a:lnTo>
                  <a:pt x="195554" y="873505"/>
                </a:lnTo>
                <a:lnTo>
                  <a:pt x="727112" y="1370076"/>
                </a:lnTo>
                <a:lnTo>
                  <a:pt x="2123312" y="1370076"/>
                </a:lnTo>
                <a:lnTo>
                  <a:pt x="2732785" y="965708"/>
                </a:lnTo>
                <a:lnTo>
                  <a:pt x="9143999" y="965708"/>
                </a:lnTo>
                <a:lnTo>
                  <a:pt x="9143999" y="0"/>
                </a:lnTo>
                <a:close/>
              </a:path>
            </a:pathLst>
          </a:custGeom>
          <a:solidFill>
            <a:srgbClr val="F9C50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7885" y="-102361"/>
            <a:ext cx="8304107" cy="984885"/>
          </a:xfrm>
        </p:spPr>
        <p:txBody>
          <a:bodyPr lIns="0" tIns="0" rIns="0" bIns="0"/>
          <a:lstStyle>
            <a:lvl1pPr>
              <a:defRPr sz="6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09640" y="1358266"/>
            <a:ext cx="9972717" cy="328231"/>
          </a:xfrm>
        </p:spPr>
        <p:txBody>
          <a:bodyPr lIns="0" tIns="0" rIns="0" bIns="0"/>
          <a:lstStyle>
            <a:lvl1pPr>
              <a:defRPr sz="2133" b="1" i="0">
                <a:solidFill>
                  <a:srgbClr val="7E7E7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1370330"/>
          </a:xfrm>
          <a:custGeom>
            <a:avLst/>
            <a:gdLst/>
            <a:ahLst/>
            <a:cxnLst/>
            <a:rect l="l" t="t" r="r" b="b"/>
            <a:pathLst>
              <a:path w="9144000" h="1370330">
                <a:moveTo>
                  <a:pt x="9143999" y="0"/>
                </a:moveTo>
                <a:lnTo>
                  <a:pt x="0" y="0"/>
                </a:lnTo>
                <a:lnTo>
                  <a:pt x="0" y="873505"/>
                </a:lnTo>
                <a:lnTo>
                  <a:pt x="195554" y="873505"/>
                </a:lnTo>
                <a:lnTo>
                  <a:pt x="727112" y="1370076"/>
                </a:lnTo>
                <a:lnTo>
                  <a:pt x="2123312" y="1370076"/>
                </a:lnTo>
                <a:lnTo>
                  <a:pt x="2732785" y="965708"/>
                </a:lnTo>
                <a:lnTo>
                  <a:pt x="9143999" y="965708"/>
                </a:lnTo>
                <a:lnTo>
                  <a:pt x="9143999" y="0"/>
                </a:lnTo>
                <a:close/>
              </a:path>
            </a:pathLst>
          </a:custGeom>
          <a:solidFill>
            <a:srgbClr val="00BAFF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7" name="bg object 17"/>
          <p:cNvSpPr/>
          <p:nvPr/>
        </p:nvSpPr>
        <p:spPr>
          <a:xfrm>
            <a:off x="0" y="1460803"/>
            <a:ext cx="4870872" cy="3341370"/>
          </a:xfrm>
          <a:custGeom>
            <a:avLst/>
            <a:gdLst/>
            <a:ahLst/>
            <a:cxnLst/>
            <a:rect l="l" t="t" r="r" b="b"/>
            <a:pathLst>
              <a:path w="3653154" h="3341370">
                <a:moveTo>
                  <a:pt x="0" y="0"/>
                </a:moveTo>
                <a:lnTo>
                  <a:pt x="0" y="3337826"/>
                </a:lnTo>
                <a:lnTo>
                  <a:pt x="2149983" y="3341320"/>
                </a:lnTo>
                <a:lnTo>
                  <a:pt x="2501519" y="3111907"/>
                </a:lnTo>
                <a:lnTo>
                  <a:pt x="3291966" y="3116707"/>
                </a:lnTo>
                <a:lnTo>
                  <a:pt x="3637279" y="2919184"/>
                </a:lnTo>
                <a:lnTo>
                  <a:pt x="3653028" y="177242"/>
                </a:lnTo>
                <a:lnTo>
                  <a:pt x="3290951" y="3887"/>
                </a:lnTo>
                <a:lnTo>
                  <a:pt x="2509774" y="1220"/>
                </a:lnTo>
                <a:lnTo>
                  <a:pt x="2300859" y="175083"/>
                </a:lnTo>
                <a:lnTo>
                  <a:pt x="698906" y="181687"/>
                </a:lnTo>
                <a:lnTo>
                  <a:pt x="363931" y="458"/>
                </a:lnTo>
                <a:lnTo>
                  <a:pt x="0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7885" y="-102361"/>
            <a:ext cx="8304107" cy="984885"/>
          </a:xfrm>
        </p:spPr>
        <p:txBody>
          <a:bodyPr lIns="0" tIns="0" rIns="0" bIns="0"/>
          <a:lstStyle>
            <a:lvl1pPr>
              <a:defRPr sz="6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183005"/>
            <a:ext cx="530352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183005"/>
            <a:ext cx="530352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1/16/2023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"/>
            <a:ext cx="12192000" cy="3750945"/>
          </a:xfrm>
          <a:custGeom>
            <a:avLst/>
            <a:gdLst/>
            <a:ahLst/>
            <a:cxnLst/>
            <a:rect l="l" t="t" r="r" b="b"/>
            <a:pathLst>
              <a:path w="9144000" h="3750945">
                <a:moveTo>
                  <a:pt x="8708797" y="3230626"/>
                </a:moveTo>
                <a:lnTo>
                  <a:pt x="494563" y="3230626"/>
                </a:lnTo>
                <a:lnTo>
                  <a:pt x="1059078" y="3750564"/>
                </a:lnTo>
                <a:lnTo>
                  <a:pt x="3433191" y="3744214"/>
                </a:lnTo>
                <a:lnTo>
                  <a:pt x="4009263" y="3277235"/>
                </a:lnTo>
                <a:lnTo>
                  <a:pt x="8645124" y="3277235"/>
                </a:lnTo>
                <a:lnTo>
                  <a:pt x="8708797" y="3230626"/>
                </a:lnTo>
                <a:close/>
              </a:path>
              <a:path w="9144000" h="3750945">
                <a:moveTo>
                  <a:pt x="8645124" y="3277235"/>
                </a:moveTo>
                <a:lnTo>
                  <a:pt x="4009263" y="3277235"/>
                </a:lnTo>
                <a:lnTo>
                  <a:pt x="8617712" y="3297301"/>
                </a:lnTo>
                <a:lnTo>
                  <a:pt x="8645124" y="3277235"/>
                </a:lnTo>
                <a:close/>
              </a:path>
              <a:path w="9144000" h="3750945">
                <a:moveTo>
                  <a:pt x="9143999" y="0"/>
                </a:moveTo>
                <a:lnTo>
                  <a:pt x="0" y="0"/>
                </a:lnTo>
                <a:lnTo>
                  <a:pt x="0" y="3238052"/>
                </a:lnTo>
                <a:lnTo>
                  <a:pt x="494563" y="3230626"/>
                </a:lnTo>
                <a:lnTo>
                  <a:pt x="8708797" y="3230626"/>
                </a:lnTo>
                <a:lnTo>
                  <a:pt x="9143999" y="2912056"/>
                </a:lnTo>
                <a:lnTo>
                  <a:pt x="9143999" y="0"/>
                </a:lnTo>
                <a:close/>
              </a:path>
            </a:pathLst>
          </a:custGeom>
          <a:solidFill>
            <a:srgbClr val="F9C50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17" name="bg object 17"/>
          <p:cNvSpPr/>
          <p:nvPr/>
        </p:nvSpPr>
        <p:spPr>
          <a:xfrm>
            <a:off x="0" y="1"/>
            <a:ext cx="12192000" cy="3750945"/>
          </a:xfrm>
          <a:custGeom>
            <a:avLst/>
            <a:gdLst/>
            <a:ahLst/>
            <a:cxnLst/>
            <a:rect l="l" t="t" r="r" b="b"/>
            <a:pathLst>
              <a:path w="9144000" h="3750945">
                <a:moveTo>
                  <a:pt x="8708797" y="3230626"/>
                </a:moveTo>
                <a:lnTo>
                  <a:pt x="494563" y="3230626"/>
                </a:lnTo>
                <a:lnTo>
                  <a:pt x="1059078" y="3750564"/>
                </a:lnTo>
                <a:lnTo>
                  <a:pt x="3433191" y="3744214"/>
                </a:lnTo>
                <a:lnTo>
                  <a:pt x="4009263" y="3277235"/>
                </a:lnTo>
                <a:lnTo>
                  <a:pt x="8645124" y="3277235"/>
                </a:lnTo>
                <a:lnTo>
                  <a:pt x="8708797" y="3230626"/>
                </a:lnTo>
                <a:close/>
              </a:path>
              <a:path w="9144000" h="3750945">
                <a:moveTo>
                  <a:pt x="8645124" y="3277235"/>
                </a:moveTo>
                <a:lnTo>
                  <a:pt x="4009263" y="3277235"/>
                </a:lnTo>
                <a:lnTo>
                  <a:pt x="8617712" y="3297301"/>
                </a:lnTo>
                <a:lnTo>
                  <a:pt x="8645124" y="3277235"/>
                </a:lnTo>
                <a:close/>
              </a:path>
              <a:path w="9144000" h="3750945">
                <a:moveTo>
                  <a:pt x="9143999" y="0"/>
                </a:moveTo>
                <a:lnTo>
                  <a:pt x="0" y="0"/>
                </a:lnTo>
                <a:lnTo>
                  <a:pt x="0" y="3238052"/>
                </a:lnTo>
                <a:lnTo>
                  <a:pt x="494563" y="3230626"/>
                </a:lnTo>
                <a:lnTo>
                  <a:pt x="8708797" y="3230626"/>
                </a:lnTo>
                <a:lnTo>
                  <a:pt x="9143999" y="2912056"/>
                </a:lnTo>
                <a:lnTo>
                  <a:pt x="9143999" y="0"/>
                </a:lnTo>
                <a:close/>
              </a:path>
            </a:pathLst>
          </a:custGeom>
          <a:solidFill>
            <a:srgbClr val="F7B90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7885" y="-102361"/>
            <a:ext cx="8304107" cy="984885"/>
          </a:xfrm>
        </p:spPr>
        <p:txBody>
          <a:bodyPr lIns="0" tIns="0" rIns="0" bIns="0"/>
          <a:lstStyle>
            <a:lvl1pPr>
              <a:defRPr sz="6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1/16/2023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1/16/2023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7885" y="-102361"/>
            <a:ext cx="8304107" cy="756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09640" y="1358266"/>
            <a:ext cx="997271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1" i="0">
                <a:solidFill>
                  <a:srgbClr val="7E7E7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4783456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478345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1/16/2023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478345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609585">
        <a:defRPr>
          <a:latin typeface="+mn-lt"/>
          <a:ea typeface="+mn-ea"/>
          <a:cs typeface="+mn-cs"/>
        </a:defRPr>
      </a:lvl2pPr>
      <a:lvl3pPr marL="1219170">
        <a:defRPr>
          <a:latin typeface="+mn-lt"/>
          <a:ea typeface="+mn-ea"/>
          <a:cs typeface="+mn-cs"/>
        </a:defRPr>
      </a:lvl3pPr>
      <a:lvl4pPr marL="1828754">
        <a:defRPr>
          <a:latin typeface="+mn-lt"/>
          <a:ea typeface="+mn-ea"/>
          <a:cs typeface="+mn-cs"/>
        </a:defRPr>
      </a:lvl4pPr>
      <a:lvl5pPr marL="2438339">
        <a:defRPr>
          <a:latin typeface="+mn-lt"/>
          <a:ea typeface="+mn-ea"/>
          <a:cs typeface="+mn-cs"/>
        </a:defRPr>
      </a:lvl5pPr>
      <a:lvl6pPr marL="3047924">
        <a:defRPr>
          <a:latin typeface="+mn-lt"/>
          <a:ea typeface="+mn-ea"/>
          <a:cs typeface="+mn-cs"/>
        </a:defRPr>
      </a:lvl6pPr>
      <a:lvl7pPr marL="3657509">
        <a:defRPr>
          <a:latin typeface="+mn-lt"/>
          <a:ea typeface="+mn-ea"/>
          <a:cs typeface="+mn-cs"/>
        </a:defRPr>
      </a:lvl7pPr>
      <a:lvl8pPr marL="4267093">
        <a:defRPr>
          <a:latin typeface="+mn-lt"/>
          <a:ea typeface="+mn-ea"/>
          <a:cs typeface="+mn-cs"/>
        </a:defRPr>
      </a:lvl8pPr>
      <a:lvl9pPr marL="4876678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2700" y="3118610"/>
            <a:ext cx="7086600" cy="2906779"/>
          </a:xfrm>
          <a:prstGeom prst="rect">
            <a:avLst/>
          </a:prstGeom>
        </p:spPr>
        <p:txBody>
          <a:bodyPr vert="horz" wrap="square" lIns="0" tIns="18627" rIns="0" bIns="0" rtlCol="0">
            <a:spAutoFit/>
          </a:bodyPr>
          <a:lstStyle/>
          <a:p>
            <a:pPr marL="16933" algn="ctr">
              <a:spcBef>
                <a:spcPts val="147"/>
              </a:spcBef>
            </a:pPr>
            <a:r>
              <a:rPr sz="13800" dirty="0">
                <a:solidFill>
                  <a:schemeClr val="tx1"/>
                </a:solidFill>
              </a:rPr>
              <a:t>mBlock5</a:t>
            </a:r>
          </a:p>
          <a:p>
            <a:pPr marL="16933">
              <a:spcBef>
                <a:spcPts val="220"/>
              </a:spcBef>
            </a:pPr>
            <a:r>
              <a:rPr sz="4800" b="0" spc="13" dirty="0">
                <a:solidFill>
                  <a:schemeClr val="tx1"/>
                </a:solidFill>
              </a:rPr>
              <a:t>Среда</a:t>
            </a:r>
            <a:r>
              <a:rPr sz="4800" b="0" spc="-100" dirty="0">
                <a:solidFill>
                  <a:schemeClr val="tx1"/>
                </a:solidFill>
              </a:rPr>
              <a:t> </a:t>
            </a:r>
            <a:r>
              <a:rPr sz="4800" b="0" spc="13" dirty="0">
                <a:solidFill>
                  <a:schemeClr val="tx1"/>
                </a:solidFill>
              </a:rPr>
              <a:t>программирования</a:t>
            </a:r>
            <a:endParaRPr sz="4800" dirty="0">
              <a:solidFill>
                <a:schemeClr val="tx1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5028" y="685800"/>
            <a:ext cx="2286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12180" y="95211"/>
            <a:ext cx="9721427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4800" dirty="0">
                <a:latin typeface="Arial Black" panose="020B0A04020102020204" pitchFamily="34" charset="0"/>
              </a:rPr>
              <a:t>Знакомство</a:t>
            </a:r>
            <a:r>
              <a:rPr sz="4800" spc="-73" dirty="0">
                <a:latin typeface="Arial Black" panose="020B0A04020102020204" pitchFamily="34" charset="0"/>
              </a:rPr>
              <a:t> </a:t>
            </a:r>
            <a:r>
              <a:rPr sz="4800" dirty="0">
                <a:latin typeface="Arial Black" panose="020B0A04020102020204" pitchFamily="34" charset="0"/>
              </a:rPr>
              <a:t>с</a:t>
            </a:r>
            <a:r>
              <a:rPr sz="4800" spc="-67" dirty="0">
                <a:latin typeface="Arial Black" panose="020B0A04020102020204" pitchFamily="34" charset="0"/>
              </a:rPr>
              <a:t> </a:t>
            </a:r>
            <a:r>
              <a:rPr sz="4800" dirty="0">
                <a:latin typeface="Arial Black" panose="020B0A04020102020204" pitchFamily="34" charset="0"/>
              </a:rPr>
              <a:t>интерфейсом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57200" y="2514600"/>
            <a:ext cx="8960273" cy="4797213"/>
            <a:chOff x="269557" y="1482471"/>
            <a:chExt cx="6720205" cy="35979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8140" y="1505946"/>
              <a:ext cx="6621780" cy="35644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53377" y="1487233"/>
              <a:ext cx="6631305" cy="3588385"/>
            </a:xfrm>
            <a:custGeom>
              <a:avLst/>
              <a:gdLst/>
              <a:ahLst/>
              <a:cxnLst/>
              <a:rect l="l" t="t" r="r" b="b"/>
              <a:pathLst>
                <a:path w="6631305" h="3588385">
                  <a:moveTo>
                    <a:pt x="0" y="3587877"/>
                  </a:moveTo>
                  <a:lnTo>
                    <a:pt x="6631305" y="3587877"/>
                  </a:lnTo>
                  <a:lnTo>
                    <a:pt x="6631305" y="0"/>
                  </a:lnTo>
                  <a:lnTo>
                    <a:pt x="0" y="0"/>
                  </a:lnTo>
                  <a:lnTo>
                    <a:pt x="0" y="3587877"/>
                  </a:lnTo>
                  <a:close/>
                </a:path>
              </a:pathLst>
            </a:custGeom>
            <a:ln w="9525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6" name="object 6"/>
            <p:cNvSpPr/>
            <p:nvPr/>
          </p:nvSpPr>
          <p:spPr>
            <a:xfrm>
              <a:off x="358902" y="1856994"/>
              <a:ext cx="1287780" cy="2091055"/>
            </a:xfrm>
            <a:custGeom>
              <a:avLst/>
              <a:gdLst/>
              <a:ahLst/>
              <a:cxnLst/>
              <a:rect l="l" t="t" r="r" b="b"/>
              <a:pathLst>
                <a:path w="1287780" h="2091054">
                  <a:moveTo>
                    <a:pt x="0" y="2090927"/>
                  </a:moveTo>
                  <a:lnTo>
                    <a:pt x="1287780" y="2090927"/>
                  </a:lnTo>
                  <a:lnTo>
                    <a:pt x="1287780" y="0"/>
                  </a:lnTo>
                  <a:lnTo>
                    <a:pt x="0" y="0"/>
                  </a:lnTo>
                  <a:lnTo>
                    <a:pt x="0" y="2090927"/>
                  </a:lnTo>
                  <a:close/>
                </a:path>
              </a:pathLst>
            </a:custGeom>
            <a:ln w="25400">
              <a:solidFill>
                <a:srgbClr val="E63A00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7" name="object 7"/>
            <p:cNvSpPr/>
            <p:nvPr/>
          </p:nvSpPr>
          <p:spPr>
            <a:xfrm>
              <a:off x="274320" y="1751076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4" h="292735">
                  <a:moveTo>
                    <a:pt x="292595" y="0"/>
                  </a:moveTo>
                  <a:lnTo>
                    <a:pt x="167246" y="0"/>
                  </a:lnTo>
                  <a:lnTo>
                    <a:pt x="167246" y="14477"/>
                  </a:lnTo>
                  <a:lnTo>
                    <a:pt x="128892" y="14477"/>
                  </a:lnTo>
                  <a:lnTo>
                    <a:pt x="128892" y="0"/>
                  </a:lnTo>
                  <a:lnTo>
                    <a:pt x="53492" y="0"/>
                  </a:lnTo>
                  <a:lnTo>
                    <a:pt x="0" y="53466"/>
                  </a:lnTo>
                  <a:lnTo>
                    <a:pt x="0" y="250698"/>
                  </a:lnTo>
                  <a:lnTo>
                    <a:pt x="7416" y="250698"/>
                  </a:lnTo>
                  <a:lnTo>
                    <a:pt x="7416" y="273557"/>
                  </a:lnTo>
                  <a:lnTo>
                    <a:pt x="0" y="273557"/>
                  </a:lnTo>
                  <a:lnTo>
                    <a:pt x="0" y="292607"/>
                  </a:lnTo>
                  <a:lnTo>
                    <a:pt x="252641" y="292607"/>
                  </a:lnTo>
                  <a:lnTo>
                    <a:pt x="292595" y="252984"/>
                  </a:lnTo>
                  <a:lnTo>
                    <a:pt x="292595" y="195961"/>
                  </a:lnTo>
                  <a:lnTo>
                    <a:pt x="283895" y="195961"/>
                  </a:lnTo>
                  <a:lnTo>
                    <a:pt x="283895" y="173100"/>
                  </a:lnTo>
                  <a:lnTo>
                    <a:pt x="292595" y="173100"/>
                  </a:lnTo>
                  <a:lnTo>
                    <a:pt x="292595" y="157861"/>
                  </a:lnTo>
                  <a:lnTo>
                    <a:pt x="283895" y="157861"/>
                  </a:lnTo>
                  <a:lnTo>
                    <a:pt x="283895" y="135000"/>
                  </a:lnTo>
                  <a:lnTo>
                    <a:pt x="292595" y="135000"/>
                  </a:lnTo>
                  <a:lnTo>
                    <a:pt x="292595" y="118618"/>
                  </a:lnTo>
                  <a:lnTo>
                    <a:pt x="275183" y="118618"/>
                  </a:lnTo>
                  <a:lnTo>
                    <a:pt x="275183" y="58038"/>
                  </a:lnTo>
                  <a:lnTo>
                    <a:pt x="292595" y="58038"/>
                  </a:lnTo>
                  <a:lnTo>
                    <a:pt x="292595" y="0"/>
                  </a:lnTo>
                  <a:close/>
                </a:path>
              </a:pathLst>
            </a:custGeom>
            <a:solidFill>
              <a:srgbClr val="ED7754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8" name="object 8"/>
            <p:cNvSpPr/>
            <p:nvPr/>
          </p:nvSpPr>
          <p:spPr>
            <a:xfrm>
              <a:off x="274320" y="1751076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4" h="292735">
                  <a:moveTo>
                    <a:pt x="53492" y="0"/>
                  </a:moveTo>
                  <a:lnTo>
                    <a:pt x="0" y="53466"/>
                  </a:lnTo>
                  <a:lnTo>
                    <a:pt x="0" y="250698"/>
                  </a:lnTo>
                  <a:lnTo>
                    <a:pt x="7416" y="250698"/>
                  </a:lnTo>
                  <a:lnTo>
                    <a:pt x="7416" y="273557"/>
                  </a:lnTo>
                  <a:lnTo>
                    <a:pt x="0" y="273557"/>
                  </a:lnTo>
                  <a:lnTo>
                    <a:pt x="0" y="292607"/>
                  </a:lnTo>
                  <a:lnTo>
                    <a:pt x="252641" y="292607"/>
                  </a:lnTo>
                  <a:lnTo>
                    <a:pt x="292595" y="252984"/>
                  </a:lnTo>
                  <a:lnTo>
                    <a:pt x="292595" y="195961"/>
                  </a:lnTo>
                  <a:lnTo>
                    <a:pt x="283895" y="195961"/>
                  </a:lnTo>
                  <a:lnTo>
                    <a:pt x="283895" y="173100"/>
                  </a:lnTo>
                  <a:lnTo>
                    <a:pt x="292595" y="173100"/>
                  </a:lnTo>
                  <a:lnTo>
                    <a:pt x="292595" y="157861"/>
                  </a:lnTo>
                  <a:lnTo>
                    <a:pt x="283895" y="157861"/>
                  </a:lnTo>
                  <a:lnTo>
                    <a:pt x="283895" y="135000"/>
                  </a:lnTo>
                  <a:lnTo>
                    <a:pt x="292595" y="135000"/>
                  </a:lnTo>
                  <a:lnTo>
                    <a:pt x="292595" y="118618"/>
                  </a:lnTo>
                  <a:lnTo>
                    <a:pt x="275183" y="118618"/>
                  </a:lnTo>
                  <a:lnTo>
                    <a:pt x="275183" y="58038"/>
                  </a:lnTo>
                  <a:lnTo>
                    <a:pt x="292595" y="58038"/>
                  </a:lnTo>
                  <a:lnTo>
                    <a:pt x="292595" y="0"/>
                  </a:lnTo>
                  <a:lnTo>
                    <a:pt x="167246" y="0"/>
                  </a:lnTo>
                  <a:lnTo>
                    <a:pt x="167246" y="14477"/>
                  </a:lnTo>
                  <a:lnTo>
                    <a:pt x="128892" y="14477"/>
                  </a:lnTo>
                  <a:lnTo>
                    <a:pt x="128892" y="0"/>
                  </a:lnTo>
                  <a:lnTo>
                    <a:pt x="53492" y="0"/>
                  </a:lnTo>
                  <a:close/>
                </a:path>
              </a:pathLst>
            </a:custGeom>
            <a:ln w="9525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568536" y="2893568"/>
            <a:ext cx="15494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867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57200" y="5654293"/>
            <a:ext cx="1853353" cy="1676400"/>
            <a:chOff x="269557" y="3837241"/>
            <a:chExt cx="1390015" cy="1257300"/>
          </a:xfrm>
        </p:grpSpPr>
        <p:sp>
          <p:nvSpPr>
            <p:cNvPr id="11" name="object 11"/>
            <p:cNvSpPr/>
            <p:nvPr/>
          </p:nvSpPr>
          <p:spPr>
            <a:xfrm>
              <a:off x="358902" y="3947921"/>
              <a:ext cx="1287780" cy="1134110"/>
            </a:xfrm>
            <a:custGeom>
              <a:avLst/>
              <a:gdLst/>
              <a:ahLst/>
              <a:cxnLst/>
              <a:rect l="l" t="t" r="r" b="b"/>
              <a:pathLst>
                <a:path w="1287780" h="1134110">
                  <a:moveTo>
                    <a:pt x="0" y="1133855"/>
                  </a:moveTo>
                  <a:lnTo>
                    <a:pt x="1287780" y="1133855"/>
                  </a:lnTo>
                  <a:lnTo>
                    <a:pt x="1287780" y="0"/>
                  </a:lnTo>
                  <a:lnTo>
                    <a:pt x="0" y="0"/>
                  </a:lnTo>
                  <a:lnTo>
                    <a:pt x="0" y="1133855"/>
                  </a:lnTo>
                  <a:close/>
                </a:path>
              </a:pathLst>
            </a:custGeom>
            <a:ln w="25399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2" name="object 12"/>
            <p:cNvSpPr/>
            <p:nvPr/>
          </p:nvSpPr>
          <p:spPr>
            <a:xfrm>
              <a:off x="274320" y="3842003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4" h="292735">
                  <a:moveTo>
                    <a:pt x="292595" y="0"/>
                  </a:moveTo>
                  <a:lnTo>
                    <a:pt x="167246" y="0"/>
                  </a:lnTo>
                  <a:lnTo>
                    <a:pt x="167246" y="14478"/>
                  </a:lnTo>
                  <a:lnTo>
                    <a:pt x="128892" y="14478"/>
                  </a:lnTo>
                  <a:lnTo>
                    <a:pt x="128892" y="0"/>
                  </a:lnTo>
                  <a:lnTo>
                    <a:pt x="53492" y="0"/>
                  </a:lnTo>
                  <a:lnTo>
                    <a:pt x="0" y="53517"/>
                  </a:lnTo>
                  <a:lnTo>
                    <a:pt x="0" y="250710"/>
                  </a:lnTo>
                  <a:lnTo>
                    <a:pt x="7416" y="250710"/>
                  </a:lnTo>
                  <a:lnTo>
                    <a:pt x="7416" y="273583"/>
                  </a:lnTo>
                  <a:lnTo>
                    <a:pt x="0" y="273583"/>
                  </a:lnTo>
                  <a:lnTo>
                    <a:pt x="0" y="292608"/>
                  </a:lnTo>
                  <a:lnTo>
                    <a:pt x="252641" y="292608"/>
                  </a:lnTo>
                  <a:lnTo>
                    <a:pt x="292595" y="252971"/>
                  </a:lnTo>
                  <a:lnTo>
                    <a:pt x="292595" y="195935"/>
                  </a:lnTo>
                  <a:lnTo>
                    <a:pt x="283895" y="195935"/>
                  </a:lnTo>
                  <a:lnTo>
                    <a:pt x="283895" y="173050"/>
                  </a:lnTo>
                  <a:lnTo>
                    <a:pt x="292595" y="173050"/>
                  </a:lnTo>
                  <a:lnTo>
                    <a:pt x="292595" y="157911"/>
                  </a:lnTo>
                  <a:lnTo>
                    <a:pt x="283895" y="157911"/>
                  </a:lnTo>
                  <a:lnTo>
                    <a:pt x="283895" y="135026"/>
                  </a:lnTo>
                  <a:lnTo>
                    <a:pt x="292595" y="135026"/>
                  </a:lnTo>
                  <a:lnTo>
                    <a:pt x="292595" y="118592"/>
                  </a:lnTo>
                  <a:lnTo>
                    <a:pt x="275183" y="118592"/>
                  </a:lnTo>
                  <a:lnTo>
                    <a:pt x="275183" y="58026"/>
                  </a:lnTo>
                  <a:lnTo>
                    <a:pt x="292595" y="58026"/>
                  </a:lnTo>
                  <a:lnTo>
                    <a:pt x="292595" y="0"/>
                  </a:lnTo>
                  <a:close/>
                </a:path>
              </a:pathLst>
            </a:custGeom>
            <a:solidFill>
              <a:srgbClr val="ED7754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3" name="object 13"/>
            <p:cNvSpPr/>
            <p:nvPr/>
          </p:nvSpPr>
          <p:spPr>
            <a:xfrm>
              <a:off x="274320" y="3842003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4" h="292735">
                  <a:moveTo>
                    <a:pt x="53492" y="0"/>
                  </a:moveTo>
                  <a:lnTo>
                    <a:pt x="0" y="53517"/>
                  </a:lnTo>
                  <a:lnTo>
                    <a:pt x="0" y="250710"/>
                  </a:lnTo>
                  <a:lnTo>
                    <a:pt x="7416" y="250710"/>
                  </a:lnTo>
                  <a:lnTo>
                    <a:pt x="7416" y="273583"/>
                  </a:lnTo>
                  <a:lnTo>
                    <a:pt x="0" y="273583"/>
                  </a:lnTo>
                  <a:lnTo>
                    <a:pt x="0" y="292608"/>
                  </a:lnTo>
                  <a:lnTo>
                    <a:pt x="252641" y="292608"/>
                  </a:lnTo>
                  <a:lnTo>
                    <a:pt x="292595" y="252971"/>
                  </a:lnTo>
                  <a:lnTo>
                    <a:pt x="292595" y="195935"/>
                  </a:lnTo>
                  <a:lnTo>
                    <a:pt x="283895" y="195935"/>
                  </a:lnTo>
                  <a:lnTo>
                    <a:pt x="283895" y="173050"/>
                  </a:lnTo>
                  <a:lnTo>
                    <a:pt x="292595" y="173050"/>
                  </a:lnTo>
                  <a:lnTo>
                    <a:pt x="292595" y="157911"/>
                  </a:lnTo>
                  <a:lnTo>
                    <a:pt x="283895" y="157911"/>
                  </a:lnTo>
                  <a:lnTo>
                    <a:pt x="283895" y="135026"/>
                  </a:lnTo>
                  <a:lnTo>
                    <a:pt x="292595" y="135026"/>
                  </a:lnTo>
                  <a:lnTo>
                    <a:pt x="292595" y="118592"/>
                  </a:lnTo>
                  <a:lnTo>
                    <a:pt x="275183" y="118592"/>
                  </a:lnTo>
                  <a:lnTo>
                    <a:pt x="275183" y="58026"/>
                  </a:lnTo>
                  <a:lnTo>
                    <a:pt x="292595" y="58026"/>
                  </a:lnTo>
                  <a:lnTo>
                    <a:pt x="292595" y="0"/>
                  </a:lnTo>
                  <a:lnTo>
                    <a:pt x="167246" y="0"/>
                  </a:lnTo>
                  <a:lnTo>
                    <a:pt x="167246" y="14478"/>
                  </a:lnTo>
                  <a:lnTo>
                    <a:pt x="128892" y="14478"/>
                  </a:lnTo>
                  <a:lnTo>
                    <a:pt x="128892" y="0"/>
                  </a:lnTo>
                  <a:lnTo>
                    <a:pt x="53492" y="0"/>
                  </a:lnTo>
                  <a:close/>
                </a:path>
              </a:pathLst>
            </a:custGeom>
            <a:ln w="9525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68536" y="5680692"/>
            <a:ext cx="15494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867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174240" y="2866389"/>
            <a:ext cx="1741593" cy="4464472"/>
            <a:chOff x="1557337" y="1746313"/>
            <a:chExt cx="1306195" cy="3348354"/>
          </a:xfrm>
        </p:grpSpPr>
        <p:sp>
          <p:nvSpPr>
            <p:cNvPr id="16" name="object 16"/>
            <p:cNvSpPr/>
            <p:nvPr/>
          </p:nvSpPr>
          <p:spPr>
            <a:xfrm>
              <a:off x="1646681" y="1856992"/>
              <a:ext cx="1203960" cy="3225165"/>
            </a:xfrm>
            <a:custGeom>
              <a:avLst/>
              <a:gdLst/>
              <a:ahLst/>
              <a:cxnLst/>
              <a:rect l="l" t="t" r="r" b="b"/>
              <a:pathLst>
                <a:path w="1203960" h="3225165">
                  <a:moveTo>
                    <a:pt x="0" y="3224784"/>
                  </a:moveTo>
                  <a:lnTo>
                    <a:pt x="1203959" y="3224784"/>
                  </a:lnTo>
                  <a:lnTo>
                    <a:pt x="1203959" y="0"/>
                  </a:lnTo>
                  <a:lnTo>
                    <a:pt x="0" y="0"/>
                  </a:lnTo>
                  <a:lnTo>
                    <a:pt x="0" y="3224784"/>
                  </a:lnTo>
                  <a:close/>
                </a:path>
              </a:pathLst>
            </a:custGeom>
            <a:ln w="25399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7" name="object 17"/>
            <p:cNvSpPr/>
            <p:nvPr/>
          </p:nvSpPr>
          <p:spPr>
            <a:xfrm>
              <a:off x="1562100" y="1751076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5" h="292735">
                  <a:moveTo>
                    <a:pt x="292607" y="0"/>
                  </a:moveTo>
                  <a:lnTo>
                    <a:pt x="167258" y="0"/>
                  </a:lnTo>
                  <a:lnTo>
                    <a:pt x="167258" y="14477"/>
                  </a:lnTo>
                  <a:lnTo>
                    <a:pt x="128905" y="14477"/>
                  </a:lnTo>
                  <a:lnTo>
                    <a:pt x="128905" y="0"/>
                  </a:lnTo>
                  <a:lnTo>
                    <a:pt x="53466" y="0"/>
                  </a:lnTo>
                  <a:lnTo>
                    <a:pt x="0" y="53466"/>
                  </a:lnTo>
                  <a:lnTo>
                    <a:pt x="0" y="250698"/>
                  </a:lnTo>
                  <a:lnTo>
                    <a:pt x="7365" y="250698"/>
                  </a:lnTo>
                  <a:lnTo>
                    <a:pt x="7365" y="273557"/>
                  </a:lnTo>
                  <a:lnTo>
                    <a:pt x="0" y="273557"/>
                  </a:lnTo>
                  <a:lnTo>
                    <a:pt x="0" y="292607"/>
                  </a:lnTo>
                  <a:lnTo>
                    <a:pt x="252602" y="292607"/>
                  </a:lnTo>
                  <a:lnTo>
                    <a:pt x="292607" y="252984"/>
                  </a:lnTo>
                  <a:lnTo>
                    <a:pt x="292607" y="195961"/>
                  </a:lnTo>
                  <a:lnTo>
                    <a:pt x="283844" y="195961"/>
                  </a:lnTo>
                  <a:lnTo>
                    <a:pt x="283844" y="173100"/>
                  </a:lnTo>
                  <a:lnTo>
                    <a:pt x="292607" y="173100"/>
                  </a:lnTo>
                  <a:lnTo>
                    <a:pt x="292607" y="157861"/>
                  </a:lnTo>
                  <a:lnTo>
                    <a:pt x="283844" y="157861"/>
                  </a:lnTo>
                  <a:lnTo>
                    <a:pt x="283844" y="135000"/>
                  </a:lnTo>
                  <a:lnTo>
                    <a:pt x="292607" y="135000"/>
                  </a:lnTo>
                  <a:lnTo>
                    <a:pt x="292607" y="118618"/>
                  </a:lnTo>
                  <a:lnTo>
                    <a:pt x="275208" y="118618"/>
                  </a:lnTo>
                  <a:lnTo>
                    <a:pt x="275208" y="58038"/>
                  </a:lnTo>
                  <a:lnTo>
                    <a:pt x="292607" y="58038"/>
                  </a:lnTo>
                  <a:lnTo>
                    <a:pt x="292607" y="0"/>
                  </a:lnTo>
                  <a:close/>
                </a:path>
              </a:pathLst>
            </a:custGeom>
            <a:solidFill>
              <a:srgbClr val="ED7754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8" name="object 18"/>
            <p:cNvSpPr/>
            <p:nvPr/>
          </p:nvSpPr>
          <p:spPr>
            <a:xfrm>
              <a:off x="1562100" y="1751076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5" h="292735">
                  <a:moveTo>
                    <a:pt x="53466" y="0"/>
                  </a:moveTo>
                  <a:lnTo>
                    <a:pt x="0" y="53466"/>
                  </a:lnTo>
                  <a:lnTo>
                    <a:pt x="0" y="250698"/>
                  </a:lnTo>
                  <a:lnTo>
                    <a:pt x="7365" y="250698"/>
                  </a:lnTo>
                  <a:lnTo>
                    <a:pt x="7365" y="273557"/>
                  </a:lnTo>
                  <a:lnTo>
                    <a:pt x="0" y="273557"/>
                  </a:lnTo>
                  <a:lnTo>
                    <a:pt x="0" y="292607"/>
                  </a:lnTo>
                  <a:lnTo>
                    <a:pt x="252602" y="292607"/>
                  </a:lnTo>
                  <a:lnTo>
                    <a:pt x="292607" y="252984"/>
                  </a:lnTo>
                  <a:lnTo>
                    <a:pt x="292607" y="195961"/>
                  </a:lnTo>
                  <a:lnTo>
                    <a:pt x="283844" y="195961"/>
                  </a:lnTo>
                  <a:lnTo>
                    <a:pt x="283844" y="173100"/>
                  </a:lnTo>
                  <a:lnTo>
                    <a:pt x="292607" y="173100"/>
                  </a:lnTo>
                  <a:lnTo>
                    <a:pt x="292607" y="157861"/>
                  </a:lnTo>
                  <a:lnTo>
                    <a:pt x="283844" y="157861"/>
                  </a:lnTo>
                  <a:lnTo>
                    <a:pt x="283844" y="135000"/>
                  </a:lnTo>
                  <a:lnTo>
                    <a:pt x="292607" y="135000"/>
                  </a:lnTo>
                  <a:lnTo>
                    <a:pt x="292607" y="118618"/>
                  </a:lnTo>
                  <a:lnTo>
                    <a:pt x="275208" y="118618"/>
                  </a:lnTo>
                  <a:lnTo>
                    <a:pt x="275208" y="58038"/>
                  </a:lnTo>
                  <a:lnTo>
                    <a:pt x="292607" y="58038"/>
                  </a:lnTo>
                  <a:lnTo>
                    <a:pt x="292607" y="0"/>
                  </a:lnTo>
                  <a:lnTo>
                    <a:pt x="167258" y="0"/>
                  </a:lnTo>
                  <a:lnTo>
                    <a:pt x="167258" y="14477"/>
                  </a:lnTo>
                  <a:lnTo>
                    <a:pt x="128905" y="14477"/>
                  </a:lnTo>
                  <a:lnTo>
                    <a:pt x="128905" y="0"/>
                  </a:lnTo>
                  <a:lnTo>
                    <a:pt x="53466" y="0"/>
                  </a:lnTo>
                  <a:close/>
                </a:path>
              </a:pathLst>
            </a:custGeom>
            <a:ln w="9525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2285576" y="2893568"/>
            <a:ext cx="15494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867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4003040" y="2866389"/>
            <a:ext cx="5419513" cy="4464472"/>
            <a:chOff x="2928937" y="1746313"/>
            <a:chExt cx="4064635" cy="3348354"/>
          </a:xfrm>
        </p:grpSpPr>
        <p:sp>
          <p:nvSpPr>
            <p:cNvPr id="21" name="object 21"/>
            <p:cNvSpPr/>
            <p:nvPr/>
          </p:nvSpPr>
          <p:spPr>
            <a:xfrm>
              <a:off x="3018281" y="1856992"/>
              <a:ext cx="3962400" cy="3225165"/>
            </a:xfrm>
            <a:custGeom>
              <a:avLst/>
              <a:gdLst/>
              <a:ahLst/>
              <a:cxnLst/>
              <a:rect l="l" t="t" r="r" b="b"/>
              <a:pathLst>
                <a:path w="3962400" h="3225165">
                  <a:moveTo>
                    <a:pt x="0" y="3224784"/>
                  </a:moveTo>
                  <a:lnTo>
                    <a:pt x="3962400" y="3224784"/>
                  </a:lnTo>
                  <a:lnTo>
                    <a:pt x="3962400" y="0"/>
                  </a:lnTo>
                  <a:lnTo>
                    <a:pt x="0" y="0"/>
                  </a:lnTo>
                  <a:lnTo>
                    <a:pt x="0" y="3224784"/>
                  </a:lnTo>
                  <a:close/>
                </a:path>
              </a:pathLst>
            </a:custGeom>
            <a:ln w="25400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933700" y="1751076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5" h="292735">
                  <a:moveTo>
                    <a:pt x="292607" y="0"/>
                  </a:moveTo>
                  <a:lnTo>
                    <a:pt x="167258" y="0"/>
                  </a:lnTo>
                  <a:lnTo>
                    <a:pt x="167258" y="14477"/>
                  </a:lnTo>
                  <a:lnTo>
                    <a:pt x="128905" y="14477"/>
                  </a:lnTo>
                  <a:lnTo>
                    <a:pt x="128905" y="0"/>
                  </a:lnTo>
                  <a:lnTo>
                    <a:pt x="53467" y="0"/>
                  </a:lnTo>
                  <a:lnTo>
                    <a:pt x="0" y="53466"/>
                  </a:lnTo>
                  <a:lnTo>
                    <a:pt x="0" y="250698"/>
                  </a:lnTo>
                  <a:lnTo>
                    <a:pt x="7366" y="250698"/>
                  </a:lnTo>
                  <a:lnTo>
                    <a:pt x="7366" y="273557"/>
                  </a:lnTo>
                  <a:lnTo>
                    <a:pt x="0" y="273557"/>
                  </a:lnTo>
                  <a:lnTo>
                    <a:pt x="0" y="292607"/>
                  </a:lnTo>
                  <a:lnTo>
                    <a:pt x="252602" y="292607"/>
                  </a:lnTo>
                  <a:lnTo>
                    <a:pt x="292607" y="252984"/>
                  </a:lnTo>
                  <a:lnTo>
                    <a:pt x="292607" y="195961"/>
                  </a:lnTo>
                  <a:lnTo>
                    <a:pt x="283844" y="195961"/>
                  </a:lnTo>
                  <a:lnTo>
                    <a:pt x="283844" y="173100"/>
                  </a:lnTo>
                  <a:lnTo>
                    <a:pt x="292607" y="173100"/>
                  </a:lnTo>
                  <a:lnTo>
                    <a:pt x="292607" y="157861"/>
                  </a:lnTo>
                  <a:lnTo>
                    <a:pt x="283844" y="157861"/>
                  </a:lnTo>
                  <a:lnTo>
                    <a:pt x="283844" y="135000"/>
                  </a:lnTo>
                  <a:lnTo>
                    <a:pt x="292607" y="135000"/>
                  </a:lnTo>
                  <a:lnTo>
                    <a:pt x="292607" y="118618"/>
                  </a:lnTo>
                  <a:lnTo>
                    <a:pt x="275208" y="118618"/>
                  </a:lnTo>
                  <a:lnTo>
                    <a:pt x="275208" y="58038"/>
                  </a:lnTo>
                  <a:lnTo>
                    <a:pt x="292607" y="58038"/>
                  </a:lnTo>
                  <a:lnTo>
                    <a:pt x="292607" y="0"/>
                  </a:lnTo>
                  <a:close/>
                </a:path>
              </a:pathLst>
            </a:custGeom>
            <a:solidFill>
              <a:srgbClr val="ED7754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23" name="object 23"/>
            <p:cNvSpPr/>
            <p:nvPr/>
          </p:nvSpPr>
          <p:spPr>
            <a:xfrm>
              <a:off x="2933700" y="1751076"/>
              <a:ext cx="292735" cy="292735"/>
            </a:xfrm>
            <a:custGeom>
              <a:avLst/>
              <a:gdLst/>
              <a:ahLst/>
              <a:cxnLst/>
              <a:rect l="l" t="t" r="r" b="b"/>
              <a:pathLst>
                <a:path w="292735" h="292735">
                  <a:moveTo>
                    <a:pt x="53467" y="0"/>
                  </a:moveTo>
                  <a:lnTo>
                    <a:pt x="0" y="53466"/>
                  </a:lnTo>
                  <a:lnTo>
                    <a:pt x="0" y="250698"/>
                  </a:lnTo>
                  <a:lnTo>
                    <a:pt x="7366" y="250698"/>
                  </a:lnTo>
                  <a:lnTo>
                    <a:pt x="7366" y="273557"/>
                  </a:lnTo>
                  <a:lnTo>
                    <a:pt x="0" y="273557"/>
                  </a:lnTo>
                  <a:lnTo>
                    <a:pt x="0" y="292607"/>
                  </a:lnTo>
                  <a:lnTo>
                    <a:pt x="252602" y="292607"/>
                  </a:lnTo>
                  <a:lnTo>
                    <a:pt x="292607" y="252984"/>
                  </a:lnTo>
                  <a:lnTo>
                    <a:pt x="292607" y="195961"/>
                  </a:lnTo>
                  <a:lnTo>
                    <a:pt x="283844" y="195961"/>
                  </a:lnTo>
                  <a:lnTo>
                    <a:pt x="283844" y="173100"/>
                  </a:lnTo>
                  <a:lnTo>
                    <a:pt x="292607" y="173100"/>
                  </a:lnTo>
                  <a:lnTo>
                    <a:pt x="292607" y="157861"/>
                  </a:lnTo>
                  <a:lnTo>
                    <a:pt x="283844" y="157861"/>
                  </a:lnTo>
                  <a:lnTo>
                    <a:pt x="283844" y="135000"/>
                  </a:lnTo>
                  <a:lnTo>
                    <a:pt x="292607" y="135000"/>
                  </a:lnTo>
                  <a:lnTo>
                    <a:pt x="292607" y="118618"/>
                  </a:lnTo>
                  <a:lnTo>
                    <a:pt x="275208" y="118618"/>
                  </a:lnTo>
                  <a:lnTo>
                    <a:pt x="275208" y="58038"/>
                  </a:lnTo>
                  <a:lnTo>
                    <a:pt x="292607" y="58038"/>
                  </a:lnTo>
                  <a:lnTo>
                    <a:pt x="292607" y="0"/>
                  </a:lnTo>
                  <a:lnTo>
                    <a:pt x="167258" y="0"/>
                  </a:lnTo>
                  <a:lnTo>
                    <a:pt x="167258" y="14477"/>
                  </a:lnTo>
                  <a:lnTo>
                    <a:pt x="128905" y="14477"/>
                  </a:lnTo>
                  <a:lnTo>
                    <a:pt x="128905" y="0"/>
                  </a:lnTo>
                  <a:lnTo>
                    <a:pt x="53467" y="0"/>
                  </a:lnTo>
                  <a:close/>
                </a:path>
              </a:pathLst>
            </a:custGeom>
            <a:ln w="9525">
              <a:solidFill>
                <a:srgbClr val="ED7754"/>
              </a:solidFill>
            </a:ln>
          </p:spPr>
          <p:txBody>
            <a:bodyPr wrap="square" lIns="0" tIns="0" rIns="0" bIns="0" rtlCol="0"/>
            <a:lstStyle/>
            <a:p>
              <a:endParaRPr sz="2400"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4114716" y="2893568"/>
            <a:ext cx="15494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766047" y="2622805"/>
            <a:ext cx="390313" cy="390313"/>
          </a:xfrm>
          <a:custGeom>
            <a:avLst/>
            <a:gdLst/>
            <a:ahLst/>
            <a:cxnLst/>
            <a:rect l="l" t="t" r="r" b="b"/>
            <a:pathLst>
              <a:path w="292734" h="292735">
                <a:moveTo>
                  <a:pt x="292607" y="0"/>
                </a:moveTo>
                <a:lnTo>
                  <a:pt x="167258" y="0"/>
                </a:lnTo>
                <a:lnTo>
                  <a:pt x="167258" y="14477"/>
                </a:lnTo>
                <a:lnTo>
                  <a:pt x="128904" y="14477"/>
                </a:lnTo>
                <a:lnTo>
                  <a:pt x="128904" y="0"/>
                </a:lnTo>
                <a:lnTo>
                  <a:pt x="53466" y="0"/>
                </a:lnTo>
                <a:lnTo>
                  <a:pt x="0" y="53466"/>
                </a:lnTo>
                <a:lnTo>
                  <a:pt x="0" y="250698"/>
                </a:lnTo>
                <a:lnTo>
                  <a:pt x="7365" y="250698"/>
                </a:lnTo>
                <a:lnTo>
                  <a:pt x="7365" y="273558"/>
                </a:lnTo>
                <a:lnTo>
                  <a:pt x="0" y="273558"/>
                </a:lnTo>
                <a:lnTo>
                  <a:pt x="0" y="292608"/>
                </a:lnTo>
                <a:lnTo>
                  <a:pt x="252602" y="292608"/>
                </a:lnTo>
                <a:lnTo>
                  <a:pt x="292607" y="252984"/>
                </a:lnTo>
                <a:lnTo>
                  <a:pt x="292607" y="195961"/>
                </a:lnTo>
                <a:lnTo>
                  <a:pt x="283844" y="195961"/>
                </a:lnTo>
                <a:lnTo>
                  <a:pt x="283844" y="173100"/>
                </a:lnTo>
                <a:lnTo>
                  <a:pt x="292607" y="173100"/>
                </a:lnTo>
                <a:lnTo>
                  <a:pt x="292607" y="157861"/>
                </a:lnTo>
                <a:lnTo>
                  <a:pt x="283844" y="157861"/>
                </a:lnTo>
                <a:lnTo>
                  <a:pt x="283844" y="135000"/>
                </a:lnTo>
                <a:lnTo>
                  <a:pt x="292607" y="135000"/>
                </a:lnTo>
                <a:lnTo>
                  <a:pt x="292607" y="118617"/>
                </a:lnTo>
                <a:lnTo>
                  <a:pt x="275208" y="118617"/>
                </a:lnTo>
                <a:lnTo>
                  <a:pt x="275208" y="58038"/>
                </a:lnTo>
                <a:lnTo>
                  <a:pt x="292607" y="58038"/>
                </a:lnTo>
                <a:lnTo>
                  <a:pt x="292607" y="0"/>
                </a:lnTo>
                <a:close/>
              </a:path>
            </a:pathLst>
          </a:custGeom>
          <a:solidFill>
            <a:srgbClr val="ED775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6" name="object 26"/>
          <p:cNvSpPr txBox="1"/>
          <p:nvPr/>
        </p:nvSpPr>
        <p:spPr>
          <a:xfrm>
            <a:off x="9872217" y="2643632"/>
            <a:ext cx="15494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9766047" y="3313684"/>
            <a:ext cx="390313" cy="390313"/>
          </a:xfrm>
          <a:custGeom>
            <a:avLst/>
            <a:gdLst/>
            <a:ahLst/>
            <a:cxnLst/>
            <a:rect l="l" t="t" r="r" b="b"/>
            <a:pathLst>
              <a:path w="292734" h="292735">
                <a:moveTo>
                  <a:pt x="292607" y="0"/>
                </a:moveTo>
                <a:lnTo>
                  <a:pt x="167258" y="0"/>
                </a:lnTo>
                <a:lnTo>
                  <a:pt x="167258" y="14478"/>
                </a:lnTo>
                <a:lnTo>
                  <a:pt x="128904" y="14478"/>
                </a:lnTo>
                <a:lnTo>
                  <a:pt x="128904" y="0"/>
                </a:lnTo>
                <a:lnTo>
                  <a:pt x="53466" y="0"/>
                </a:lnTo>
                <a:lnTo>
                  <a:pt x="0" y="53467"/>
                </a:lnTo>
                <a:lnTo>
                  <a:pt x="0" y="250698"/>
                </a:lnTo>
                <a:lnTo>
                  <a:pt x="7365" y="250698"/>
                </a:lnTo>
                <a:lnTo>
                  <a:pt x="7365" y="273558"/>
                </a:lnTo>
                <a:lnTo>
                  <a:pt x="0" y="273558"/>
                </a:lnTo>
                <a:lnTo>
                  <a:pt x="0" y="292608"/>
                </a:lnTo>
                <a:lnTo>
                  <a:pt x="252602" y="292608"/>
                </a:lnTo>
                <a:lnTo>
                  <a:pt x="292607" y="252984"/>
                </a:lnTo>
                <a:lnTo>
                  <a:pt x="292607" y="195961"/>
                </a:lnTo>
                <a:lnTo>
                  <a:pt x="283844" y="195961"/>
                </a:lnTo>
                <a:lnTo>
                  <a:pt x="283844" y="173101"/>
                </a:lnTo>
                <a:lnTo>
                  <a:pt x="292607" y="173101"/>
                </a:lnTo>
                <a:lnTo>
                  <a:pt x="292607" y="157861"/>
                </a:lnTo>
                <a:lnTo>
                  <a:pt x="283844" y="157861"/>
                </a:lnTo>
                <a:lnTo>
                  <a:pt x="283844" y="135001"/>
                </a:lnTo>
                <a:lnTo>
                  <a:pt x="292607" y="135001"/>
                </a:lnTo>
                <a:lnTo>
                  <a:pt x="292607" y="118618"/>
                </a:lnTo>
                <a:lnTo>
                  <a:pt x="275208" y="118618"/>
                </a:lnTo>
                <a:lnTo>
                  <a:pt x="275208" y="58039"/>
                </a:lnTo>
                <a:lnTo>
                  <a:pt x="292607" y="58039"/>
                </a:lnTo>
                <a:lnTo>
                  <a:pt x="292607" y="0"/>
                </a:lnTo>
                <a:close/>
              </a:path>
            </a:pathLst>
          </a:custGeom>
          <a:solidFill>
            <a:srgbClr val="ED775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28" name="object 28"/>
          <p:cNvSpPr txBox="1"/>
          <p:nvPr/>
        </p:nvSpPr>
        <p:spPr>
          <a:xfrm>
            <a:off x="9872217" y="3333666"/>
            <a:ext cx="154940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766047" y="4030980"/>
            <a:ext cx="390313" cy="390313"/>
          </a:xfrm>
          <a:custGeom>
            <a:avLst/>
            <a:gdLst/>
            <a:ahLst/>
            <a:cxnLst/>
            <a:rect l="l" t="t" r="r" b="b"/>
            <a:pathLst>
              <a:path w="292734" h="292735">
                <a:moveTo>
                  <a:pt x="292607" y="0"/>
                </a:moveTo>
                <a:lnTo>
                  <a:pt x="167258" y="0"/>
                </a:lnTo>
                <a:lnTo>
                  <a:pt x="167258" y="14477"/>
                </a:lnTo>
                <a:lnTo>
                  <a:pt x="128904" y="14477"/>
                </a:lnTo>
                <a:lnTo>
                  <a:pt x="128904" y="0"/>
                </a:lnTo>
                <a:lnTo>
                  <a:pt x="53466" y="0"/>
                </a:lnTo>
                <a:lnTo>
                  <a:pt x="0" y="53467"/>
                </a:lnTo>
                <a:lnTo>
                  <a:pt x="0" y="250698"/>
                </a:lnTo>
                <a:lnTo>
                  <a:pt x="7365" y="250698"/>
                </a:lnTo>
                <a:lnTo>
                  <a:pt x="7365" y="273557"/>
                </a:lnTo>
                <a:lnTo>
                  <a:pt x="0" y="273557"/>
                </a:lnTo>
                <a:lnTo>
                  <a:pt x="0" y="292607"/>
                </a:lnTo>
                <a:lnTo>
                  <a:pt x="252602" y="292607"/>
                </a:lnTo>
                <a:lnTo>
                  <a:pt x="292607" y="252983"/>
                </a:lnTo>
                <a:lnTo>
                  <a:pt x="292607" y="195961"/>
                </a:lnTo>
                <a:lnTo>
                  <a:pt x="283844" y="195961"/>
                </a:lnTo>
                <a:lnTo>
                  <a:pt x="283844" y="173100"/>
                </a:lnTo>
                <a:lnTo>
                  <a:pt x="292607" y="173100"/>
                </a:lnTo>
                <a:lnTo>
                  <a:pt x="292607" y="157861"/>
                </a:lnTo>
                <a:lnTo>
                  <a:pt x="283844" y="157861"/>
                </a:lnTo>
                <a:lnTo>
                  <a:pt x="283844" y="135000"/>
                </a:lnTo>
                <a:lnTo>
                  <a:pt x="292607" y="135000"/>
                </a:lnTo>
                <a:lnTo>
                  <a:pt x="292607" y="118618"/>
                </a:lnTo>
                <a:lnTo>
                  <a:pt x="275208" y="118618"/>
                </a:lnTo>
                <a:lnTo>
                  <a:pt x="275208" y="58038"/>
                </a:lnTo>
                <a:lnTo>
                  <a:pt x="292607" y="58038"/>
                </a:lnTo>
                <a:lnTo>
                  <a:pt x="292607" y="0"/>
                </a:lnTo>
                <a:close/>
              </a:path>
            </a:pathLst>
          </a:custGeom>
          <a:solidFill>
            <a:srgbClr val="ED775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0" name="object 30"/>
          <p:cNvSpPr txBox="1"/>
          <p:nvPr/>
        </p:nvSpPr>
        <p:spPr>
          <a:xfrm>
            <a:off x="9872217" y="4052317"/>
            <a:ext cx="154940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1867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766047" y="4717796"/>
            <a:ext cx="390313" cy="390313"/>
          </a:xfrm>
          <a:custGeom>
            <a:avLst/>
            <a:gdLst/>
            <a:ahLst/>
            <a:cxnLst/>
            <a:rect l="l" t="t" r="r" b="b"/>
            <a:pathLst>
              <a:path w="292734" h="292735">
                <a:moveTo>
                  <a:pt x="292607" y="0"/>
                </a:moveTo>
                <a:lnTo>
                  <a:pt x="167258" y="0"/>
                </a:lnTo>
                <a:lnTo>
                  <a:pt x="167258" y="14477"/>
                </a:lnTo>
                <a:lnTo>
                  <a:pt x="128904" y="14477"/>
                </a:lnTo>
                <a:lnTo>
                  <a:pt x="128904" y="0"/>
                </a:lnTo>
                <a:lnTo>
                  <a:pt x="53466" y="0"/>
                </a:lnTo>
                <a:lnTo>
                  <a:pt x="0" y="53467"/>
                </a:lnTo>
                <a:lnTo>
                  <a:pt x="0" y="250698"/>
                </a:lnTo>
                <a:lnTo>
                  <a:pt x="7365" y="250698"/>
                </a:lnTo>
                <a:lnTo>
                  <a:pt x="7365" y="273557"/>
                </a:lnTo>
                <a:lnTo>
                  <a:pt x="0" y="273557"/>
                </a:lnTo>
                <a:lnTo>
                  <a:pt x="0" y="292607"/>
                </a:lnTo>
                <a:lnTo>
                  <a:pt x="252602" y="292607"/>
                </a:lnTo>
                <a:lnTo>
                  <a:pt x="292607" y="252983"/>
                </a:lnTo>
                <a:lnTo>
                  <a:pt x="292607" y="195961"/>
                </a:lnTo>
                <a:lnTo>
                  <a:pt x="283844" y="195961"/>
                </a:lnTo>
                <a:lnTo>
                  <a:pt x="283844" y="173100"/>
                </a:lnTo>
                <a:lnTo>
                  <a:pt x="292607" y="173100"/>
                </a:lnTo>
                <a:lnTo>
                  <a:pt x="292607" y="157861"/>
                </a:lnTo>
                <a:lnTo>
                  <a:pt x="283844" y="157861"/>
                </a:lnTo>
                <a:lnTo>
                  <a:pt x="283844" y="135000"/>
                </a:lnTo>
                <a:lnTo>
                  <a:pt x="292607" y="135000"/>
                </a:lnTo>
                <a:lnTo>
                  <a:pt x="292607" y="118618"/>
                </a:lnTo>
                <a:lnTo>
                  <a:pt x="275208" y="118618"/>
                </a:lnTo>
                <a:lnTo>
                  <a:pt x="275208" y="58038"/>
                </a:lnTo>
                <a:lnTo>
                  <a:pt x="292607" y="58038"/>
                </a:lnTo>
                <a:lnTo>
                  <a:pt x="292607" y="0"/>
                </a:lnTo>
                <a:close/>
              </a:path>
            </a:pathLst>
          </a:custGeom>
          <a:solidFill>
            <a:srgbClr val="ED7754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32" name="object 32"/>
          <p:cNvSpPr txBox="1"/>
          <p:nvPr/>
        </p:nvSpPr>
        <p:spPr>
          <a:xfrm>
            <a:off x="9872217" y="4750478"/>
            <a:ext cx="1922780" cy="304421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  <a:tabLst>
                <a:tab pos="549473" algn="l"/>
              </a:tabLst>
            </a:pPr>
            <a:r>
              <a:rPr sz="2800" baseline="1984" dirty="0">
                <a:solidFill>
                  <a:srgbClr val="FFFFFF"/>
                </a:solidFill>
                <a:latin typeface="Calibri"/>
                <a:cs typeface="Calibri"/>
              </a:rPr>
              <a:t>4	</a:t>
            </a:r>
            <a:r>
              <a:rPr sz="1867" spc="-7" dirty="0">
                <a:latin typeface="Calibri"/>
                <a:cs typeface="Calibri"/>
              </a:rPr>
              <a:t>Область</a:t>
            </a:r>
            <a:r>
              <a:rPr sz="1867" spc="-87" dirty="0">
                <a:latin typeface="Calibri"/>
                <a:cs typeface="Calibri"/>
              </a:rPr>
              <a:t> </a:t>
            </a:r>
            <a:r>
              <a:rPr sz="1867" dirty="0">
                <a:latin typeface="Calibri"/>
                <a:cs typeface="Calibri"/>
              </a:rPr>
              <a:t>кода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0405110" y="2631440"/>
            <a:ext cx="1539240" cy="305276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1867" spc="-7" dirty="0">
                <a:latin typeface="Calibri"/>
                <a:cs typeface="Calibri"/>
              </a:rPr>
              <a:t>Область</a:t>
            </a:r>
            <a:r>
              <a:rPr sz="1867" spc="-73" dirty="0">
                <a:latin typeface="Calibri"/>
                <a:cs typeface="Calibri"/>
              </a:rPr>
              <a:t> </a:t>
            </a:r>
            <a:r>
              <a:rPr sz="1867" spc="-7" dirty="0">
                <a:latin typeface="Calibri"/>
                <a:cs typeface="Calibri"/>
              </a:rPr>
              <a:t>сцены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405110" y="3187870"/>
            <a:ext cx="1446107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dirty="0">
                <a:latin typeface="Calibri"/>
                <a:cs typeface="Calibri"/>
              </a:rPr>
              <a:t>П</a:t>
            </a:r>
            <a:r>
              <a:rPr sz="1867" spc="7" dirty="0">
                <a:latin typeface="Calibri"/>
                <a:cs typeface="Calibri"/>
              </a:rPr>
              <a:t>о</a:t>
            </a:r>
            <a:r>
              <a:rPr sz="1867" spc="-7" dirty="0">
                <a:latin typeface="Calibri"/>
                <a:cs typeface="Calibri"/>
              </a:rPr>
              <a:t>д</a:t>
            </a:r>
            <a:r>
              <a:rPr sz="1867" spc="-13" dirty="0">
                <a:latin typeface="Calibri"/>
                <a:cs typeface="Calibri"/>
              </a:rPr>
              <a:t>к</a:t>
            </a:r>
            <a:r>
              <a:rPr sz="1867" spc="-7" dirty="0">
                <a:latin typeface="Calibri"/>
                <a:cs typeface="Calibri"/>
              </a:rPr>
              <a:t>лючение  устройств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0405110" y="3933614"/>
            <a:ext cx="875453" cy="591743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dirty="0">
                <a:latin typeface="Calibri"/>
                <a:cs typeface="Calibri"/>
              </a:rPr>
              <a:t>Пали</a:t>
            </a:r>
            <a:r>
              <a:rPr sz="1867" spc="-13" dirty="0">
                <a:latin typeface="Calibri"/>
                <a:cs typeface="Calibri"/>
              </a:rPr>
              <a:t>тр</a:t>
            </a:r>
            <a:r>
              <a:rPr sz="1867" dirty="0">
                <a:latin typeface="Calibri"/>
                <a:cs typeface="Calibri"/>
              </a:rPr>
              <a:t>а  блоков</a:t>
            </a:r>
          </a:p>
        </p:txBody>
      </p:sp>
      <p:pic>
        <p:nvPicPr>
          <p:cNvPr id="36" name="object 3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25479" y="5294883"/>
            <a:ext cx="1905648" cy="20970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5556" y="-69469"/>
            <a:ext cx="7266940" cy="85252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6980"/>
              </a:lnSpc>
              <a:spcBef>
                <a:spcPts val="133"/>
              </a:spcBef>
            </a:pPr>
            <a:r>
              <a:rPr sz="4800" spc="-7" dirty="0">
                <a:latin typeface="Arial Black" panose="020B0A04020102020204" pitchFamily="34" charset="0"/>
              </a:rPr>
              <a:t>Bluetooth-</a:t>
            </a:r>
            <a:r>
              <a:rPr sz="4800" spc="-7" dirty="0" err="1">
                <a:latin typeface="Arial Black" panose="020B0A04020102020204" pitchFamily="34" charset="0"/>
              </a:rPr>
              <a:t>приемник</a:t>
            </a:r>
            <a:endParaRPr spc="-7" dirty="0">
              <a:latin typeface="Arial Black" panose="020B0A04020102020204" pitchFamily="34" charset="0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295400" y="2362200"/>
            <a:ext cx="13296956" cy="2440049"/>
          </a:xfrm>
          <a:prstGeom prst="rect">
            <a:avLst/>
          </a:prstGeom>
        </p:spPr>
        <p:txBody>
          <a:bodyPr vert="horz" wrap="square" lIns="0" tIns="16087" rIns="0" bIns="0" rtlCol="0">
            <a:spAutoFit/>
          </a:bodyPr>
          <a:lstStyle/>
          <a:p>
            <a:pPr marL="3746406">
              <a:spcBef>
                <a:spcPts val="127"/>
              </a:spcBef>
            </a:pPr>
            <a:r>
              <a:rPr spc="-7" dirty="0"/>
              <a:t>Подключение</a:t>
            </a:r>
            <a:r>
              <a:rPr spc="13" dirty="0"/>
              <a:t> </a:t>
            </a:r>
            <a:r>
              <a:rPr spc="-7" dirty="0"/>
              <a:t>устройства</a:t>
            </a:r>
            <a:r>
              <a:rPr spc="40" dirty="0"/>
              <a:t> </a:t>
            </a:r>
            <a:r>
              <a:rPr spc="-7" dirty="0"/>
              <a:t>Makeblock</a:t>
            </a:r>
            <a:r>
              <a:rPr spc="13" dirty="0"/>
              <a:t> </a:t>
            </a:r>
            <a:r>
              <a:rPr spc="-13" dirty="0"/>
              <a:t>через</a:t>
            </a:r>
            <a:r>
              <a:rPr spc="27" dirty="0"/>
              <a:t> </a:t>
            </a:r>
            <a:r>
              <a:rPr spc="-7" dirty="0"/>
              <a:t>Bluetooth</a:t>
            </a:r>
          </a:p>
          <a:p>
            <a:pPr marL="3746406"/>
            <a:r>
              <a:rPr spc="-7" dirty="0"/>
              <a:t>невозможно,</a:t>
            </a:r>
            <a:r>
              <a:rPr spc="-60" dirty="0"/>
              <a:t> </a:t>
            </a:r>
            <a:r>
              <a:rPr spc="-7" dirty="0"/>
              <a:t>если:</a:t>
            </a:r>
          </a:p>
          <a:p>
            <a:pPr marL="4128243" indent="-382684">
              <a:spcBef>
                <a:spcPts val="7"/>
              </a:spcBef>
              <a:buClr>
                <a:srgbClr val="00BAFF"/>
              </a:buClr>
              <a:buFont typeface="Wingdings"/>
              <a:buChar char=""/>
              <a:tabLst>
                <a:tab pos="4129090" algn="l"/>
                <a:tab pos="4129937" algn="l"/>
              </a:tabLst>
            </a:pPr>
            <a:r>
              <a:rPr sz="1867" b="0" dirty="0"/>
              <a:t>Вы</a:t>
            </a:r>
            <a:r>
              <a:rPr sz="1867" b="0" spc="-7" dirty="0"/>
              <a:t> используете</a:t>
            </a:r>
            <a:r>
              <a:rPr sz="1867" b="0" spc="-33" dirty="0"/>
              <a:t> </a:t>
            </a:r>
            <a:r>
              <a:rPr sz="1867" b="0" spc="-7" dirty="0"/>
              <a:t>mBlock5</a:t>
            </a:r>
            <a:r>
              <a:rPr sz="1867" b="0" spc="-20" dirty="0"/>
              <a:t> </a:t>
            </a:r>
            <a:r>
              <a:rPr sz="1867" b="0" dirty="0"/>
              <a:t>на</a:t>
            </a:r>
            <a:r>
              <a:rPr sz="1867" b="0" spc="-27" dirty="0"/>
              <a:t> </a:t>
            </a:r>
            <a:r>
              <a:rPr sz="1867" b="0" dirty="0"/>
              <a:t>ПК без</a:t>
            </a:r>
            <a:r>
              <a:rPr sz="1867" b="0" spc="-7" dirty="0"/>
              <a:t> </a:t>
            </a:r>
            <a:r>
              <a:rPr sz="1867" b="0" dirty="0"/>
              <a:t>Bluetooth</a:t>
            </a:r>
            <a:r>
              <a:rPr sz="1867" b="0" spc="-7" dirty="0"/>
              <a:t> приемника</a:t>
            </a:r>
            <a:endParaRPr sz="1867" dirty="0"/>
          </a:p>
          <a:p>
            <a:pPr marL="4128243" indent="-382684">
              <a:buClr>
                <a:srgbClr val="00BAFF"/>
              </a:buClr>
              <a:buFont typeface="Wingdings"/>
              <a:buChar char=""/>
              <a:tabLst>
                <a:tab pos="4129090" algn="l"/>
                <a:tab pos="4129937" algn="l"/>
              </a:tabLst>
            </a:pPr>
            <a:r>
              <a:rPr sz="1867" b="0" dirty="0"/>
              <a:t>Вы</a:t>
            </a:r>
            <a:r>
              <a:rPr sz="1867" b="0" spc="-7" dirty="0"/>
              <a:t> используете</a:t>
            </a:r>
            <a:r>
              <a:rPr sz="1867" b="0" spc="-33" dirty="0"/>
              <a:t> </a:t>
            </a:r>
            <a:r>
              <a:rPr sz="1867" b="0" spc="-7" dirty="0"/>
              <a:t>mBlock5</a:t>
            </a:r>
            <a:r>
              <a:rPr sz="1867" b="0" spc="-13" dirty="0"/>
              <a:t> </a:t>
            </a:r>
            <a:r>
              <a:rPr sz="1867" b="0" dirty="0"/>
              <a:t>на</a:t>
            </a:r>
            <a:r>
              <a:rPr sz="1867" b="0" spc="-27" dirty="0"/>
              <a:t> </a:t>
            </a:r>
            <a:r>
              <a:rPr sz="1867" b="0" spc="-7" dirty="0"/>
              <a:t>ноутбуке</a:t>
            </a:r>
            <a:r>
              <a:rPr sz="1867" b="0" spc="-13" dirty="0"/>
              <a:t> </a:t>
            </a:r>
            <a:r>
              <a:rPr sz="1867" b="0" dirty="0"/>
              <a:t>с</a:t>
            </a:r>
            <a:r>
              <a:rPr sz="1867" b="0" spc="-13" dirty="0"/>
              <a:t> </a:t>
            </a:r>
            <a:r>
              <a:rPr sz="1867" b="0" spc="-7" dirty="0"/>
              <a:t>версией</a:t>
            </a:r>
            <a:r>
              <a:rPr sz="1867" b="0" spc="33" dirty="0"/>
              <a:t> </a:t>
            </a:r>
            <a:r>
              <a:rPr sz="1867" b="0" dirty="0"/>
              <a:t>Bluetooth</a:t>
            </a:r>
            <a:endParaRPr sz="1867" dirty="0"/>
          </a:p>
          <a:p>
            <a:pPr marL="4128243">
              <a:spcBef>
                <a:spcPts val="7"/>
              </a:spcBef>
            </a:pPr>
            <a:r>
              <a:rPr sz="1867" b="0" dirty="0"/>
              <a:t>ниже</a:t>
            </a:r>
            <a:r>
              <a:rPr sz="1867" b="0" spc="-13" dirty="0"/>
              <a:t> </a:t>
            </a:r>
            <a:r>
              <a:rPr sz="1867" b="0" spc="-7" dirty="0"/>
              <a:t>4.0 </a:t>
            </a:r>
            <a:r>
              <a:rPr sz="1867" b="0" dirty="0"/>
              <a:t>или</a:t>
            </a:r>
            <a:r>
              <a:rPr sz="1867" b="0" spc="-13" dirty="0"/>
              <a:t> </a:t>
            </a:r>
            <a:r>
              <a:rPr sz="1867" b="0" dirty="0"/>
              <a:t>Bluetooth </a:t>
            </a:r>
            <a:r>
              <a:rPr sz="1867" b="0" spc="-7" dirty="0"/>
              <a:t>ноутбука</a:t>
            </a:r>
            <a:r>
              <a:rPr sz="1867" b="0" spc="-13" dirty="0"/>
              <a:t> </a:t>
            </a:r>
            <a:r>
              <a:rPr sz="1867" b="0" spc="-7" dirty="0"/>
              <a:t>несовместим</a:t>
            </a:r>
            <a:r>
              <a:rPr sz="1867" b="0" spc="7" dirty="0"/>
              <a:t> </a:t>
            </a:r>
            <a:r>
              <a:rPr sz="1867" b="0" dirty="0"/>
              <a:t>с</a:t>
            </a:r>
            <a:endParaRPr sz="1867" dirty="0"/>
          </a:p>
          <a:p>
            <a:pPr marL="4128243"/>
            <a:r>
              <a:rPr sz="1867" b="0" spc="-7" dirty="0"/>
              <a:t>устройствами</a:t>
            </a:r>
            <a:r>
              <a:rPr sz="1867" b="0" dirty="0"/>
              <a:t> </a:t>
            </a:r>
            <a:r>
              <a:rPr sz="1867" b="0" spc="-7" dirty="0"/>
              <a:t>Makeblock</a:t>
            </a:r>
            <a:r>
              <a:rPr sz="1867" b="0" spc="7" dirty="0"/>
              <a:t> </a:t>
            </a:r>
            <a:r>
              <a:rPr sz="1867" b="0" spc="-7" dirty="0"/>
              <a:t>из-за </a:t>
            </a:r>
            <a:r>
              <a:rPr sz="1867" b="0" dirty="0"/>
              <a:t>конфликта</a:t>
            </a:r>
            <a:r>
              <a:rPr sz="1867" b="0" spc="-13" dirty="0"/>
              <a:t> </a:t>
            </a:r>
            <a:r>
              <a:rPr sz="1867" b="0" spc="-7" dirty="0"/>
              <a:t>драйверов.</a:t>
            </a:r>
            <a:endParaRPr sz="1867" dirty="0"/>
          </a:p>
          <a:p>
            <a:pPr marL="3729473">
              <a:spcBef>
                <a:spcPts val="53"/>
              </a:spcBef>
            </a:pPr>
            <a:endParaRPr sz="1533" dirty="0"/>
          </a:p>
          <a:p>
            <a:pPr marL="3762493"/>
            <a:r>
              <a:rPr sz="2400" spc="93" dirty="0">
                <a:solidFill>
                  <a:srgbClr val="00BAFF"/>
                </a:solidFill>
              </a:rPr>
              <a:t>Описание индикаторов</a:t>
            </a:r>
            <a:endParaRPr sz="2400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2638236"/>
              </p:ext>
            </p:extLst>
          </p:nvPr>
        </p:nvGraphicFramePr>
        <p:xfrm>
          <a:off x="4781414" y="5320677"/>
          <a:ext cx="6994312" cy="20726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36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2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14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08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900" b="1" spc="-5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Мигает</a:t>
                      </a:r>
                      <a:endParaRPr sz="19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900" b="1" spc="-5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медленно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465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9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Режим</a:t>
                      </a:r>
                      <a:endParaRPr sz="190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9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ожидания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465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9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Ищем</a:t>
                      </a:r>
                      <a:r>
                        <a:rPr sz="1900" spc="-2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последнее</a:t>
                      </a:r>
                      <a:r>
                        <a:rPr sz="1900" spc="-3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подключенное</a:t>
                      </a:r>
                      <a:endParaRPr sz="1900">
                        <a:latin typeface="Calibri"/>
                        <a:cs typeface="Calibr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устройство</a:t>
                      </a:r>
                      <a:r>
                        <a:rPr sz="1900" spc="-1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для</a:t>
                      </a:r>
                      <a:r>
                        <a:rPr sz="1900" spc="-1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сопряжения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465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880">
                <a:tc>
                  <a:txBody>
                    <a:bodyPr/>
                    <a:lstStyle/>
                    <a:p>
                      <a:pPr marL="260350" marR="249554" indent="-508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900" b="1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М</a:t>
                      </a:r>
                      <a:r>
                        <a:rPr sz="1900" b="1" spc="-10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иг</a:t>
                      </a:r>
                      <a:r>
                        <a:rPr sz="1900" b="1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ает  </a:t>
                      </a:r>
                      <a:r>
                        <a:rPr sz="1900" b="1" spc="-5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б</a:t>
                      </a:r>
                      <a:r>
                        <a:rPr sz="1900" b="1" spc="-10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ы</a:t>
                      </a:r>
                      <a:r>
                        <a:rPr sz="1900" b="1" spc="-5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с</a:t>
                      </a:r>
                      <a:r>
                        <a:rPr sz="1900" b="1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тро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465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Сопряжение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1888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0765" marR="457834" indent="-57340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9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Ищет</a:t>
                      </a:r>
                      <a:r>
                        <a:rPr sz="1900" spc="-3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новое</a:t>
                      </a:r>
                      <a:r>
                        <a:rPr sz="1900" spc="-3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устройства</a:t>
                      </a:r>
                      <a:r>
                        <a:rPr sz="1900" spc="-3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для </a:t>
                      </a:r>
                      <a:r>
                        <a:rPr sz="1900" spc="-300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сопряжение</a:t>
                      </a:r>
                      <a:endParaRPr sz="1900" dirty="0">
                        <a:latin typeface="Calibri"/>
                        <a:cs typeface="Calibri"/>
                      </a:endParaRPr>
                    </a:p>
                  </a:txBody>
                  <a:tcPr marL="0" marR="0" marT="465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879">
                <a:tc>
                  <a:txBody>
                    <a:bodyPr/>
                    <a:lstStyle/>
                    <a:p>
                      <a:pPr marL="327025" marR="116205" indent="-20320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900" b="1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Постоянно  </a:t>
                      </a:r>
                      <a:r>
                        <a:rPr sz="1900" b="1" spc="-5" dirty="0">
                          <a:solidFill>
                            <a:srgbClr val="00BAFF"/>
                          </a:solidFill>
                          <a:latin typeface="Calibri"/>
                          <a:cs typeface="Calibri"/>
                        </a:rPr>
                        <a:t>горит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4656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115"/>
                        </a:spcBef>
                      </a:pPr>
                      <a:r>
                        <a:rPr sz="1900" spc="-5" dirty="0">
                          <a:solidFill>
                            <a:srgbClr val="404040"/>
                          </a:solidFill>
                          <a:latin typeface="Calibri"/>
                          <a:cs typeface="Calibri"/>
                        </a:rPr>
                        <a:t>Сопряжен</a:t>
                      </a:r>
                      <a:endParaRPr sz="1900">
                        <a:latin typeface="Calibri"/>
                        <a:cs typeface="Calibri"/>
                      </a:endParaRPr>
                    </a:p>
                  </a:txBody>
                  <a:tcPr marL="0" marR="0" marT="188807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5" name="object 5"/>
          <p:cNvGrpSpPr/>
          <p:nvPr/>
        </p:nvGrpSpPr>
        <p:grpSpPr>
          <a:xfrm>
            <a:off x="990600" y="2666955"/>
            <a:ext cx="2975187" cy="4270587"/>
            <a:chOff x="717854" y="1664207"/>
            <a:chExt cx="2231390" cy="320294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7854" y="2385425"/>
              <a:ext cx="2192124" cy="24817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571" y="1664207"/>
              <a:ext cx="2182367" cy="115062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23A8111-0828-4AC8-1908-7D29DE178C21}"/>
              </a:ext>
            </a:extLst>
          </p:cNvPr>
          <p:cNvSpPr txBox="1"/>
          <p:nvPr/>
        </p:nvSpPr>
        <p:spPr>
          <a:xfrm>
            <a:off x="4781414" y="533400"/>
            <a:ext cx="7297838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33">
              <a:lnSpc>
                <a:spcPts val="3140"/>
              </a:lnSpc>
            </a:pPr>
            <a:r>
              <a:rPr lang="ru-RU" sz="1600" b="0" spc="-7" dirty="0">
                <a:solidFill>
                  <a:schemeClr val="bg1"/>
                </a:solidFill>
                <a:latin typeface="Arial Black" panose="020B0A04020102020204" pitchFamily="34" charset="0"/>
              </a:rPr>
              <a:t>для</a:t>
            </a:r>
            <a:r>
              <a:rPr lang="ru-RU" sz="1600" b="0" spc="-47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1600" b="0" spc="-7" dirty="0">
                <a:solidFill>
                  <a:schemeClr val="bg1"/>
                </a:solidFill>
                <a:latin typeface="Arial Black" panose="020B0A04020102020204" pitchFamily="34" charset="0"/>
              </a:rPr>
              <a:t>подключения</a:t>
            </a:r>
            <a:r>
              <a:rPr lang="ru-RU" sz="1600" b="0" spc="-33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1600" b="0" dirty="0">
                <a:solidFill>
                  <a:schemeClr val="bg1"/>
                </a:solidFill>
                <a:latin typeface="Arial Black" panose="020B0A04020102020204" pitchFamily="34" charset="0"/>
              </a:rPr>
              <a:t>устройств</a:t>
            </a:r>
            <a:endParaRPr lang="ru-RU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6800" y="-124281"/>
            <a:ext cx="9408160" cy="85284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6980"/>
              </a:lnSpc>
              <a:spcBef>
                <a:spcPts val="133"/>
              </a:spcBef>
            </a:pPr>
            <a:r>
              <a:rPr sz="4800" dirty="0" err="1">
                <a:latin typeface="Arial Black" panose="020B0A04020102020204" pitchFamily="34" charset="0"/>
              </a:rPr>
              <a:t>Блоки</a:t>
            </a:r>
            <a:r>
              <a:rPr sz="4800" spc="-152" dirty="0">
                <a:latin typeface="Arial Black" panose="020B0A04020102020204" pitchFamily="34" charset="0"/>
              </a:rPr>
              <a:t> </a:t>
            </a:r>
            <a:r>
              <a:rPr sz="4800" spc="-7" dirty="0" err="1">
                <a:latin typeface="Arial Black" panose="020B0A04020102020204" pitchFamily="34" charset="0"/>
              </a:rPr>
              <a:t>программирования</a:t>
            </a:r>
            <a:endParaRPr sz="4800" spc="-7" dirty="0">
              <a:latin typeface="Arial Black" panose="020B0A04020102020204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35404" y="3045327"/>
            <a:ext cx="1308100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7" dirty="0">
                <a:solidFill>
                  <a:srgbClr val="6A6A6A"/>
                </a:solidFill>
                <a:latin typeface="Calibri"/>
                <a:cs typeface="Calibri"/>
              </a:rPr>
              <a:t>События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430859" y="3045327"/>
            <a:ext cx="103547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6A6A6A"/>
                </a:solidFill>
                <a:latin typeface="Calibri"/>
                <a:cs typeface="Calibri"/>
              </a:rPr>
              <a:t>Цик</a:t>
            </a:r>
            <a:r>
              <a:rPr sz="2667" b="1" spc="7" dirty="0">
                <a:solidFill>
                  <a:srgbClr val="6A6A6A"/>
                </a:solidFill>
                <a:latin typeface="Calibri"/>
                <a:cs typeface="Calibri"/>
              </a:rPr>
              <a:t>л</a:t>
            </a:r>
            <a:r>
              <a:rPr sz="2667" b="1" dirty="0">
                <a:solidFill>
                  <a:srgbClr val="6A6A6A"/>
                </a:solidFill>
                <a:latin typeface="Calibri"/>
                <a:cs typeface="Calibri"/>
              </a:rPr>
              <a:t>ы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964845" y="3018504"/>
            <a:ext cx="1248833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7" dirty="0">
                <a:solidFill>
                  <a:srgbClr val="6A6A6A"/>
                </a:solidFill>
                <a:latin typeface="Calibri"/>
                <a:cs typeface="Calibri"/>
              </a:rPr>
              <a:t>Условия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029784" y="5465879"/>
            <a:ext cx="3544147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dirty="0">
                <a:solidFill>
                  <a:srgbClr val="6A6A6A"/>
                </a:solidFill>
                <a:latin typeface="Calibri"/>
                <a:cs typeface="Calibri"/>
              </a:rPr>
              <a:t>Логические</a:t>
            </a:r>
            <a:r>
              <a:rPr sz="2667" b="1" spc="-113" dirty="0">
                <a:solidFill>
                  <a:srgbClr val="6A6A6A"/>
                </a:solidFill>
                <a:latin typeface="Calibri"/>
                <a:cs typeface="Calibri"/>
              </a:rPr>
              <a:t> </a:t>
            </a:r>
            <a:r>
              <a:rPr sz="2667" b="1" dirty="0">
                <a:solidFill>
                  <a:srgbClr val="6A6A6A"/>
                </a:solidFill>
                <a:latin typeface="Calibri"/>
                <a:cs typeface="Calibri"/>
              </a:rPr>
              <a:t>выражения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51949" y="5437769"/>
            <a:ext cx="1211580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13" dirty="0">
                <a:solidFill>
                  <a:srgbClr val="6A6A6A"/>
                </a:solidFill>
                <a:latin typeface="Calibri"/>
                <a:cs typeface="Calibri"/>
              </a:rPr>
              <a:t>Да</a:t>
            </a:r>
            <a:r>
              <a:rPr sz="2667" b="1" spc="-7" dirty="0">
                <a:solidFill>
                  <a:srgbClr val="6A6A6A"/>
                </a:solidFill>
                <a:latin typeface="Calibri"/>
                <a:cs typeface="Calibri"/>
              </a:rPr>
              <a:t>нные</a:t>
            </a:r>
            <a:endParaRPr sz="2667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64790" y="5433705"/>
            <a:ext cx="1422400" cy="428387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6933">
              <a:spcBef>
                <a:spcPts val="140"/>
              </a:spcBef>
            </a:pPr>
            <a:r>
              <a:rPr sz="2667" b="1" spc="-7" dirty="0">
                <a:solidFill>
                  <a:srgbClr val="6A6A6A"/>
                </a:solidFill>
                <a:latin typeface="Calibri"/>
                <a:cs typeface="Calibri"/>
              </a:rPr>
              <a:t>Действия</a:t>
            </a:r>
            <a:endParaRPr sz="2667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5228" y="3594814"/>
            <a:ext cx="3459659" cy="107223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65040" y="3456467"/>
            <a:ext cx="2381503" cy="172516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20175" y="3456467"/>
            <a:ext cx="2137664" cy="155854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66800" y="6172200"/>
            <a:ext cx="2621828" cy="783791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247324" y="5902995"/>
            <a:ext cx="1497792" cy="92703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312563" y="6136295"/>
            <a:ext cx="2995277" cy="52573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5AD09E2-F60D-C693-A29E-E0C90B149AD7}"/>
              </a:ext>
            </a:extLst>
          </p:cNvPr>
          <p:cNvSpPr txBox="1"/>
          <p:nvPr/>
        </p:nvSpPr>
        <p:spPr>
          <a:xfrm>
            <a:off x="3519341" y="630593"/>
            <a:ext cx="609407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800" b="0" dirty="0">
                <a:solidFill>
                  <a:schemeClr val="bg1"/>
                </a:solidFill>
                <a:latin typeface="Arial Black" panose="020B0A04020102020204" pitchFamily="34" charset="0"/>
              </a:rPr>
              <a:t>Разделение</a:t>
            </a:r>
            <a:r>
              <a:rPr lang="ru-RU" sz="1800" b="0" spc="-33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1800" b="0" dirty="0">
                <a:solidFill>
                  <a:schemeClr val="bg1"/>
                </a:solidFill>
                <a:latin typeface="Arial Black" panose="020B0A04020102020204" pitchFamily="34" charset="0"/>
              </a:rPr>
              <a:t>по</a:t>
            </a:r>
            <a:r>
              <a:rPr lang="ru-RU" sz="1800" b="0" spc="-20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1800" b="0" spc="-7" dirty="0">
                <a:solidFill>
                  <a:schemeClr val="bg1"/>
                </a:solidFill>
                <a:latin typeface="Arial Black" panose="020B0A04020102020204" pitchFamily="34" charset="0"/>
              </a:rPr>
              <a:t>цвету</a:t>
            </a:r>
            <a:r>
              <a:rPr lang="ru-RU" sz="1800" b="0" spc="7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ru-RU" sz="1800" b="0" dirty="0">
                <a:solidFill>
                  <a:schemeClr val="bg1"/>
                </a:solidFill>
                <a:latin typeface="Arial Black" panose="020B0A04020102020204" pitchFamily="34" charset="0"/>
              </a:rPr>
              <a:t>и</a:t>
            </a:r>
            <a:r>
              <a:rPr lang="ru-RU" sz="1800" b="0" spc="-13" dirty="0">
                <a:solidFill>
                  <a:schemeClr val="bg1"/>
                </a:solidFill>
                <a:latin typeface="Arial Black" panose="020B0A04020102020204" pitchFamily="34" charset="0"/>
              </a:rPr>
              <a:t> форме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51560" y="46296"/>
            <a:ext cx="6352540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4800" spc="-7" dirty="0">
                <a:latin typeface="Arial Black" panose="020B0A04020102020204" pitchFamily="34" charset="0"/>
              </a:rPr>
              <a:t>Операторы</a:t>
            </a:r>
            <a:r>
              <a:rPr sz="4800" spc="-133" dirty="0">
                <a:latin typeface="Arial Black" panose="020B0A04020102020204" pitchFamily="34" charset="0"/>
              </a:rPr>
              <a:t> </a:t>
            </a:r>
            <a:r>
              <a:rPr sz="4800" spc="-7" dirty="0">
                <a:latin typeface="Arial Black" panose="020B0A04020102020204" pitchFamily="34" charset="0"/>
              </a:rPr>
              <a:t>цикла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67875" y="2789596"/>
            <a:ext cx="7123853" cy="1073606"/>
          </a:xfrm>
          <a:prstGeom prst="rect">
            <a:avLst/>
          </a:prstGeom>
        </p:spPr>
        <p:txBody>
          <a:bodyPr vert="horz" wrap="square" lIns="0" tIns="11853" rIns="0" bIns="0" rtlCol="0">
            <a:spAutoFit/>
          </a:bodyPr>
          <a:lstStyle/>
          <a:p>
            <a:pPr marL="16933" marR="6773">
              <a:lnSpc>
                <a:spcPct val="100800"/>
              </a:lnSpc>
              <a:spcBef>
                <a:spcPts val="93"/>
              </a:spcBef>
            </a:pPr>
            <a:r>
              <a:rPr sz="3733" b="1" spc="-7" dirty="0">
                <a:solidFill>
                  <a:srgbClr val="252525"/>
                </a:solidFill>
                <a:latin typeface="Calibri"/>
                <a:cs typeface="Calibri"/>
              </a:rPr>
              <a:t>Цикл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– набор команд, 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которые должны </a:t>
            </a:r>
            <a:r>
              <a:rPr sz="3200" spc="-70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быть</a:t>
            </a:r>
            <a:r>
              <a:rPr sz="3200" spc="-4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выполнены</a:t>
            </a:r>
            <a:r>
              <a:rPr sz="3200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несколько</a:t>
            </a:r>
            <a:r>
              <a:rPr sz="3200" spc="-2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раз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68756" y="4637531"/>
            <a:ext cx="2057400" cy="134620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3500" y="4637531"/>
            <a:ext cx="2120441" cy="14478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41264" y="4637531"/>
            <a:ext cx="2780829" cy="144780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960256" y="6228621"/>
            <a:ext cx="2071793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Бесконечное 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выпо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л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н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ение</a:t>
            </a:r>
            <a:r>
              <a:rPr sz="1867" spc="-3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бл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о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ков  внутри</a:t>
            </a:r>
            <a:r>
              <a:rPr sz="1867" spc="-1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цикла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96723" y="6228621"/>
            <a:ext cx="2021840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Повторить блоки 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внутри цикла 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заданное</a:t>
            </a:r>
            <a:r>
              <a:rPr sz="1867" spc="-3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число</a:t>
            </a:r>
            <a:r>
              <a:rPr sz="1867" spc="-3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раз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233156" y="6239188"/>
            <a:ext cx="2489200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Повторять</a:t>
            </a:r>
            <a:r>
              <a:rPr sz="1867" spc="-7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блоки</a:t>
            </a:r>
            <a:r>
              <a:rPr sz="1867" spc="-7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внутри </a:t>
            </a:r>
            <a:r>
              <a:rPr sz="1867" spc="-40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цикла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пока условие не 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станет</a:t>
            </a:r>
            <a:r>
              <a:rPr sz="1867" spc="-3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истинным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90600" y="2743200"/>
            <a:ext cx="121920" cy="1152313"/>
          </a:xfrm>
          <a:custGeom>
            <a:avLst/>
            <a:gdLst/>
            <a:ahLst/>
            <a:cxnLst/>
            <a:rect l="l" t="t" r="r" b="b"/>
            <a:pathLst>
              <a:path w="91440" h="864235">
                <a:moveTo>
                  <a:pt x="91440" y="0"/>
                </a:moveTo>
                <a:lnTo>
                  <a:pt x="0" y="0"/>
                </a:lnTo>
                <a:lnTo>
                  <a:pt x="0" y="864108"/>
                </a:lnTo>
                <a:lnTo>
                  <a:pt x="91440" y="864108"/>
                </a:lnTo>
                <a:lnTo>
                  <a:pt x="91440" y="0"/>
                </a:lnTo>
                <a:close/>
              </a:path>
            </a:pathLst>
          </a:custGeom>
          <a:solidFill>
            <a:srgbClr val="F9C50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05290" y="29667"/>
            <a:ext cx="7877387" cy="75576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spcBef>
                <a:spcPts val="133"/>
              </a:spcBef>
            </a:pPr>
            <a:r>
              <a:rPr sz="4800" spc="-7" dirty="0">
                <a:latin typeface="Arial Black" panose="020B0A04020102020204" pitchFamily="34" charset="0"/>
              </a:rPr>
              <a:t>Операторы</a:t>
            </a:r>
            <a:r>
              <a:rPr sz="4800" spc="-120" dirty="0">
                <a:latin typeface="Arial Black" panose="020B0A04020102020204" pitchFamily="34" charset="0"/>
              </a:rPr>
              <a:t> </a:t>
            </a:r>
            <a:r>
              <a:rPr sz="4800" spc="-7" dirty="0">
                <a:latin typeface="Arial Black" panose="020B0A04020102020204" pitchFamily="34" charset="0"/>
              </a:rPr>
              <a:t>ветвления</a:t>
            </a:r>
          </a:p>
        </p:txBody>
      </p:sp>
      <p:sp>
        <p:nvSpPr>
          <p:cNvPr id="3" name="object 3"/>
          <p:cNvSpPr/>
          <p:nvPr/>
        </p:nvSpPr>
        <p:spPr>
          <a:xfrm>
            <a:off x="846803" y="2057063"/>
            <a:ext cx="121920" cy="1152313"/>
          </a:xfrm>
          <a:custGeom>
            <a:avLst/>
            <a:gdLst/>
            <a:ahLst/>
            <a:cxnLst/>
            <a:rect l="l" t="t" r="r" b="b"/>
            <a:pathLst>
              <a:path w="91440" h="864235">
                <a:moveTo>
                  <a:pt x="91440" y="0"/>
                </a:moveTo>
                <a:lnTo>
                  <a:pt x="0" y="0"/>
                </a:lnTo>
                <a:lnTo>
                  <a:pt x="0" y="864107"/>
                </a:lnTo>
                <a:lnTo>
                  <a:pt x="91440" y="864107"/>
                </a:lnTo>
                <a:lnTo>
                  <a:pt x="91440" y="0"/>
                </a:lnTo>
                <a:close/>
              </a:path>
            </a:pathLst>
          </a:custGeom>
          <a:solidFill>
            <a:srgbClr val="F9C500"/>
          </a:solidFill>
        </p:spPr>
        <p:txBody>
          <a:bodyPr wrap="square" lIns="0" tIns="0" rIns="0" bIns="0" rtlCol="0"/>
          <a:lstStyle/>
          <a:p>
            <a:endParaRPr sz="2400"/>
          </a:p>
        </p:txBody>
      </p:sp>
      <p:sp>
        <p:nvSpPr>
          <p:cNvPr id="4" name="object 4"/>
          <p:cNvSpPr txBox="1"/>
          <p:nvPr/>
        </p:nvSpPr>
        <p:spPr>
          <a:xfrm>
            <a:off x="1452474" y="2028783"/>
            <a:ext cx="10532533" cy="1073606"/>
          </a:xfrm>
          <a:prstGeom prst="rect">
            <a:avLst/>
          </a:prstGeom>
        </p:spPr>
        <p:txBody>
          <a:bodyPr vert="horz" wrap="square" lIns="0" tIns="11853" rIns="0" bIns="0" rtlCol="0">
            <a:spAutoFit/>
          </a:bodyPr>
          <a:lstStyle/>
          <a:p>
            <a:pPr marL="16933" marR="6773">
              <a:lnSpc>
                <a:spcPct val="100800"/>
              </a:lnSpc>
              <a:spcBef>
                <a:spcPts val="93"/>
              </a:spcBef>
            </a:pPr>
            <a:r>
              <a:rPr sz="3733" b="1" spc="-7" dirty="0">
                <a:solidFill>
                  <a:srgbClr val="252525"/>
                </a:solidFill>
                <a:latin typeface="Calibri"/>
                <a:cs typeface="Calibri"/>
              </a:rPr>
              <a:t>Оператор</a:t>
            </a:r>
            <a:r>
              <a:rPr sz="3733" b="1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733" b="1" spc="-7" dirty="0">
                <a:solidFill>
                  <a:srgbClr val="252525"/>
                </a:solidFill>
                <a:latin typeface="Calibri"/>
                <a:cs typeface="Calibri"/>
              </a:rPr>
              <a:t>условия</a:t>
            </a:r>
            <a:r>
              <a:rPr sz="3733" b="1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– блок,</a:t>
            </a:r>
            <a:r>
              <a:rPr sz="3200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позволяющий</a:t>
            </a:r>
            <a:r>
              <a:rPr sz="3200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выполнять</a:t>
            </a:r>
            <a:r>
              <a:rPr sz="3200" spc="-1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блок </a:t>
            </a:r>
            <a:r>
              <a:rPr sz="3200" spc="-70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команд,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в</a:t>
            </a:r>
            <a:r>
              <a:rPr sz="3200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случае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если</a:t>
            </a:r>
            <a:r>
              <a:rPr sz="3200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верно</a:t>
            </a:r>
            <a:r>
              <a:rPr sz="3200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252525"/>
                </a:solidFill>
                <a:latin typeface="Calibri"/>
                <a:cs typeface="Calibri"/>
              </a:rPr>
              <a:t>некоторое</a:t>
            </a:r>
            <a:r>
              <a:rPr sz="3200" spc="-7" dirty="0">
                <a:solidFill>
                  <a:srgbClr val="252525"/>
                </a:solidFill>
                <a:latin typeface="Calibri"/>
                <a:cs typeface="Calibri"/>
              </a:rPr>
              <a:t> условие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16458" y="5135677"/>
            <a:ext cx="1922780" cy="1453710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Если логическое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 выражение</a:t>
            </a:r>
            <a:r>
              <a:rPr sz="1867" spc="-8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верно, </a:t>
            </a:r>
            <a:r>
              <a:rPr sz="1867" spc="-40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то выполняются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операторы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внутри </a:t>
            </a:r>
            <a:r>
              <a:rPr sz="1867" spc="-40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блока</a:t>
            </a:r>
            <a:endParaRPr sz="1867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949407" y="5793638"/>
            <a:ext cx="4631267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Блоки условия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сочетаются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с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шестиугольными </a:t>
            </a:r>
            <a:r>
              <a:rPr sz="1867" spc="-40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блоками,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 например,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 блоки</a:t>
            </a:r>
            <a:r>
              <a:rPr sz="1867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сравнения,</a:t>
            </a:r>
            <a:endParaRPr sz="1867">
              <a:latin typeface="Calibri"/>
              <a:cs typeface="Calibri"/>
            </a:endParaRPr>
          </a:p>
          <a:p>
            <a:pPr marL="16933">
              <a:spcBef>
                <a:spcPts val="7"/>
              </a:spcBef>
            </a:pP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логических</a:t>
            </a:r>
            <a:r>
              <a:rPr sz="1867" spc="1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операторов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и</a:t>
            </a:r>
            <a:r>
              <a:rPr sz="1867" spc="-13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сенсоров</a:t>
            </a:r>
            <a:endParaRPr sz="1867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959" y="3538897"/>
            <a:ext cx="2057400" cy="14478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73088" y="3532801"/>
            <a:ext cx="2057399" cy="215900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957535" y="4267166"/>
            <a:ext cx="1803400" cy="61305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983975" y="5101505"/>
            <a:ext cx="4826969" cy="53340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57482" y="3512481"/>
            <a:ext cx="1980288" cy="5334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363774" y="5793638"/>
            <a:ext cx="3360420" cy="879066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 marR="6773">
              <a:spcBef>
                <a:spcPts val="133"/>
              </a:spcBef>
            </a:pP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Если логическое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выражение 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верно, то выполняется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первая </a:t>
            </a:r>
            <a:r>
              <a:rPr sz="1867" spc="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группа</a:t>
            </a:r>
            <a:r>
              <a:rPr sz="1867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блоков,</a:t>
            </a:r>
            <a:r>
              <a:rPr sz="1867" spc="-2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spc="-7" dirty="0">
                <a:solidFill>
                  <a:srgbClr val="252525"/>
                </a:solidFill>
                <a:latin typeface="Calibri"/>
                <a:cs typeface="Calibri"/>
              </a:rPr>
              <a:t>если</a:t>
            </a:r>
            <a:r>
              <a:rPr sz="1867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нет</a:t>
            </a:r>
            <a:r>
              <a:rPr sz="1867" spc="-20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–</a:t>
            </a:r>
            <a:r>
              <a:rPr sz="1867" spc="-27" dirty="0">
                <a:solidFill>
                  <a:srgbClr val="252525"/>
                </a:solidFill>
                <a:latin typeface="Calibri"/>
                <a:cs typeface="Calibri"/>
              </a:rPr>
              <a:t> </a:t>
            </a:r>
            <a:r>
              <a:rPr sz="1867" dirty="0">
                <a:solidFill>
                  <a:srgbClr val="252525"/>
                </a:solidFill>
                <a:latin typeface="Calibri"/>
                <a:cs typeface="Calibri"/>
              </a:rPr>
              <a:t>вторая</a:t>
            </a:r>
            <a:endParaRPr sz="1867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24050" y="3352800"/>
            <a:ext cx="8343900" cy="6389784"/>
          </a:xfrm>
          <a:prstGeom prst="rect">
            <a:avLst/>
          </a:prstGeom>
        </p:spPr>
        <p:txBody>
          <a:bodyPr vert="horz" wrap="square" lIns="0" tIns="18627" rIns="0" bIns="0" rtlCol="0">
            <a:spAutoFit/>
          </a:bodyPr>
          <a:lstStyle/>
          <a:p>
            <a:pPr marL="16933" algn="ctr">
              <a:spcBef>
                <a:spcPts val="147"/>
              </a:spcBef>
            </a:pPr>
            <a:r>
              <a:rPr lang="en-US" sz="13800" dirty="0">
                <a:solidFill>
                  <a:schemeClr val="tx1"/>
                </a:solidFill>
              </a:rPr>
              <a:t>Makeblock </a:t>
            </a:r>
            <a:r>
              <a:rPr sz="13800" dirty="0">
                <a:solidFill>
                  <a:schemeClr val="tx1"/>
                </a:solidFill>
              </a:rPr>
              <a:t>mB</a:t>
            </a:r>
            <a:r>
              <a:rPr lang="en-US" sz="13800" dirty="0">
                <a:solidFill>
                  <a:schemeClr val="tx1"/>
                </a:solidFill>
              </a:rPr>
              <a:t>ot</a:t>
            </a:r>
            <a:br>
              <a:rPr lang="en-US" sz="13800" dirty="0">
                <a:solidFill>
                  <a:schemeClr val="tx1"/>
                </a:solidFill>
              </a:rPr>
            </a:br>
            <a:endParaRPr sz="13800" dirty="0">
              <a:solidFill>
                <a:schemeClr val="tx1"/>
              </a:solidFill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5028" y="685800"/>
            <a:ext cx="2286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705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3424" y="0"/>
            <a:ext cx="7266940" cy="87278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6980"/>
              </a:lnSpc>
              <a:spcBef>
                <a:spcPts val="133"/>
              </a:spcBef>
            </a:pPr>
            <a:r>
              <a:rPr lang="ru-RU" sz="4800" spc="-7" dirty="0">
                <a:latin typeface="Arial Black" panose="020B0A04020102020204" pitchFamily="34" charset="0"/>
              </a:rPr>
              <a:t>Детали</a:t>
            </a:r>
            <a:endParaRPr sz="4800" spc="-7" dirty="0"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D509A30-CE59-A44B-08FF-EAF47094A6A1}"/>
              </a:ext>
            </a:extLst>
          </p:cNvPr>
          <p:cNvSpPr/>
          <p:nvPr/>
        </p:nvSpPr>
        <p:spPr>
          <a:xfrm>
            <a:off x="609600" y="7703917"/>
            <a:ext cx="8382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15A35F-B668-F6D0-D5D9-E37D51180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2186"/>
            <a:ext cx="12192000" cy="653083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CE8C67-31A2-1666-6E43-6FF11E92F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150" y="6037339"/>
            <a:ext cx="3371850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7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3424" y="0"/>
            <a:ext cx="7266940" cy="872782"/>
          </a:xfrm>
          <a:prstGeom prst="rect">
            <a:avLst/>
          </a:prstGeom>
        </p:spPr>
        <p:txBody>
          <a:bodyPr vert="horz" wrap="square" lIns="0" tIns="16933" rIns="0" bIns="0" rtlCol="0">
            <a:spAutoFit/>
          </a:bodyPr>
          <a:lstStyle/>
          <a:p>
            <a:pPr marL="16933">
              <a:lnSpc>
                <a:spcPts val="6980"/>
              </a:lnSpc>
              <a:spcBef>
                <a:spcPts val="133"/>
              </a:spcBef>
            </a:pPr>
            <a:r>
              <a:rPr lang="ru-RU" sz="4800" spc="-7" dirty="0">
                <a:latin typeface="Arial Black" panose="020B0A04020102020204" pitchFamily="34" charset="0"/>
              </a:rPr>
              <a:t>Плата </a:t>
            </a:r>
            <a:r>
              <a:rPr lang="en-US" sz="4800" spc="-7" dirty="0" err="1">
                <a:latin typeface="Arial Black" panose="020B0A04020102020204" pitchFamily="34" charset="0"/>
              </a:rPr>
              <a:t>mCore</a:t>
            </a:r>
            <a:endParaRPr sz="4800" spc="-7" dirty="0"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0D509A30-CE59-A44B-08FF-EAF47094A6A1}"/>
              </a:ext>
            </a:extLst>
          </p:cNvPr>
          <p:cNvSpPr/>
          <p:nvPr/>
        </p:nvSpPr>
        <p:spPr>
          <a:xfrm>
            <a:off x="609600" y="7703917"/>
            <a:ext cx="8382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F663F86-0216-4E2E-2301-F9B89A84C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1600"/>
            <a:ext cx="12192000" cy="769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009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202</Words>
  <Application>Microsoft Office PowerPoint</Application>
  <PresentationFormat>Произвольный</PresentationFormat>
  <Paragraphs>57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 Black</vt:lpstr>
      <vt:lpstr>Calibri</vt:lpstr>
      <vt:lpstr>Times New Roman</vt:lpstr>
      <vt:lpstr>Wingdings</vt:lpstr>
      <vt:lpstr>Office Theme</vt:lpstr>
      <vt:lpstr>mBlock5 Среда программирования</vt:lpstr>
      <vt:lpstr>Знакомство с интерфейсом</vt:lpstr>
      <vt:lpstr>Bluetooth-приемник</vt:lpstr>
      <vt:lpstr>Блоки программирования</vt:lpstr>
      <vt:lpstr>Операторы цикла</vt:lpstr>
      <vt:lpstr>Операторы ветвления</vt:lpstr>
      <vt:lpstr>Makeblock mBot </vt:lpstr>
      <vt:lpstr>Детали</vt:lpstr>
      <vt:lpstr>Плата mCore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</cp:lastModifiedBy>
  <cp:revision>6</cp:revision>
  <dcterms:created xsi:type="dcterms:W3CDTF">2022-12-16T01:57:56Z</dcterms:created>
  <dcterms:modified xsi:type="dcterms:W3CDTF">2023-01-16T07:08:39Z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2022-12-15T00:00:00Z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2022-12-16T00:00:00Z</vt:filetime>
  </property>
</Properties>
</file>