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1" r:id="rId18"/>
    <p:sldId id="27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72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05023-CBCE-4F46-A376-D3547F70547C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D1CAF8-4FE7-49ED-A23F-60348C596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578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C2D4-A11A-4898-BA21-D732274BE17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E97A-3E17-494B-99A8-FD9BB6E31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155275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C2D4-A11A-4898-BA21-D732274BE17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E97A-3E17-494B-99A8-FD9BB6E31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738121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C2D4-A11A-4898-BA21-D732274BE17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E97A-3E17-494B-99A8-FD9BB6E31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98452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C2D4-A11A-4898-BA21-D732274BE17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E97A-3E17-494B-99A8-FD9BB6E31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175401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C2D4-A11A-4898-BA21-D732274BE17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E97A-3E17-494B-99A8-FD9BB6E31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229299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C2D4-A11A-4898-BA21-D732274BE17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E97A-3E17-494B-99A8-FD9BB6E31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153493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C2D4-A11A-4898-BA21-D732274BE17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E97A-3E17-494B-99A8-FD9BB6E31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65179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C2D4-A11A-4898-BA21-D732274BE17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E97A-3E17-494B-99A8-FD9BB6E31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257389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C2D4-A11A-4898-BA21-D732274BE17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E97A-3E17-494B-99A8-FD9BB6E31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684094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C2D4-A11A-4898-BA21-D732274BE17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E97A-3E17-494B-99A8-FD9BB6E31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426846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C2D4-A11A-4898-BA21-D732274BE17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5E97A-3E17-494B-99A8-FD9BB6E31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16687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0C2D4-A11A-4898-BA21-D732274BE175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5E97A-3E17-494B-99A8-FD9BB6E31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18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sychologies.ru/" TargetMode="External"/><Relationship Id="rId2" Type="http://schemas.openxmlformats.org/officeDocument/2006/relationships/hyperlink" Target="https://t.me/NLPru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liveinternet.ru/users/3874862/post303768891/" TargetMode="External"/><Relationship Id="rId5" Type="http://schemas.openxmlformats.org/officeDocument/2006/relationships/hyperlink" Target="https://ru.qwe.wiki/wiki/Eric_Berne" TargetMode="External"/><Relationship Id="rId4" Type="http://schemas.openxmlformats.org/officeDocument/2006/relationships/hyperlink" Target="https://psycholog-kopylova.ru/drugoe/tri-ego-sostoyaniya-cheloveka-roditel-vzroslyj-rebenok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sycholog-kopylova.ru/drugoe/tri-ego-sostoyaniya-cheloveka-roditel-vzroslyj-rebenok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qwe.wiki/wiki/Eric_Berne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image" Target="../media/image5.jpeg"/><Relationship Id="rId2" Type="http://schemas.openxmlformats.org/officeDocument/2006/relationships/slide" Target="slide5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5" Type="http://schemas.openxmlformats.org/officeDocument/2006/relationships/hyperlink" Target="https://www.liveinternet.ru/users/3874862/post303768891/" TargetMode="Externa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872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0" y="0"/>
            <a:ext cx="9144000" cy="596900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одни люди успешные, а другие нет?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38721" y="2610095"/>
            <a:ext cx="305327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географии </a:t>
            </a:r>
          </a:p>
          <a:p>
            <a:pPr algn="r">
              <a:lnSpc>
                <a:spcPct val="150000"/>
              </a:lnSpc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Военно-морской лицей </a:t>
            </a:r>
          </a:p>
          <a:p>
            <a:pPr algn="r">
              <a:lnSpc>
                <a:spcPct val="150000"/>
              </a:lnSpc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им. адмирала флота </a:t>
            </a:r>
          </a:p>
          <a:p>
            <a:pPr algn="r">
              <a:lnSpc>
                <a:spcPct val="150000"/>
              </a:lnSpc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Н.Д. Сергеева </a:t>
            </a:r>
          </a:p>
          <a:p>
            <a:pPr algn="r">
              <a:lnSpc>
                <a:spcPct val="150000"/>
              </a:lnSpc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Фурман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Виталий Витальевич 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Хабаровский край, </a:t>
            </a:r>
          </a:p>
          <a:p>
            <a:pPr algn="r">
              <a:lnSpc>
                <a:spcPct val="150000"/>
              </a:lnSpc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Хабаровск 2020 г.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1057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45720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предписание передается родителем, не верящим в своего ребенка. Такому родителю кажется, что его ребенок ни на что не способен: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«Оставь. Лучше я сама», «Ну вот, опять за тобой все придется переделывать», «Ничего тебе доверить нельзя. Вечно все испортишь», «Руки-крюки», «Руки у тебя не из того места растут»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012" y="5626054"/>
            <a:ext cx="1097375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964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4572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живущие по такому предписанию, боятся играть ведущую роль. Они могут быть хорошими подчиненными, но никогда не становятся начальниками. </a:t>
            </a:r>
          </a:p>
          <a:p>
            <a:pPr marL="0" indent="4572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вариантов приказания является послание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проси того, что ты хочешь»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оно может выражаться в таких фразах: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«Обойдешься, ишь губу раскатал», «Зачем тебе такое дорогое платье? Ты что артистка что ли», «Для тебя самое то – дешево и сердито», «Сиди и молчи в тряпочку», «Будь как все»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3">
            <a:hlinkClick r:id="rId2" action="ppaction://hlinksldjump"/>
          </p:cNvPr>
          <p:cNvSpPr/>
          <p:nvPr/>
        </p:nvSpPr>
        <p:spPr>
          <a:xfrm rot="10800000">
            <a:off x="10896600" y="5588000"/>
            <a:ext cx="1079500" cy="1041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7632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457200" algn="ctr">
              <a:spcBef>
                <a:spcPts val="0"/>
              </a:spcBef>
              <a:buNone/>
            </a:pP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spcBef>
                <a:spcPts val="0"/>
              </a:spcBef>
              <a:buNone/>
            </a:pP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spcBef>
                <a:spcPts val="0"/>
              </a:spcBef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не такой как все», «Как с тобой трудно», «Ты такой застенчивый, необщительный».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родители постоянно твердят об этом ребенку, то рано или поздно, где бы он не находился, будет чувствовать себя «белой вороной».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3">
            <a:hlinkClick r:id="rId2" action="ppaction://hlinksldjump"/>
          </p:cNvPr>
          <p:cNvSpPr/>
          <p:nvPr/>
        </p:nvSpPr>
        <p:spPr>
          <a:xfrm rot="10800000">
            <a:off x="10896600" y="5588000"/>
            <a:ext cx="1079500" cy="1041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4917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457200" algn="ctr">
              <a:spcBef>
                <a:spcPts val="0"/>
              </a:spcBef>
              <a:buNone/>
            </a:pP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spcBef>
                <a:spcPts val="0"/>
              </a:spcBef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Приказание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такого рода может включать запрет на физическую или эмоциональную близость. Подобная форма послания передается из поколения в поколение в семьях, где ребенка обделяют лаской или часто оскорбляют, обманывают или используют его в своих целях. С самого раннего детства ребенок усваивает урок –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доверяй. Держись от людей подальше»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3">
            <a:hlinkClick r:id="rId2" action="ppaction://hlinksldjump"/>
          </p:cNvPr>
          <p:cNvSpPr/>
          <p:nvPr/>
        </p:nvSpPr>
        <p:spPr>
          <a:xfrm rot="10800000">
            <a:off x="10896600" y="5588000"/>
            <a:ext cx="1079500" cy="1041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3964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457200" algn="ctr">
              <a:spcBef>
                <a:spcPts val="0"/>
              </a:spcBef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Этому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предписанию часто следует ребенок, который привык получать родительское внимание только во время своей болезни. При этом в сторону ребенка частенько проскальзывают фразы: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«Ты что такая дохлая, в окопах, что ли воевала», «Один ты у нас такой, не в коня корм»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457200" algn="ctr"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ребенок сохранит это приказание до зрелых лет, то, возможно, в сложных жизненных обстоятельствах он будет применять именно эту сценарную стратегию. </a:t>
            </a:r>
          </a:p>
          <a:p>
            <a:pPr marL="0" indent="457200" algn="ctr"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послание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будь здоровым»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передается родителями, которые любят часто рассказывать всем своим знакомым и родственникам о том, какой у них хилый и болезненный ребенок.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0012" y="5524454"/>
            <a:ext cx="1097375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145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1600" y="0"/>
            <a:ext cx="12293600" cy="6858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45720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Предписание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«Не чувствуй»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передается родителями, не умеющими выражать свои эмоции и чувства или постоянно их сдерживают. Это приказание может выражаться фразами: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сердись», «Перестань бояться», «Не смей плакать», «Рот до ушей, хоть завязочки пришей», «Улыбнулась моя лошадь», «Смех без причины - признак дурачины». 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0012" y="5524454"/>
            <a:ext cx="1097375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7012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457200" algn="ctr">
              <a:spcBef>
                <a:spcPts val="0"/>
              </a:spcBef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spcBef>
                <a:spcPts val="0"/>
              </a:spcBef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предписание имеет еще один смысл –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«Не покидай меня»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Дети, которые живут по этому приказанию, повзрослев, не имеют личной жизни. Зачастую, они навсегда остаются маменькиными дочками или сынками, призванными ухаживать за своими престарелыми родителями. </a:t>
            </a:r>
          </a:p>
          <a:p>
            <a:pPr marL="0" indent="457200" algn="ctr">
              <a:spcBef>
                <a:spcPts val="0"/>
              </a:spcBef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родители видят свой смысл в жизни в исполнении роли хорошего отца или матери и не хотят, чтобы их дети взрослели, так как, повзрослев, они потеряют свою значимость.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0012" y="5524454"/>
            <a:ext cx="1097375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6816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терпение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0331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t.me/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NLPrus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канал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«НЛП и Психология».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http://www.psychologies.ru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 журнал «Психология и Логика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https://psycholog-kopylova.ru/drugoe/tri-ego-sostoyaniya-cheloveka-roditel-vzroslyj-rebenok.html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https://ru.qwe.wiki/wiki/Eric_Berne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https://www.liveinternet.ru/users/3874862/post303768891/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3157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110" y="200291"/>
            <a:ext cx="7720846" cy="5804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0251" y="955343"/>
            <a:ext cx="24838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>
                <a:latin typeface="Comic Sans MS" panose="030F0702030302020204" pitchFamily="66" charset="0"/>
              </a:rPr>
              <a:t>Три </a:t>
            </a:r>
            <a:r>
              <a:rPr lang="ru-RU" sz="3200" b="1" dirty="0">
                <a:latin typeface="Comic Sans MS" panose="030F0702030302020204" pitchFamily="66" charset="0"/>
              </a:rPr>
              <a:t>эго-состояния</a:t>
            </a:r>
            <a:r>
              <a:rPr lang="ru-RU" sz="3200" dirty="0">
                <a:latin typeface="Comic Sans MS" panose="030F0702030302020204" pitchFamily="66" charset="0"/>
              </a:rPr>
              <a:t> человека: </a:t>
            </a:r>
            <a:r>
              <a:rPr lang="ru-RU" sz="3200" u="sng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родитель</a:t>
            </a:r>
            <a:r>
              <a:rPr lang="ru-RU" sz="32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 </a:t>
            </a:r>
            <a:r>
              <a:rPr lang="ru-RU" sz="3200" u="sng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взрослый ребенок</a:t>
            </a:r>
            <a:endParaRPr lang="ru-RU" sz="3200" u="sng" dirty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39236" y="6218322"/>
            <a:ext cx="79020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psycholog-kopylova.ru/drugoe/tri-ego-sostoyaniya-cheloveka-roditel-vzroslyj-rebenok.html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74815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0"/>
            <a:ext cx="6673755" cy="68580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Трансакционный анализ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психологическую модель, служащую для описания и анализа поведения человека как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индивидуально, так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 составе групп.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включает философию, теорию и методы, позволяющие людям понять самих себя и особенность своего взаимодействия с окружающими.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272" y="144818"/>
            <a:ext cx="4220170" cy="5295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8210298" y="5753099"/>
            <a:ext cx="38391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Эрик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Берн</a:t>
            </a:r>
          </a:p>
          <a:p>
            <a:pPr algn="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1910-1970 гг.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6488668"/>
            <a:ext cx="7588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ru.qwe.wiki/wiki/Eric_Berne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97614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9927" y="637927"/>
            <a:ext cx="4178300" cy="5230026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Американские психотерапевты, ведущие представители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трансакционного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Мэри и Роберт Гулдинги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огромного количества выражений, которые используют люди в своей речи, выделили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основных, калечащих судьбу фраз, которым дали определение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родительских приказаний»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4622800" y="268595"/>
            <a:ext cx="28194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«Уйди с глаз долой»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4622800" y="917089"/>
            <a:ext cx="281940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«Не будь самим собой»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4622800" y="1565583"/>
            <a:ext cx="281940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«Не будь ребенком»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4622800" y="2214077"/>
            <a:ext cx="281940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«Не думай»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hlinkClick r:id="rId6" action="ppaction://hlinksldjump"/>
          </p:cNvPr>
          <p:cNvSpPr txBox="1"/>
          <p:nvPr/>
        </p:nvSpPr>
        <p:spPr>
          <a:xfrm>
            <a:off x="4622800" y="2865725"/>
            <a:ext cx="28194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«Не будь успешным»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hlinkClick r:id="rId7" action="ppaction://hlinksldjump"/>
          </p:cNvPr>
          <p:cNvSpPr txBox="1"/>
          <p:nvPr/>
        </p:nvSpPr>
        <p:spPr>
          <a:xfrm>
            <a:off x="4622800" y="3517373"/>
            <a:ext cx="28194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«Ничего не делай»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hlinkClick r:id="rId8" action="ppaction://hlinksldjump"/>
          </p:cNvPr>
          <p:cNvSpPr txBox="1"/>
          <p:nvPr/>
        </p:nvSpPr>
        <p:spPr>
          <a:xfrm>
            <a:off x="7912100" y="2865725"/>
            <a:ext cx="281940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«Не будь первым»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hlinkClick r:id="rId9" action="ppaction://hlinksldjump"/>
          </p:cNvPr>
          <p:cNvSpPr txBox="1"/>
          <p:nvPr/>
        </p:nvSpPr>
        <p:spPr>
          <a:xfrm>
            <a:off x="7912100" y="3552053"/>
            <a:ext cx="28194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«Не принадлежи»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hlinkClick r:id="rId10" action="ppaction://hlinksldjump"/>
          </p:cNvPr>
          <p:cNvSpPr txBox="1"/>
          <p:nvPr/>
        </p:nvSpPr>
        <p:spPr>
          <a:xfrm>
            <a:off x="7912100" y="4271468"/>
            <a:ext cx="281940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«Не будь близким»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hlinkClick r:id="rId11" action="ppaction://hlinksldjump"/>
          </p:cNvPr>
          <p:cNvSpPr txBox="1"/>
          <p:nvPr/>
        </p:nvSpPr>
        <p:spPr>
          <a:xfrm>
            <a:off x="7912100" y="4931492"/>
            <a:ext cx="281940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«Не будь здоровым»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hlinkClick r:id="rId12" action="ppaction://hlinksldjump"/>
          </p:cNvPr>
          <p:cNvSpPr txBox="1"/>
          <p:nvPr/>
        </p:nvSpPr>
        <p:spPr>
          <a:xfrm>
            <a:off x="7912100" y="5563847"/>
            <a:ext cx="281940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«Не чувствуй 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hlinkClick r:id="rId13" action="ppaction://hlinksldjump"/>
          </p:cNvPr>
          <p:cNvSpPr txBox="1"/>
          <p:nvPr/>
        </p:nvSpPr>
        <p:spPr>
          <a:xfrm>
            <a:off x="7912100" y="6198720"/>
            <a:ext cx="28194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«Не расти»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трелка вправо 17">
            <a:hlinkClick r:id="rId14" action="ppaction://hlinksldjump"/>
          </p:cNvPr>
          <p:cNvSpPr/>
          <p:nvPr/>
        </p:nvSpPr>
        <p:spPr>
          <a:xfrm>
            <a:off x="11277600" y="6148178"/>
            <a:ext cx="584200" cy="470417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0" y="6488668"/>
            <a:ext cx="8816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15"/>
              </a:rPr>
              <a:t>https://www.liveinternet.ru/users/3874862/post303768891</a:t>
            </a:r>
            <a:r>
              <a:rPr lang="en-US" dirty="0" smtClean="0">
                <a:hlinkClick r:id="rId15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https://i.ytimg.com/vi/Auz-MOr7Kdc/maxresdefault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100" y="319473"/>
            <a:ext cx="3786927" cy="21301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vsesekrety.com/_ld/52/5244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549" y="4271468"/>
            <a:ext cx="2821651" cy="1881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6034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000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Фразы наподобие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«Сгинь»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«Уйди с глаз долой»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хочу тебя видеть»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«Ты мне такой не нужен»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«Сдам тебя обратно в магазин»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«Отдам чужому дяде (тете)»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воспринимаются ребенком буквально и равносильны потери жизни.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не был желанным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вообще тебя рожать не хотела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появился на свет «покалечив» свою маму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тебя в муках рожала, а ты неблагодарный»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«Фигуру из-за тебя испортила, и половины зубов лишилась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он всю жизнь будет чувствовать себя виноватым, не достойным жить на этом свете.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 углом 4">
            <a:hlinkClick r:id="rId2" action="ppaction://hlinksldjump"/>
          </p:cNvPr>
          <p:cNvSpPr/>
          <p:nvPr/>
        </p:nvSpPr>
        <p:spPr>
          <a:xfrm rot="10800000">
            <a:off x="10896600" y="5588000"/>
            <a:ext cx="1079500" cy="1041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065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Предписание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будь самим собой»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начать действовать при частом сравнении своего ребенка с другим, более успешным: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«Маленький Сережа уже читает. Какой умница! А ведь он на целый год младше тебя!»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данном случае в голове матери постоянно живет образ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«идеального ребенка»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которого должен быть похож ее собственный, и она всегда будет недовольна, если ее ребенок не будет соответствовать ее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«идеальным ожиданиям»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2412" y="5549854"/>
            <a:ext cx="1097375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398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dirty="0" smtClean="0"/>
          </a:p>
          <a:p>
            <a:pPr marL="0" indent="457200" algn="ctr">
              <a:lnSpc>
                <a:spcPct val="150000"/>
              </a:lnSpc>
              <a:spcBef>
                <a:spcPts val="0"/>
              </a:spcBef>
              <a:buNone/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каждом родителе живет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«внутренний ребенок»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негласно соревнуется с его собственным реальным ребенком. Иногда случается так, что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«внутренний ребенок»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 не в силах выносить рядом с собой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«конкурента»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бы говоря: «Здесь место только для одного ребенка – и этот ребенок я.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буду терпеть тебя, если ты будешь вести себя, как взрослый». Предписание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будь ребенком»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выражается в таких фразах: 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«Ты уже взрослый чтобы…»</a:t>
            </a:r>
            <a:r>
              <a:rPr lang="ru-RU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«Большие мальчики не плачут»</a:t>
            </a:r>
            <a:r>
              <a:rPr lang="ru-RU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012" y="5626054"/>
            <a:ext cx="1097375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7527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«Яйца курицу не учат», «Мал еще свое мнение иметь», «Молчи! У тебя еще молоко на губах не обсохло»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акие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установки в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детстве - приказание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думай»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ребенку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самостоятельные решения,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себя не в своей тарелке и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растерянность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самых различных жизненных ситуациях.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012" y="5626054"/>
            <a:ext cx="1097375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1458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45720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приказание передает родитель,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«внутренний ребенок»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которого ревностно относится к успехам и достижениям своей дочери или сына.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Такому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родителю трудно признать, что его дети могут добиться большего успеха в жизни, чем он сам.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внешне он может этого не показывать и даже испытывать чувство гордости, некоторые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«оговорки по Фрейду»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же могут его выдавать: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переживай, если не сдашь экзамены, пойдешь учиться на повара или работать на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завод»,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«Зачем тебе учиться? Родишь, все равно будешь дома сидеть», «Какая еще секция? Ты даже от пола отжиматься не умеешь», «Да кто ж так лошадь рисует,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Пикассо»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012" y="5626054"/>
            <a:ext cx="1097375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7340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1215</Words>
  <Application>Microsoft Office PowerPoint</Application>
  <PresentationFormat>Произвольный</PresentationFormat>
  <Paragraphs>76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Почему одни люди успешные, а другие нет?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терпение 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Почему одни люди успешные, а другие нет?</dc:title>
  <dc:creator>Vitalii Furman</dc:creator>
  <cp:lastModifiedBy>Vitaliy</cp:lastModifiedBy>
  <cp:revision>35</cp:revision>
  <dcterms:created xsi:type="dcterms:W3CDTF">2018-01-14T05:00:39Z</dcterms:created>
  <dcterms:modified xsi:type="dcterms:W3CDTF">2020-02-19T09:50:11Z</dcterms:modified>
</cp:coreProperties>
</file>