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4"/>
  </p:notesMasterIdLst>
  <p:sldIdLst>
    <p:sldId id="256" r:id="rId2"/>
    <p:sldId id="258" r:id="rId3"/>
    <p:sldId id="271" r:id="rId4"/>
    <p:sldId id="264" r:id="rId5"/>
    <p:sldId id="265" r:id="rId6"/>
    <p:sldId id="259" r:id="rId7"/>
    <p:sldId id="266" r:id="rId8"/>
    <p:sldId id="268" r:id="rId9"/>
    <p:sldId id="270" r:id="rId10"/>
    <p:sldId id="260" r:id="rId11"/>
    <p:sldId id="272" r:id="rId12"/>
    <p:sldId id="27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33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05" autoAdjust="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C86774-8E8C-46F2-ABF4-3EB8FF842A84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D82F3D-3A8F-43E0-A37C-86BCA5526D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2153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580C9A-086A-4298-9DBA-EF9631613CC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8D63F-40A2-4AD0-AD7A-AC55F2395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580C9A-086A-4298-9DBA-EF9631613CC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8D63F-40A2-4AD0-AD7A-AC55F2395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580C9A-086A-4298-9DBA-EF9631613CC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8D63F-40A2-4AD0-AD7A-AC55F2395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580C9A-086A-4298-9DBA-EF9631613CC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8D63F-40A2-4AD0-AD7A-AC55F2395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580C9A-086A-4298-9DBA-EF9631613CC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8D63F-40A2-4AD0-AD7A-AC55F2395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580C9A-086A-4298-9DBA-EF9631613CC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8D63F-40A2-4AD0-AD7A-AC55F2395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580C9A-086A-4298-9DBA-EF9631613CC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8D63F-40A2-4AD0-AD7A-AC55F2395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580C9A-086A-4298-9DBA-EF9631613CC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8D63F-40A2-4AD0-AD7A-AC55F2395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580C9A-086A-4298-9DBA-EF9631613CC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8D63F-40A2-4AD0-AD7A-AC55F2395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580C9A-086A-4298-9DBA-EF9631613CC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8D63F-40A2-4AD0-AD7A-AC55F2395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580C9A-086A-4298-9DBA-EF9631613CC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C8D63F-40A2-4AD0-AD7A-AC55F2395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4A580C9A-086A-4298-9DBA-EF9631613CC9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CC8D63F-40A2-4AD0-AD7A-AC55F2395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3341" y="1434025"/>
            <a:ext cx="6777318" cy="2283007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/>
              <a:t>Прямая и обратная пропорциональные зависимости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6 </a:t>
            </a:r>
            <a:r>
              <a:rPr lang="ru-RU" dirty="0" smtClean="0"/>
              <a:t>класс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5382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2313" y="1372349"/>
            <a:ext cx="7772400" cy="4342667"/>
          </a:xfrm>
        </p:spPr>
        <p:txBody>
          <a:bodyPr/>
          <a:lstStyle/>
          <a:p>
            <a:r>
              <a:rPr lang="ru-RU" sz="3600" dirty="0" smtClean="0"/>
              <a:t>Две величины называют </a:t>
            </a:r>
            <a:r>
              <a:rPr lang="ru-RU" sz="3600" dirty="0" smtClean="0">
                <a:solidFill>
                  <a:srgbClr val="FF0000"/>
                </a:solidFill>
              </a:rPr>
              <a:t>обратно</a:t>
            </a:r>
            <a:r>
              <a:rPr lang="ru-RU" sz="3600" dirty="0" smtClean="0"/>
              <a:t> пропорциональными, если при увеличении (уменьшении) одной из них в несколько раз другая уменьшается (увеличивается) во столько же раз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133426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-27384"/>
            <a:ext cx="7756263" cy="1054250"/>
          </a:xfrm>
        </p:spPr>
        <p:txBody>
          <a:bodyPr>
            <a:scene3d>
              <a:camera prst="perspectiveBelow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Рефлексия </a:t>
            </a:r>
            <a:r>
              <a:rPr lang="ru-RU" b="1" dirty="0" smtClean="0">
                <a:solidFill>
                  <a:srgbClr val="FFFF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>
              <a:solidFill>
                <a:srgbClr val="FFFF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857232"/>
            <a:ext cx="8280920" cy="52864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/>
              <a:t>НА </a:t>
            </a:r>
            <a:r>
              <a:rPr lang="ru-RU" sz="3600" b="1" dirty="0" smtClean="0"/>
              <a:t>УРОКЕ</a:t>
            </a:r>
            <a:endParaRPr lang="ru-RU" sz="3600" dirty="0" smtClean="0"/>
          </a:p>
          <a:p>
            <a:pPr lvl="0"/>
            <a:r>
              <a:rPr lang="ru-RU" sz="3600" b="1" dirty="0" smtClean="0"/>
              <a:t> Я узнал…</a:t>
            </a:r>
            <a:endParaRPr lang="ru-RU" sz="3600" dirty="0" smtClean="0"/>
          </a:p>
          <a:p>
            <a:pPr lvl="0"/>
            <a:r>
              <a:rPr lang="ru-RU" sz="3600" b="1" dirty="0" smtClean="0"/>
              <a:t> Я научился…</a:t>
            </a:r>
            <a:endParaRPr lang="ru-RU" sz="3600" dirty="0" smtClean="0"/>
          </a:p>
          <a:p>
            <a:pPr lvl="0"/>
            <a:r>
              <a:rPr lang="ru-RU" sz="3600" b="1" dirty="0" smtClean="0"/>
              <a:t> Было трудно…</a:t>
            </a:r>
            <a:endParaRPr lang="ru-RU" sz="3600" dirty="0" smtClean="0"/>
          </a:p>
          <a:p>
            <a:pPr lvl="0"/>
            <a:r>
              <a:rPr lang="ru-RU" sz="3600" b="1" dirty="0" smtClean="0"/>
              <a:t> Сегодня я узнал…</a:t>
            </a:r>
            <a:endParaRPr lang="ru-RU" sz="3600" dirty="0" smtClean="0"/>
          </a:p>
          <a:p>
            <a:pPr lvl="0"/>
            <a:r>
              <a:rPr lang="ru-RU" sz="3600" b="1" dirty="0" smtClean="0"/>
              <a:t>Теперь я могу…</a:t>
            </a:r>
            <a:endParaRPr lang="ru-RU" sz="3600" dirty="0" smtClean="0"/>
          </a:p>
          <a:p>
            <a:pPr lvl="0"/>
            <a:r>
              <a:rPr lang="ru-RU" sz="3600" b="1" dirty="0" smtClean="0"/>
              <a:t> Моё настроение…</a:t>
            </a:r>
            <a:endParaRPr lang="ru-RU" sz="3600" dirty="0" smtClean="0"/>
          </a:p>
          <a:p>
            <a:r>
              <a:rPr lang="ru-RU" sz="3600" dirty="0" smtClean="0"/>
              <a:t> </a:t>
            </a:r>
          </a:p>
          <a:p>
            <a:endParaRPr lang="ru-RU" sz="36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6120" y="1857364"/>
            <a:ext cx="2087880" cy="1588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9229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-27384"/>
            <a:ext cx="7756263" cy="1054250"/>
          </a:xfrm>
        </p:spPr>
        <p:txBody>
          <a:bodyPr>
            <a:scene3d>
              <a:camera prst="perspectiveBelow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  <a:r>
              <a:rPr lang="ru-RU" b="1" dirty="0" smtClean="0">
                <a:solidFill>
                  <a:srgbClr val="FFFF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>
              <a:solidFill>
                <a:srgbClr val="FFFF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857232"/>
            <a:ext cx="8280920" cy="52864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dirty="0" smtClean="0"/>
              <a:t>На  оценку </a:t>
            </a:r>
          </a:p>
          <a:p>
            <a:pPr>
              <a:buNone/>
            </a:pPr>
            <a:r>
              <a:rPr lang="ru-RU" sz="3600" dirty="0" smtClean="0"/>
              <a:t>«3» -№  663, 667</a:t>
            </a:r>
          </a:p>
          <a:p>
            <a:pPr>
              <a:buNone/>
            </a:pPr>
            <a:r>
              <a:rPr lang="ru-RU" sz="3600" dirty="0" smtClean="0"/>
              <a:t>На оценку «4»</a:t>
            </a:r>
            <a:r>
              <a:rPr lang="ru-RU" sz="3600" dirty="0" smtClean="0"/>
              <a:t> № 669,677</a:t>
            </a:r>
            <a:r>
              <a:rPr lang="ru-RU" sz="3600" dirty="0" smtClean="0"/>
              <a:t>, </a:t>
            </a:r>
          </a:p>
          <a:p>
            <a:pPr>
              <a:buNone/>
            </a:pPr>
            <a:r>
              <a:rPr lang="ru-RU" sz="3600" dirty="0" smtClean="0"/>
              <a:t>На оценку «5» № 669,677, 675</a:t>
            </a:r>
          </a:p>
          <a:p>
            <a:pPr>
              <a:buNone/>
            </a:pPr>
            <a:r>
              <a:rPr lang="ru-RU" sz="3600" dirty="0" smtClean="0"/>
              <a:t> привести по одному примеры на прямую и обратную пропорциональную зависимость</a:t>
            </a:r>
            <a:endParaRPr lang="ru-RU" sz="36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6120" y="1857364"/>
            <a:ext cx="2087880" cy="1588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9229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-27384"/>
            <a:ext cx="7756263" cy="1054250"/>
          </a:xfrm>
        </p:spPr>
        <p:txBody>
          <a:bodyPr>
            <a:scene3d>
              <a:camera prst="perspectiveBelow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>
              <a:solidFill>
                <a:srgbClr val="FFFF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1412776"/>
            <a:ext cx="8280920" cy="4730868"/>
          </a:xfrm>
        </p:spPr>
        <p:txBody>
          <a:bodyPr>
            <a:noAutofit/>
          </a:bodyPr>
          <a:lstStyle/>
          <a:p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  Сформулируйте к теме урока проблемные вопросы (вопрос-понятие),( вопрос – суждения)</a:t>
            </a:r>
          </a:p>
          <a:p>
            <a:r>
              <a:rPr lang="ru-RU" sz="1000" dirty="0" smtClean="0"/>
              <a:t> </a:t>
            </a:r>
          </a:p>
          <a:p>
            <a:pPr marL="0" indent="0" algn="ctr">
              <a:buNone/>
            </a:pPr>
            <a:endParaRPr lang="ru-RU" sz="1000" b="1" dirty="0"/>
          </a:p>
          <a:p>
            <a:endParaRPr lang="ru-RU" sz="36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6120" y="1857364"/>
            <a:ext cx="2087880" cy="1588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9229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-27384"/>
            <a:ext cx="7756263" cy="1054250"/>
          </a:xfrm>
        </p:spPr>
        <p:txBody>
          <a:bodyPr>
            <a:scene3d>
              <a:camera prst="perspectiveBelow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dirty="0" smtClean="0">
                <a:solidFill>
                  <a:srgbClr val="FFFF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>
              <a:solidFill>
                <a:srgbClr val="FFFF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1071546"/>
            <a:ext cx="8280920" cy="5072098"/>
          </a:xfrm>
        </p:spPr>
        <p:txBody>
          <a:bodyPr>
            <a:noAutofit/>
          </a:bodyPr>
          <a:lstStyle/>
          <a:p>
            <a:endParaRPr lang="ru-RU" sz="3600" dirty="0" smtClean="0"/>
          </a:p>
          <a:p>
            <a:r>
              <a:rPr lang="ru-RU" sz="3600" dirty="0" smtClean="0"/>
              <a:t>- Что  называется  прямой пропорциональной</a:t>
            </a:r>
            <a:r>
              <a:rPr lang="ru-RU" sz="3600" b="1" dirty="0" smtClean="0"/>
              <a:t> </a:t>
            </a:r>
            <a:r>
              <a:rPr lang="ru-RU" sz="3600" dirty="0" smtClean="0"/>
              <a:t>зависимостью?</a:t>
            </a:r>
          </a:p>
          <a:p>
            <a:r>
              <a:rPr lang="ru-RU" sz="3600" dirty="0" smtClean="0"/>
              <a:t>–  Что  понимается  под обратной пропорциональной зависимостью?</a:t>
            </a:r>
          </a:p>
          <a:p>
            <a:r>
              <a:rPr lang="ru-RU" sz="3600" dirty="0" smtClean="0"/>
              <a:t>–  В  каком  случае пропорциональная </a:t>
            </a:r>
          </a:p>
          <a:p>
            <a:r>
              <a:rPr lang="ru-RU" sz="3600" dirty="0" smtClean="0"/>
              <a:t>зависимость  является  прямой,  а  в  каком  –обратной?</a:t>
            </a:r>
            <a:endParaRPr lang="ru-RU" sz="1000" b="1" dirty="0"/>
          </a:p>
          <a:p>
            <a:endParaRPr lang="ru-RU" sz="36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6120" y="1857364"/>
            <a:ext cx="2087880" cy="1588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9229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1857364"/>
          <a:ext cx="6096000" cy="3291840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32861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 - Что  называется  прямой пропорциональной</a:t>
                      </a: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зависимостью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–  Что  понимается  под обратной пропорциональной зависимостью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?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–  В  каком  случае пропорциональная 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зависимость  является  прямой,  а  в  каком  –обратной?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++++++++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857364"/>
          <a:ext cx="6096000" cy="4267200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40405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– Р = 2•4 = 8 см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– Периметр квадрата равен 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произведению длины его 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стороны (2 см) и четырёх, 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получилось 8 см.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2•3 = 6 см – новая длина стороны квадрата.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Р  =  4•6  =  24 см  –  периметр 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квадрата  после  увеличения 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Times New Roman"/>
                          <a:cs typeface="Times New Roman"/>
                        </a:rPr>
                        <a:t>длины его стороны в 3 раза.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2313" y="1274837"/>
            <a:ext cx="7772400" cy="3725799"/>
          </a:xfrm>
        </p:spPr>
        <p:txBody>
          <a:bodyPr/>
          <a:lstStyle/>
          <a:p>
            <a:r>
              <a:rPr lang="ru-RU" sz="3600" dirty="0" smtClean="0">
                <a:latin typeface="+mn-lt"/>
              </a:rPr>
              <a:t>Две величины называют </a:t>
            </a:r>
            <a:r>
              <a:rPr lang="ru-RU" sz="3600" dirty="0" smtClean="0">
                <a:solidFill>
                  <a:srgbClr val="FF0000"/>
                </a:solidFill>
                <a:latin typeface="+mn-lt"/>
              </a:rPr>
              <a:t>прямо</a:t>
            </a:r>
            <a:r>
              <a:rPr lang="ru-RU" sz="3600" dirty="0" smtClean="0">
                <a:latin typeface="+mn-lt"/>
              </a:rPr>
              <a:t> пропорциональными, если при увеличении (уменьшении) одной из них в несколько раз другая увеличивается (уменьшается) во столько же раз</a:t>
            </a:r>
            <a:endParaRPr lang="ru-RU" sz="3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410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2000240"/>
          <a:ext cx="6096000" cy="2071702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20717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2/2 = 1 см 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Р = 4•1 = 4 см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2000240"/>
          <a:ext cx="6096000" cy="3071834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30718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de-DE" sz="4000" dirty="0">
                          <a:latin typeface="Times New Roman"/>
                          <a:ea typeface="Times New Roman"/>
                          <a:cs typeface="Times New Roman"/>
                        </a:rPr>
                        <a:t>S = 24 </a:t>
                      </a: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км</a:t>
                      </a:r>
                      <a:r>
                        <a:rPr lang="de-DE" sz="4000" dirty="0">
                          <a:latin typeface="Times New Roman"/>
                          <a:ea typeface="Times New Roman"/>
                          <a:cs typeface="Times New Roman"/>
                        </a:rPr>
                        <a:t>; t = 2 </a:t>
                      </a: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r>
                        <a:rPr lang="de-DE" sz="4000" dirty="0">
                          <a:latin typeface="Times New Roman"/>
                          <a:ea typeface="Times New Roman"/>
                          <a:cs typeface="Times New Roman"/>
                        </a:rPr>
                        <a:t>; V – ?  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de-DE" sz="4000" dirty="0">
                          <a:latin typeface="Times New Roman"/>
                          <a:ea typeface="Times New Roman"/>
                          <a:cs typeface="Times New Roman"/>
                        </a:rPr>
                        <a:t>V= 24/2 = 12 </a:t>
                      </a: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км</a:t>
                      </a:r>
                      <a:r>
                        <a:rPr lang="de-DE" sz="4000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4000" dirty="0" smtClean="0"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de-DE" sz="4000" dirty="0">
                          <a:latin typeface="Times New Roman"/>
                          <a:ea typeface="Times New Roman"/>
                          <a:cs typeface="Times New Roman"/>
                        </a:rPr>
                        <a:t>t = 2/2= 1 </a:t>
                      </a: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000" dirty="0">
                          <a:latin typeface="Times New Roman"/>
                          <a:ea typeface="Times New Roman"/>
                          <a:cs typeface="Times New Roman"/>
                        </a:rPr>
                        <a:t>V = 24/1 = 24 км/ч</a:t>
                      </a:r>
                      <a:endParaRPr lang="ru-RU" sz="4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857364"/>
          <a:ext cx="6096000" cy="1845955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18459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400" dirty="0" err="1"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r>
                        <a:rPr lang="ru-RU" sz="4400" dirty="0">
                          <a:latin typeface="Times New Roman"/>
                          <a:ea typeface="Times New Roman"/>
                          <a:cs typeface="Times New Roman"/>
                        </a:rPr>
                        <a:t>  = 2•3 = 6 ч</a:t>
                      </a:r>
                      <a:endParaRPr lang="ru-RU" sz="4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400" dirty="0">
                          <a:latin typeface="Times New Roman"/>
                          <a:ea typeface="Times New Roman"/>
                          <a:cs typeface="Times New Roman"/>
                        </a:rPr>
                        <a:t>V = 24/6 = 4 км/ч</a:t>
                      </a:r>
                      <a:endParaRPr lang="ru-RU" sz="4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математика - 1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Аксиома параллельных прямых</Template>
  <TotalTime>938</TotalTime>
  <Words>318</Words>
  <Application>Microsoft Office PowerPoint</Application>
  <PresentationFormat>Экран (4:3)</PresentationFormat>
  <Paragraphs>55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математика - 1!</vt:lpstr>
      <vt:lpstr>Прямая и обратная пропорциональные зависимости</vt:lpstr>
      <vt:lpstr> </vt:lpstr>
      <vt:lpstr> </vt:lpstr>
      <vt:lpstr>Слайд 4</vt:lpstr>
      <vt:lpstr>++++++++</vt:lpstr>
      <vt:lpstr>Две величины называют прямо пропорциональными, если при увеличении (уменьшении) одной из них в несколько раз другая увеличивается (уменьшается) во столько же раз</vt:lpstr>
      <vt:lpstr>Слайд 7</vt:lpstr>
      <vt:lpstr>Слайд 8</vt:lpstr>
      <vt:lpstr> </vt:lpstr>
      <vt:lpstr>Две величины называют обратно пропорциональными, если при увеличении (уменьшении) одной из них в несколько раз другая уменьшается (увеличивается) во столько же раз</vt:lpstr>
      <vt:lpstr>Рефлексия  </vt:lpstr>
      <vt:lpstr>Домашнее задание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Прямая и обратная пропорциональные зависимости</dc:title>
  <dc:creator>ТИА</dc:creator>
  <cp:lastModifiedBy>Татьяна Владимировна</cp:lastModifiedBy>
  <cp:revision>44</cp:revision>
  <dcterms:created xsi:type="dcterms:W3CDTF">2013-01-10T07:16:39Z</dcterms:created>
  <dcterms:modified xsi:type="dcterms:W3CDTF">2020-12-17T11:28:46Z</dcterms:modified>
</cp:coreProperties>
</file>