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5" r:id="rId2"/>
    <p:sldMasterId id="2147483747" r:id="rId3"/>
  </p:sldMasterIdLst>
  <p:notesMasterIdLst>
    <p:notesMasterId r:id="rId34"/>
  </p:notesMasterIdLst>
  <p:sldIdLst>
    <p:sldId id="308" r:id="rId4"/>
    <p:sldId id="310" r:id="rId5"/>
    <p:sldId id="311" r:id="rId6"/>
    <p:sldId id="292" r:id="rId7"/>
    <p:sldId id="289" r:id="rId8"/>
    <p:sldId id="296" r:id="rId9"/>
    <p:sldId id="281" r:id="rId10"/>
    <p:sldId id="282" r:id="rId11"/>
    <p:sldId id="280" r:id="rId12"/>
    <p:sldId id="259" r:id="rId13"/>
    <p:sldId id="262" r:id="rId14"/>
    <p:sldId id="286" r:id="rId15"/>
    <p:sldId id="260" r:id="rId16"/>
    <p:sldId id="266" r:id="rId17"/>
    <p:sldId id="294" r:id="rId18"/>
    <p:sldId id="263" r:id="rId19"/>
    <p:sldId id="300" r:id="rId20"/>
    <p:sldId id="304" r:id="rId21"/>
    <p:sldId id="274" r:id="rId22"/>
    <p:sldId id="305" r:id="rId23"/>
    <p:sldId id="307" r:id="rId24"/>
    <p:sldId id="273" r:id="rId25"/>
    <p:sldId id="306" r:id="rId26"/>
    <p:sldId id="275" r:id="rId27"/>
    <p:sldId id="284" r:id="rId28"/>
    <p:sldId id="285" r:id="rId29"/>
    <p:sldId id="283" r:id="rId30"/>
    <p:sldId id="303" r:id="rId31"/>
    <p:sldId id="299" r:id="rId32"/>
    <p:sldId id="278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890" autoAdjust="0"/>
    <p:restoredTop sz="94579" autoAdjust="0"/>
  </p:normalViewPr>
  <p:slideViewPr>
    <p:cSldViewPr>
      <p:cViewPr varScale="1">
        <p:scale>
          <a:sx n="70" d="100"/>
          <a:sy n="70" d="100"/>
        </p:scale>
        <p:origin x="-115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783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5BE5CDE-BFD9-4CA1-8EA4-9176809386A0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37B5CB7-00D2-4739-A163-81B2B2977C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8266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7B5CB7-00D2-4739-A163-81B2B2977C1F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7B5CB7-00D2-4739-A163-81B2B2977C1F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7B5CB7-00D2-4739-A163-81B2B2977C1F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2F002-FE98-41B1-BF54-F3D6D5B057DB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8CB75-E720-44D5-8A18-56A4436394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249EC-015B-4FB2-BF7D-66E822976351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F17E8-142F-4DEA-BFCD-9D364FB0FD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04A25-4526-4F44-A983-C8DAFB0BB9D1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F4344-D31D-49A2-AB51-DBFD1E77E4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6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9BD1E-02FC-4550-97AB-5DF0E0F68A5A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2E790-18EE-4266-A3E0-EBBCFF51F6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83D30-2420-45F0-92BF-686889C27342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267B2-D679-453B-B574-9F1C2787AC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734BE-02A7-46EC-BDC1-428F1C1D7572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84F04-6E98-494D-829A-64015F5290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D68C7-F0EB-4A19-A0FA-0FCDC66EAC92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86ACE-CD42-4094-928F-EC732AA8D4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0"/>
          <p:cNvCxnSpPr/>
          <p:nvPr/>
        </p:nvCxnSpPr>
        <p:spPr>
          <a:xfrm>
            <a:off x="7588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2"/>
          <p:cNvCxnSpPr/>
          <p:nvPr/>
        </p:nvCxnSpPr>
        <p:spPr>
          <a:xfrm>
            <a:off x="46450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4D201-6D5D-48D8-9766-59890C29A010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DFE49-BB74-4DAE-81E7-5B2AD3492F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CDC57-AC3D-47AE-87FD-FB33CDBDC582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B87A3-4903-49E3-B90F-1DB3024383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E4CBB-E576-4629-9C3C-60FC9CD5A0F0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EFB5E8-19A6-4BD8-A5F3-BB0308237D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9"/>
          <p:cNvCxnSpPr/>
          <p:nvPr/>
        </p:nvCxnSpPr>
        <p:spPr>
          <a:xfrm rot="5400000">
            <a:off x="1677194" y="2515394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710CD-57A2-41F2-A69B-EBE210D1AFDE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E074D-96D6-43B3-B8ED-C4290DC963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4DC17-5FED-4CDD-BCB6-D5ABD886E461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00622-52B6-471B-AD15-3BAD83226F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48750-803D-42DE-81E5-0316236CCE29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9EAF4-61DE-465B-94E5-B28CE93818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650C6-27F0-4FAE-A7AC-F5C6E8E1FF27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EE1DA-D8AD-49B9-9707-CCB8B35B05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98D06-45A8-4864-B99A-7780B1CF846D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1A1ED-EAB1-4DD1-AAA2-76AF2BABCD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1C7B2-5D0D-4D8D-BAC9-8790532515B8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0CC13-0A64-468F-9BAE-212DE42534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3A842-A5AE-454C-9805-3650E181F361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D3EA8-6085-44E6-B512-AF78FD4C92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5213A-9E0E-4476-AAE4-D292BCB7032A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3901B-BC6A-4C44-A77B-F85F41BE42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B9BF8-6233-44AE-A7EE-2829F0C3EEA2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F643C-4DFE-40E3-94FD-EC07EBD79B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D577C-5204-4DBB-811F-6756D3182D2A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B7EB3-A758-4954-8A38-780F6E24AF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D5076-73DF-401B-A321-C551A97A3392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32FBA-91FD-4DED-B700-435664463D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7A22A-9CF5-4BAA-9282-EA32C3A05F97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A26B6-54D1-46AA-AE01-844499BB68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6888F-35F4-4A8C-B799-95AB6DF13129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A7930-0AAD-487B-98CA-FF6C3D04E1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6D249-0C28-4301-8C12-62559E705EC8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907B0-0A28-4698-9943-E47E1740CB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CB0B2-1730-46B6-8104-C4FDB8556B21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FD4AB-A446-4DDB-8826-3A60686773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2FC8F-C1D4-440B-80BC-115CA4BB5FC6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5235B-CEE6-468D-A853-A719CF48C0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FA9DC-4BD6-433E-826D-2550C1B0417A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DA486-3740-461A-AC55-63400FEB6E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B1284-8BF9-4027-A4E3-4CCB1012C2E7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BBCE2-3527-4C9D-9C02-92277E449D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F25815-FE8E-4960-98AB-BB3A58E16908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44F45-78EB-42F4-BE8E-85BEF8BB8C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61B40-D207-4FAF-AA89-C06E1AB6FA3A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23F46-007C-4F54-96A3-ED90BD0F28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043E2-1CBF-4ECB-A26F-C369D704E823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8576C-B888-4B66-9702-2A41B4EF1A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ED8BA-4509-404B-8B3C-3B922200D7BE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97942-6DE2-4D35-A211-AB6CA7B6EA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450B6-B5EF-4F82-A96D-8493850BC1BF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D085D-22C3-4916-8F84-C4422AD9B6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D9B8B93-0B1E-4BB0-9080-891C8FF2CE1C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18069CB-2059-4310-9252-792DA8BB96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65" r:id="rId2"/>
    <p:sldLayoutId id="2147483782" r:id="rId3"/>
    <p:sldLayoutId id="2147483764" r:id="rId4"/>
    <p:sldLayoutId id="2147483763" r:id="rId5"/>
    <p:sldLayoutId id="2147483762" r:id="rId6"/>
    <p:sldLayoutId id="2147483761" r:id="rId7"/>
    <p:sldLayoutId id="2147483760" r:id="rId8"/>
    <p:sldLayoutId id="2147483783" r:id="rId9"/>
    <p:sldLayoutId id="2147483759" r:id="rId10"/>
    <p:sldLayoutId id="2147483758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/>
          </p:cNvSpPr>
          <p:nvPr>
            <p:ph type="title"/>
          </p:nvPr>
        </p:nvSpPr>
        <p:spPr bwMode="auto">
          <a:xfrm>
            <a:off x="762000" y="4572000"/>
            <a:ext cx="67818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62000" y="685800"/>
            <a:ext cx="75438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smtClean="0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1AF6D6E-F137-47C2-86CC-7622DBFCD974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0" y="6208713"/>
            <a:ext cx="4873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8013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1BDFCF24-4079-4E98-98E0-6384DB2338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875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72" r:id="rId2"/>
    <p:sldLayoutId id="2147483785" r:id="rId3"/>
    <p:sldLayoutId id="2147483771" r:id="rId4"/>
    <p:sldLayoutId id="2147483786" r:id="rId5"/>
    <p:sldLayoutId id="2147483770" r:id="rId6"/>
    <p:sldLayoutId id="2147483769" r:id="rId7"/>
    <p:sldLayoutId id="2147483787" r:id="rId8"/>
    <p:sldLayoutId id="2147483768" r:id="rId9"/>
    <p:sldLayoutId id="2147483767" r:id="rId10"/>
    <p:sldLayoutId id="214748376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4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3725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3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561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prstClr val="black">
                    <a:lumMod val="50000"/>
                    <a:lumOff val="50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4944DBAE-A7EE-49CA-82D0-EAC090A7E5FA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prstClr val="black">
                    <a:lumMod val="50000"/>
                    <a:lumOff val="50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prstClr val="black">
                    <a:lumMod val="50000"/>
                    <a:lumOff val="50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DDD77E7C-6C2F-46CD-A524-90B2CDF460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0" r:id="rId2"/>
    <p:sldLayoutId id="2147483789" r:id="rId3"/>
    <p:sldLayoutId id="2147483779" r:id="rId4"/>
    <p:sldLayoutId id="2147483778" r:id="rId5"/>
    <p:sldLayoutId id="2147483777" r:id="rId6"/>
    <p:sldLayoutId id="2147483776" r:id="rId7"/>
    <p:sldLayoutId id="2147483775" r:id="rId8"/>
    <p:sldLayoutId id="2147483790" r:id="rId9"/>
    <p:sldLayoutId id="2147483774" r:id="rId10"/>
    <p:sldLayoutId id="2147483773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24.xml"/><Relationship Id="rId1" Type="http://schemas.openxmlformats.org/officeDocument/2006/relationships/audio" Target="file:///C:\Users\&#1056;&#1072;&#1084;&#1079;&#1080;&#1103;\Desktop\&#1050;&#1089;&#1077;&#1085;&#1080;&#1103;%20&#1057;&#1080;&#1090;&#1085;&#1080;&#1082;%20-%20&#1052;&#1072;&#1083;&#1077;&#1085;&#1100;&#1082;&#1080;&#1081;%20&#1050;&#1086;&#1088;&#1072;&#1073;&#1083;&#1080;&#1082;.mp3" TargetMode="External"/><Relationship Id="rId6" Type="http://schemas.openxmlformats.org/officeDocument/2006/relationships/image" Target="../media/image16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4.xml"/><Relationship Id="rId1" Type="http://schemas.openxmlformats.org/officeDocument/2006/relationships/audio" Target="file:///C:\Users\&#1056;&#1072;&#1084;&#1079;&#1080;&#1103;\Desktop\&#1050;&#1089;&#1077;&#1085;&#1080;&#1103;%20&#1057;&#1080;&#1090;&#1085;&#1080;&#1082;%20-%20&#1052;&#1072;&#1083;&#1077;&#1085;&#1100;&#1082;&#1080;&#1081;%20&#1050;&#1086;&#1088;&#1072;&#1073;&#1083;&#1080;&#1082;.mp3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24.xml"/><Relationship Id="rId1" Type="http://schemas.openxmlformats.org/officeDocument/2006/relationships/audio" Target="file:///C:\Users\&#1056;&#1072;&#1084;&#1079;&#1080;&#1103;\Desktop\&#1050;&#1089;&#1077;&#1085;&#1080;&#1103;%20&#1057;&#1080;&#1090;&#1085;&#1080;&#1082;%20-%20&#1052;&#1072;&#1083;&#1077;&#1085;&#1100;&#1082;&#1080;&#1081;%20&#1050;&#1086;&#1088;&#1072;&#1073;&#1083;&#1080;&#1082;.mp3" TargetMode="External"/><Relationship Id="rId6" Type="http://schemas.openxmlformats.org/officeDocument/2006/relationships/image" Target="../media/image16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24" name="Rectangle 4"/>
          <p:cNvSpPr>
            <a:spLocks noChangeArrowheads="1"/>
          </p:cNvSpPr>
          <p:nvPr/>
        </p:nvSpPr>
        <p:spPr bwMode="auto">
          <a:xfrm>
            <a:off x="4793993" y="1074291"/>
            <a:ext cx="34817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ru-RU" sz="3200" b="1" dirty="0" smtClean="0">
                <a:solidFill>
                  <a:srgbClr val="000099"/>
                </a:solidFill>
                <a:latin typeface="Segoe Script" pitchFamily="34" charset="0"/>
              </a:rPr>
              <a:t> </a:t>
            </a:r>
            <a:endParaRPr lang="ru-RU" sz="3200" b="1" dirty="0">
              <a:solidFill>
                <a:srgbClr val="000099"/>
              </a:solidFill>
              <a:latin typeface="Segoe Script" pitchFamily="34" charset="0"/>
            </a:endParaRPr>
          </a:p>
          <a:p>
            <a:pPr algn="ctr" eaLnBrk="0" hangingPunct="0"/>
            <a:endParaRPr lang="ru-RU" sz="3200" b="1" i="1" dirty="0">
              <a:solidFill>
                <a:srgbClr val="000066"/>
              </a:solidFill>
              <a:latin typeface="Segoe Script" pitchFamily="34" charset="0"/>
            </a:endParaRPr>
          </a:p>
        </p:txBody>
      </p:sp>
      <p:sp>
        <p:nvSpPr>
          <p:cNvPr id="593926" name="Rectangle 6"/>
          <p:cNvSpPr>
            <a:spLocks noChangeArrowheads="1"/>
          </p:cNvSpPr>
          <p:nvPr/>
        </p:nvSpPr>
        <p:spPr bwMode="auto">
          <a:xfrm>
            <a:off x="1547664" y="4508500"/>
            <a:ext cx="6536297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hlink"/>
                </a:solidFill>
              </a:rPr>
              <a:t>Урок подготовила : учитель математики</a:t>
            </a:r>
          </a:p>
          <a:p>
            <a:r>
              <a:rPr lang="ru-RU" b="1" dirty="0" smtClean="0">
                <a:solidFill>
                  <a:schemeClr val="hlink"/>
                </a:solidFill>
              </a:rPr>
              <a:t>МБОУ </a:t>
            </a:r>
            <a:r>
              <a:rPr lang="ru-RU" b="1" dirty="0" smtClean="0">
                <a:solidFill>
                  <a:schemeClr val="hlink"/>
                </a:solidFill>
              </a:rPr>
              <a:t>« </a:t>
            </a:r>
            <a:r>
              <a:rPr lang="ru-RU" b="1" dirty="0" err="1" smtClean="0">
                <a:solidFill>
                  <a:schemeClr val="hlink"/>
                </a:solidFill>
              </a:rPr>
              <a:t>Корноуховская</a:t>
            </a:r>
            <a:r>
              <a:rPr lang="ru-RU" b="1" dirty="0" smtClean="0">
                <a:solidFill>
                  <a:schemeClr val="hlink"/>
                </a:solidFill>
              </a:rPr>
              <a:t>  ООШ</a:t>
            </a:r>
            <a:r>
              <a:rPr lang="ru-RU" b="1" dirty="0" smtClean="0">
                <a:solidFill>
                  <a:schemeClr val="hlink"/>
                </a:solidFill>
              </a:rPr>
              <a:t>» Рыбно-Слободского муниципального района РТ </a:t>
            </a:r>
            <a:r>
              <a:rPr lang="ru-RU" b="1" dirty="0" smtClean="0">
                <a:solidFill>
                  <a:schemeClr val="hlink"/>
                </a:solidFill>
              </a:rPr>
              <a:t>Спиридонова  </a:t>
            </a:r>
            <a:r>
              <a:rPr lang="ru-RU" b="1" dirty="0" err="1" smtClean="0">
                <a:solidFill>
                  <a:schemeClr val="hlink"/>
                </a:solidFill>
              </a:rPr>
              <a:t>Рамзия</a:t>
            </a:r>
            <a:r>
              <a:rPr lang="ru-RU" b="1" dirty="0" smtClean="0">
                <a:solidFill>
                  <a:schemeClr val="hlink"/>
                </a:solidFill>
              </a:rPr>
              <a:t>  </a:t>
            </a:r>
            <a:r>
              <a:rPr lang="ru-RU" b="1" dirty="0" err="1" smtClean="0">
                <a:solidFill>
                  <a:schemeClr val="hlink"/>
                </a:solidFill>
              </a:rPr>
              <a:t>Рифгатовна</a:t>
            </a:r>
            <a:endParaRPr lang="ru-RU" b="1" dirty="0">
              <a:solidFill>
                <a:schemeClr val="hlink"/>
              </a:solidFill>
            </a:endParaRPr>
          </a:p>
          <a:p>
            <a:pPr algn="ctr"/>
            <a:r>
              <a:rPr lang="ru-RU" dirty="0" smtClean="0">
                <a:solidFill>
                  <a:schemeClr val="hlink"/>
                </a:solidFill>
              </a:rPr>
              <a:t>2021 </a:t>
            </a:r>
            <a:r>
              <a:rPr lang="ru-RU" dirty="0">
                <a:solidFill>
                  <a:schemeClr val="hlink"/>
                </a:solidFill>
              </a:rPr>
              <a:t>год</a:t>
            </a:r>
          </a:p>
        </p:txBody>
      </p:sp>
      <p:sp>
        <p:nvSpPr>
          <p:cNvPr id="593927" name="Rectangle 7"/>
          <p:cNvSpPr>
            <a:spLocks noChangeArrowheads="1"/>
          </p:cNvSpPr>
          <p:nvPr/>
        </p:nvSpPr>
        <p:spPr bwMode="auto">
          <a:xfrm>
            <a:off x="107505" y="1666801"/>
            <a:ext cx="8784976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sz="3600" b="1" i="1" dirty="0" smtClean="0">
                <a:solidFill>
                  <a:schemeClr val="folHlink"/>
                </a:solidFill>
                <a:latin typeface="Georgia" pitchFamily="18" charset="0"/>
              </a:rPr>
              <a:t>«</a:t>
            </a:r>
            <a:r>
              <a:rPr lang="ru-RU" sz="3600" b="1" i="1" dirty="0" smtClean="0">
                <a:solidFill>
                  <a:schemeClr val="folHlink"/>
                </a:solidFill>
                <a:latin typeface="Georgia" pitchFamily="18" charset="0"/>
              </a:rPr>
              <a:t>На волнах математики</a:t>
            </a:r>
            <a:r>
              <a:rPr lang="ru-RU" sz="3600" b="1" i="1" dirty="0" smtClean="0">
                <a:solidFill>
                  <a:schemeClr val="folHlink"/>
                </a:solidFill>
                <a:latin typeface="Georgia" pitchFamily="18" charset="0"/>
              </a:rPr>
              <a:t>»</a:t>
            </a:r>
            <a:endParaRPr lang="ru-RU" sz="3600" b="1" i="1" dirty="0">
              <a:solidFill>
                <a:schemeClr val="folHlink"/>
              </a:solidFill>
              <a:latin typeface="Georgia" pitchFamily="18" charset="0"/>
            </a:endParaRPr>
          </a:p>
          <a:p>
            <a:pPr algn="ctr" eaLnBrk="0" hangingPunct="0"/>
            <a:endParaRPr lang="ru-RU" b="1" i="1" dirty="0" smtClean="0">
              <a:solidFill>
                <a:schemeClr val="folHlink"/>
              </a:solidFill>
              <a:latin typeface="Georgia" pitchFamily="18" charset="0"/>
            </a:endParaRPr>
          </a:p>
          <a:p>
            <a:pPr algn="ctr" eaLnBrk="0" hangingPunct="0"/>
            <a:endParaRPr lang="ru-RU" b="1" i="1" dirty="0">
              <a:solidFill>
                <a:schemeClr val="folHlink"/>
              </a:solidFill>
              <a:latin typeface="Georgia" pitchFamily="18" charset="0"/>
            </a:endParaRPr>
          </a:p>
          <a:p>
            <a:pPr algn="ctr" eaLnBrk="0" hangingPunct="0"/>
            <a:r>
              <a:rPr lang="ru-RU" b="1" i="1" dirty="0" smtClean="0">
                <a:solidFill>
                  <a:schemeClr val="folHlink"/>
                </a:solidFill>
                <a:latin typeface="Georgia" pitchFamily="18" charset="0"/>
              </a:rPr>
              <a:t>(</a:t>
            </a:r>
            <a:r>
              <a:rPr lang="ru-RU" b="1" i="1" dirty="0" smtClean="0">
                <a:solidFill>
                  <a:schemeClr val="folHlink"/>
                </a:solidFill>
                <a:latin typeface="Georgia" pitchFamily="18" charset="0"/>
              </a:rPr>
              <a:t>Урок -путешествие по</a:t>
            </a:r>
            <a:r>
              <a:rPr lang="ru-RU" b="1" i="1" dirty="0" smtClean="0">
                <a:solidFill>
                  <a:schemeClr val="folHlink"/>
                </a:solidFill>
                <a:latin typeface="Georgia" pitchFamily="18" charset="0"/>
              </a:rPr>
              <a:t> математике)</a:t>
            </a:r>
            <a:endParaRPr lang="ru-RU" dirty="0"/>
          </a:p>
          <a:p>
            <a:pPr algn="ctr" eaLnBrk="0" hangingPunct="0"/>
            <a:endParaRPr lang="ru-RU" sz="3600" b="1" i="1" dirty="0">
              <a:solidFill>
                <a:schemeClr val="folHlink"/>
              </a:solidFill>
              <a:latin typeface="Georgia" pitchFamily="18" charset="0"/>
            </a:endParaRPr>
          </a:p>
          <a:p>
            <a:pPr algn="ctr" eaLnBrk="0" hangingPunct="0"/>
            <a:endParaRPr lang="ru-RU" sz="3600" b="1" i="1" dirty="0">
              <a:solidFill>
                <a:schemeClr val="folHlink"/>
              </a:solidFill>
              <a:latin typeface="Georgia" pitchFamily="18" charset="0"/>
            </a:endParaRPr>
          </a:p>
        </p:txBody>
      </p:sp>
      <p:pic>
        <p:nvPicPr>
          <p:cNvPr id="593930" name="Picture 10" descr="image0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71980" y="3438053"/>
            <a:ext cx="1223962" cy="10652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39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939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939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39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939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3637" y="484734"/>
            <a:ext cx="6512512" cy="1142999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dirty="0" smtClean="0"/>
              <a:t>Признак </a:t>
            </a:r>
            <a:r>
              <a:rPr lang="ru-RU" dirty="0"/>
              <a:t>делимости на </a:t>
            </a:r>
            <a:r>
              <a:rPr lang="ru-RU" dirty="0" smtClean="0"/>
              <a:t>2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619250" y="2420938"/>
            <a:ext cx="6400800" cy="4321175"/>
          </a:xfrm>
        </p:spPr>
        <p:txBody>
          <a:bodyPr/>
          <a:lstStyle/>
          <a:p>
            <a:pPr eaLnBrk="1" hangingPunct="1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Для того, чтобы число делилось на 2, необходимо и достаточно, чтобы последняя цифра была четной.</a:t>
            </a:r>
          </a:p>
          <a:p>
            <a:pPr eaLnBrk="1" hangingPunct="1">
              <a:buFont typeface="Georgia" pitchFamily="18" charset="0"/>
              <a:buNone/>
            </a:pPr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>
              <a:buNone/>
            </a:pPr>
            <a:r>
              <a:rPr lang="ru-RU" dirty="0" smtClean="0"/>
              <a:t>В числе </a:t>
            </a:r>
            <a:r>
              <a:rPr lang="ru-RU" dirty="0" smtClean="0">
                <a:solidFill>
                  <a:srgbClr val="FF0000"/>
                </a:solidFill>
              </a:rPr>
              <a:t>29654</a:t>
            </a:r>
            <a:r>
              <a:rPr lang="ru-RU" dirty="0" smtClean="0"/>
              <a:t> последняя цифра 4 – она четная, значит, число делится на 2.</a:t>
            </a:r>
          </a:p>
          <a:p>
            <a:pPr eaLnBrk="1" hangingPunct="1">
              <a:buNone/>
            </a:pPr>
            <a:r>
              <a:rPr lang="ru-RU" dirty="0" smtClean="0"/>
              <a:t>В числе </a:t>
            </a:r>
            <a:r>
              <a:rPr lang="ru-RU" dirty="0" smtClean="0">
                <a:solidFill>
                  <a:srgbClr val="FF0000"/>
                </a:solidFill>
              </a:rPr>
              <a:t>3455</a:t>
            </a:r>
            <a:r>
              <a:rPr lang="ru-RU" dirty="0" smtClean="0"/>
              <a:t> последняя цифра 5 – она нечетная, значит, число не делится на 2.</a:t>
            </a:r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</p:txBody>
      </p:sp>
      <p:sp>
        <p:nvSpPr>
          <p:cNvPr id="5" name="Стрелка вниз 4"/>
          <p:cNvSpPr/>
          <p:nvPr/>
        </p:nvSpPr>
        <p:spPr>
          <a:xfrm>
            <a:off x="3973513" y="3497263"/>
            <a:ext cx="1150937" cy="13684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283966" y="3481463"/>
            <a:ext cx="530345" cy="138499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ln/>
                <a:solidFill>
                  <a:schemeClr val="accent5">
                    <a:lumMod val="75000"/>
                  </a:schemeClr>
                </a:solidFill>
                <a:latin typeface="+mn-lt"/>
              </a:rPr>
              <a:t>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ln/>
                <a:solidFill>
                  <a:schemeClr val="accent5">
                    <a:lumMod val="75000"/>
                  </a:schemeClr>
                </a:solidFill>
                <a:latin typeface="+mn-lt"/>
              </a:rPr>
              <a:t>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ln/>
                <a:solidFill>
                  <a:schemeClr val="accent5">
                    <a:lumMod val="75000"/>
                  </a:schemeClr>
                </a:solidFill>
                <a:latin typeface="+mn-lt"/>
              </a:rPr>
              <a:t>П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ln/>
                <a:solidFill>
                  <a:schemeClr val="accent5">
                    <a:lumMod val="75000"/>
                  </a:schemeClr>
                </a:solidFill>
                <a:latin typeface="+mn-lt"/>
              </a:rPr>
              <a:t>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ln/>
                <a:solidFill>
                  <a:schemeClr val="accent5">
                    <a:lumMod val="75000"/>
                  </a:schemeClr>
                </a:solidFill>
                <a:latin typeface="+mn-lt"/>
              </a:rPr>
              <a:t>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ln/>
                <a:solidFill>
                  <a:schemeClr val="accent5">
                    <a:lumMod val="75000"/>
                  </a:schemeClr>
                </a:solidFill>
                <a:latin typeface="+mn-lt"/>
              </a:rPr>
              <a:t>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ln/>
                <a:solidFill>
                  <a:schemeClr val="accent5">
                    <a:lumMod val="75000"/>
                  </a:schemeClr>
                </a:solidFill>
                <a:latin typeface="+mn-lt"/>
              </a:rPr>
              <a:t>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ln/>
                <a:solidFill>
                  <a:schemeClr val="accent5">
                    <a:lumMod val="75000"/>
                  </a:schemeClr>
                </a:solidFill>
                <a:latin typeface="+mn-lt"/>
              </a:rPr>
              <a:t>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1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25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2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75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5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25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25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25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5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750"/>
                            </p:stCondLst>
                            <p:childTnLst>
                              <p:par>
                                <p:cTn id="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25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6512511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dirty="0"/>
              <a:t>Признаки делимости на 5: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6013" y="1700213"/>
            <a:ext cx="7920037" cy="5157787"/>
          </a:xfrm>
        </p:spPr>
        <p:txBody>
          <a:bodyPr rtlCol="0">
            <a:normAutofit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Для того, чтобы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число делилось на 5, необходимо и достаточно, чтобы оно оканчивалась на 5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или на 0. </a:t>
            </a:r>
            <a:endParaRPr lang="ru-RU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Число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6"/>
                </a:solidFill>
              </a:rPr>
              <a:t>245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оканчивается на 5,следовательно, число 245 делится на 5.  </a:t>
            </a: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Число </a:t>
            </a:r>
            <a:r>
              <a:rPr lang="ru-RU" dirty="0" smtClean="0">
                <a:solidFill>
                  <a:schemeClr val="accent6"/>
                </a:solidFill>
              </a:rPr>
              <a:t>246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оканчивается на 6, следовательно, число 246 не делится на 5.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3200400" y="2492375"/>
            <a:ext cx="1944688" cy="23050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П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Р</a:t>
            </a: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6512511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dirty="0"/>
              <a:t>Признаки делимости на </a:t>
            </a:r>
            <a:r>
              <a:rPr lang="en-US" dirty="0" smtClean="0"/>
              <a:t>10</a:t>
            </a:r>
            <a:r>
              <a:rPr lang="ru-RU" dirty="0" smtClean="0"/>
              <a:t>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6013" y="1700213"/>
            <a:ext cx="7920037" cy="5157787"/>
          </a:xfrm>
        </p:spPr>
        <p:txBody>
          <a:bodyPr rtlCol="0">
            <a:normAutofit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Для того, чтобы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число делилось на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10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необходимо и достаточно, чтобы оно оканчивалась на 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 0. </a:t>
            </a:r>
            <a:endParaRPr lang="ru-RU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Число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6"/>
                </a:solidFill>
              </a:rPr>
              <a:t>24</a:t>
            </a:r>
            <a:r>
              <a:rPr lang="en-US" dirty="0" smtClean="0">
                <a:solidFill>
                  <a:schemeClr val="accent6"/>
                </a:solidFill>
              </a:rPr>
              <a:t>50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оканчивается на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0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,следовательно, число 245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0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делится на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10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 </a:t>
            </a: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Число </a:t>
            </a:r>
            <a:r>
              <a:rPr lang="ru-RU" dirty="0" smtClean="0">
                <a:solidFill>
                  <a:schemeClr val="accent6"/>
                </a:solidFill>
              </a:rPr>
              <a:t>246</a:t>
            </a:r>
            <a:r>
              <a:rPr lang="en-US" dirty="0" smtClean="0">
                <a:solidFill>
                  <a:schemeClr val="accent6"/>
                </a:solidFill>
              </a:rPr>
              <a:t>1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оканчивается на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следовательно, число 246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не делится на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10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3200400" y="2492375"/>
            <a:ext cx="1944688" cy="23050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П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Р</a:t>
            </a: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548680"/>
            <a:ext cx="6512511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dirty="0" smtClean="0"/>
              <a:t>Признак делимости на </a:t>
            </a:r>
            <a:r>
              <a:rPr lang="ru-RU" dirty="0"/>
              <a:t>3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1692275" y="2060575"/>
            <a:ext cx="7343775" cy="4608513"/>
          </a:xfrm>
        </p:spPr>
        <p:txBody>
          <a:bodyPr rtlCol="0">
            <a:normAutofit fontScale="92500"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Для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того, чтобы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число делилось на 3, необходимо и достаточно, чтобы сумма его цифр делилась на 3. </a:t>
            </a:r>
            <a:b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Число</a:t>
            </a:r>
            <a:r>
              <a:rPr lang="ru-RU" dirty="0" smtClean="0">
                <a:solidFill>
                  <a:srgbClr val="FF0000"/>
                </a:solidFill>
              </a:rPr>
              <a:t> 513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5+1+3=9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9 делится на 3,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значит, число делится на 3.</a:t>
            </a: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Число </a:t>
            </a:r>
            <a:r>
              <a:rPr lang="ru-RU" dirty="0" smtClean="0">
                <a:solidFill>
                  <a:srgbClr val="FF0000"/>
                </a:solidFill>
              </a:rPr>
              <a:t>313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3+1+3=7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7 не делится на 3,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значит, число не делится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 3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4211638" y="2708275"/>
            <a:ext cx="1655762" cy="23050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П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Р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6512511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dirty="0"/>
              <a:t>Признаки делимости на </a:t>
            </a:r>
            <a:r>
              <a:rPr lang="en-US" dirty="0" smtClean="0"/>
              <a:t>9</a:t>
            </a:r>
            <a:r>
              <a:rPr lang="ru-RU" dirty="0" smtClean="0"/>
              <a:t>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76375" y="1916113"/>
            <a:ext cx="6400800" cy="4941887"/>
          </a:xfrm>
        </p:spPr>
        <p:txBody>
          <a:bodyPr rtlCol="0">
            <a:normAutofit lnSpcReduction="10000"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b="1" dirty="0">
                <a:solidFill>
                  <a:schemeClr val="tx1"/>
                </a:solidFill>
              </a:rPr>
              <a:t>Для </a:t>
            </a:r>
            <a:r>
              <a:rPr lang="ru-RU" b="1" dirty="0" smtClean="0">
                <a:solidFill>
                  <a:schemeClr val="tx1"/>
                </a:solidFill>
              </a:rPr>
              <a:t>того, чтобы </a:t>
            </a:r>
            <a:r>
              <a:rPr lang="ru-RU" b="1" dirty="0">
                <a:solidFill>
                  <a:schemeClr val="tx1"/>
                </a:solidFill>
              </a:rPr>
              <a:t>число делилось на </a:t>
            </a:r>
            <a:r>
              <a:rPr lang="en-US" b="1" dirty="0" smtClean="0">
                <a:solidFill>
                  <a:schemeClr val="tx1"/>
                </a:solidFill>
              </a:rPr>
              <a:t> 9</a:t>
            </a:r>
            <a:r>
              <a:rPr lang="ru-RU" b="1" dirty="0" smtClean="0">
                <a:solidFill>
                  <a:schemeClr val="tx1"/>
                </a:solidFill>
              </a:rPr>
              <a:t> нужно, чтобы </a:t>
            </a:r>
            <a:r>
              <a:rPr lang="ru-RU" b="1" dirty="0">
                <a:solidFill>
                  <a:schemeClr val="tx1"/>
                </a:solidFill>
              </a:rPr>
              <a:t>сумма его цифр делилась на 9.</a:t>
            </a:r>
            <a:br>
              <a:rPr lang="ru-RU" b="1" dirty="0">
                <a:solidFill>
                  <a:schemeClr val="tx1"/>
                </a:solidFill>
              </a:rPr>
            </a:br>
            <a:endParaRPr lang="ru-RU" b="1" dirty="0" smtClean="0">
              <a:solidFill>
                <a:schemeClr val="tx1"/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dirty="0">
              <a:solidFill>
                <a:schemeClr val="tx1"/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dirty="0">
              <a:solidFill>
                <a:schemeClr val="tx1"/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dirty="0">
              <a:solidFill>
                <a:schemeClr val="tx1"/>
              </a:solidFill>
            </a:endParaRP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Число</a:t>
            </a:r>
            <a:r>
              <a:rPr lang="ru-RU" dirty="0" smtClean="0">
                <a:solidFill>
                  <a:srgbClr val="FF0000"/>
                </a:solidFill>
              </a:rPr>
              <a:t> 486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делится на </a:t>
            </a:r>
            <a:r>
              <a:rPr lang="ru-RU" dirty="0" smtClean="0">
                <a:solidFill>
                  <a:schemeClr val="tx1"/>
                </a:solidFill>
              </a:rPr>
              <a:t>9, так как сумма </a:t>
            </a:r>
            <a:r>
              <a:rPr lang="ru-RU" dirty="0">
                <a:solidFill>
                  <a:schemeClr val="tx1"/>
                </a:solidFill>
              </a:rPr>
              <a:t>всех его цифр: 4 + 8 + 6 = 18 делится на </a:t>
            </a:r>
            <a:r>
              <a:rPr lang="ru-RU" dirty="0" smtClean="0">
                <a:solidFill>
                  <a:schemeClr val="tx1"/>
                </a:solidFill>
              </a:rPr>
              <a:t>9.</a:t>
            </a: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Число</a:t>
            </a:r>
            <a:r>
              <a:rPr lang="ru-RU" dirty="0" smtClean="0">
                <a:solidFill>
                  <a:srgbClr val="FF0000"/>
                </a:solidFill>
              </a:rPr>
              <a:t> 235</a:t>
            </a:r>
            <a:r>
              <a:rPr lang="ru-RU" dirty="0" smtClean="0">
                <a:solidFill>
                  <a:schemeClr val="tx1"/>
                </a:solidFill>
              </a:rPr>
              <a:t> не делится на 9, так как сумма всех его цифр: 2+3+5=10 не делится на 9.</a:t>
            </a:r>
            <a:endParaRPr lang="ru-RU" dirty="0">
              <a:solidFill>
                <a:schemeClr val="tx1"/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3030538" y="2708275"/>
            <a:ext cx="1909762" cy="25209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П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Р</a:t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Рамзия\Desktop\Картина на мастер класс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21446643">
            <a:off x="3186709" y="2091789"/>
            <a:ext cx="1443227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sz="6000" dirty="0" smtClean="0"/>
          </a:p>
          <a:p>
            <a:r>
              <a:rPr lang="ru-RU" sz="6000" dirty="0" smtClean="0"/>
              <a:t>3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 rot="17617379">
            <a:off x="4240657" y="3036890"/>
            <a:ext cx="17661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r>
              <a:rPr lang="ru-RU" sz="5400" dirty="0" smtClean="0"/>
              <a:t>9</a:t>
            </a:r>
            <a:endParaRPr lang="ru-RU" sz="5400" dirty="0"/>
          </a:p>
        </p:txBody>
      </p:sp>
      <p:sp>
        <p:nvSpPr>
          <p:cNvPr id="7" name="TextBox 6"/>
          <p:cNvSpPr txBox="1"/>
          <p:nvPr/>
        </p:nvSpPr>
        <p:spPr>
          <a:xfrm rot="20412387">
            <a:off x="5411325" y="3819703"/>
            <a:ext cx="23008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10</a:t>
            </a:r>
            <a:endParaRPr lang="ru-RU" sz="6000" dirty="0"/>
          </a:p>
        </p:txBody>
      </p:sp>
      <p:sp>
        <p:nvSpPr>
          <p:cNvPr id="8" name="TextBox 7"/>
          <p:cNvSpPr txBox="1"/>
          <p:nvPr/>
        </p:nvSpPr>
        <p:spPr>
          <a:xfrm rot="19332272">
            <a:off x="3430598" y="4379447"/>
            <a:ext cx="5277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FFFF00"/>
                </a:solidFill>
              </a:rPr>
              <a:t>2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21183224">
            <a:off x="4494337" y="4369475"/>
            <a:ext cx="6126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/>
              <a:t>5</a:t>
            </a:r>
            <a:endParaRPr lang="ru-RU" sz="6000" dirty="0"/>
          </a:p>
        </p:txBody>
      </p:sp>
      <p:sp>
        <p:nvSpPr>
          <p:cNvPr id="10" name="TextBox 9"/>
          <p:cNvSpPr txBox="1"/>
          <p:nvPr/>
        </p:nvSpPr>
        <p:spPr>
          <a:xfrm>
            <a:off x="2915816" y="5733256"/>
            <a:ext cx="3714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chemeClr val="bg1"/>
                </a:solidFill>
              </a:rPr>
              <a:t>Делимость чисел</a:t>
            </a:r>
            <a:endParaRPr lang="ru-RU" sz="2400" i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27784" y="6237312"/>
            <a:ext cx="544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dirty="0" smtClean="0"/>
              <a:t>17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572000" y="6165304"/>
            <a:ext cx="441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403648" y="60932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19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79512" y="558924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31</a:t>
            </a:r>
            <a:endParaRPr lang="ru-RU" dirty="0"/>
          </a:p>
        </p:txBody>
      </p:sp>
      <p:pic>
        <p:nvPicPr>
          <p:cNvPr id="16" name="Ксения Ситник - Маленький Корабл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788024" y="476672"/>
            <a:ext cx="304800" cy="304800"/>
          </a:xfrm>
          <a:prstGeom prst="rect">
            <a:avLst/>
          </a:prstGeom>
        </p:spPr>
      </p:pic>
      <p:pic>
        <p:nvPicPr>
          <p:cNvPr id="17" name="Рисунок 16" descr="часть-рая-1577394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5373216"/>
            <a:ext cx="1115616" cy="1008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40X40CM-16-X-16-Dolphins-Underwater-World-Animal-Full-Drill-Put-Embroidery-Diy-Diamond-Painting-Cross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99592" y="5777880"/>
            <a:ext cx="1440160" cy="1080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TextBox 18"/>
          <p:cNvSpPr txBox="1"/>
          <p:nvPr/>
        </p:nvSpPr>
        <p:spPr>
          <a:xfrm>
            <a:off x="323528" y="5949280"/>
            <a:ext cx="729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13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1907704" y="60932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23</a:t>
            </a:r>
            <a:endParaRPr lang="ru-RU" dirty="0"/>
          </a:p>
        </p:txBody>
      </p:sp>
      <p:cxnSp>
        <p:nvCxnSpPr>
          <p:cNvPr id="34" name="Прямая со стрелкой 33"/>
          <p:cNvCxnSpPr/>
          <p:nvPr/>
        </p:nvCxnSpPr>
        <p:spPr>
          <a:xfrm flipH="1">
            <a:off x="1115616" y="5373216"/>
            <a:ext cx="1152128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H="1">
            <a:off x="1979712" y="5877272"/>
            <a:ext cx="576064" cy="1440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H="1">
            <a:off x="2267744" y="6165304"/>
            <a:ext cx="648072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>
            <a:off x="1979712" y="6309320"/>
            <a:ext cx="1944216" cy="5486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611560" y="6453336"/>
            <a:ext cx="873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19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64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76672"/>
            <a:ext cx="6512511" cy="1078056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dirty="0"/>
              <a:t>Признаки делимости на 7: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388" y="2060575"/>
            <a:ext cx="9145587" cy="4681538"/>
          </a:xfrm>
        </p:spPr>
        <p:txBody>
          <a:bodyPr>
            <a:normAutofit/>
          </a:bodyPr>
          <a:lstStyle/>
          <a:p>
            <a:pPr marL="44450" indent="0" eaLnBrk="1" hangingPunct="1">
              <a:buFont typeface="Georgia" pitchFamily="18" charset="0"/>
              <a:buNone/>
            </a:pPr>
            <a:r>
              <a:rPr lang="ru-RU" b="1" smtClean="0"/>
              <a:t>Для того, чтобы число делилось на 7, надо:</a:t>
            </a:r>
            <a:br>
              <a:rPr lang="ru-RU" b="1" smtClean="0"/>
            </a:br>
            <a:endParaRPr lang="ru-RU" b="1" smtClean="0"/>
          </a:p>
          <a:p>
            <a:pPr marL="44450" indent="0" eaLnBrk="1" hangingPunct="1">
              <a:buFont typeface="Georgia" pitchFamily="18" charset="0"/>
              <a:buNone/>
            </a:pPr>
            <a:r>
              <a:rPr lang="ru-RU" b="1" smtClean="0"/>
              <a:t>1.Число, стоящее до десятков, умножить на два.</a:t>
            </a:r>
            <a:br>
              <a:rPr lang="ru-RU" b="1" smtClean="0"/>
            </a:br>
            <a:r>
              <a:rPr lang="ru-RU" b="1" smtClean="0"/>
              <a:t>2.К результату прибавить оставшееся число.</a:t>
            </a:r>
            <a:br>
              <a:rPr lang="ru-RU" b="1" smtClean="0"/>
            </a:br>
            <a:r>
              <a:rPr lang="ru-RU" b="1" smtClean="0"/>
              <a:t>3.Проверить делится ли полученный результат на 7, или нет.</a:t>
            </a:r>
          </a:p>
          <a:p>
            <a:pPr marL="44450" indent="0" eaLnBrk="1" hangingPunct="1">
              <a:buFont typeface="Georgia" pitchFamily="18" charset="0"/>
              <a:buNone/>
            </a:pPr>
            <a:r>
              <a:rPr lang="ru-RU" sz="700" b="1" smtClean="0">
                <a:solidFill>
                  <a:srgbClr val="FF0000"/>
                </a:solidFill>
              </a:rPr>
              <a:t>                                 </a:t>
            </a:r>
          </a:p>
          <a:p>
            <a:pPr marL="44450" indent="0" eaLnBrk="1" hangingPunct="1">
              <a:lnSpc>
                <a:spcPct val="150000"/>
              </a:lnSpc>
              <a:buFont typeface="Georgia" pitchFamily="18" charset="0"/>
              <a:buNone/>
            </a:pPr>
            <a:r>
              <a:rPr lang="ru-RU" sz="700" b="1" smtClean="0">
                <a:solidFill>
                  <a:srgbClr val="FF0000"/>
                </a:solidFill>
              </a:rPr>
              <a:t>                                                                                                      </a:t>
            </a:r>
            <a:r>
              <a:rPr lang="ru-RU" b="1" smtClean="0">
                <a:solidFill>
                  <a:schemeClr val="tx1"/>
                </a:solidFill>
              </a:rPr>
              <a:t>Число</a:t>
            </a:r>
            <a:r>
              <a:rPr lang="ru-RU" b="1" smtClean="0">
                <a:solidFill>
                  <a:srgbClr val="FF0000"/>
                </a:solidFill>
              </a:rPr>
              <a:t> 46</a:t>
            </a:r>
            <a:r>
              <a:rPr lang="ru-RU" b="1" smtClean="0">
                <a:solidFill>
                  <a:srgbClr val="FF0000"/>
                </a:solidFill>
                <a:latin typeface="Arial" charset="0"/>
              </a:rPr>
              <a:t>55</a:t>
            </a:r>
            <a:r>
              <a:rPr lang="ru-RU" b="1" smtClean="0"/>
              <a:t> </a:t>
            </a:r>
            <a:br>
              <a:rPr lang="ru-RU" b="1" smtClean="0"/>
            </a:br>
            <a:endParaRPr lang="ru-RU" b="1" smtClean="0"/>
          </a:p>
          <a:p>
            <a:pPr marL="44450" indent="0" eaLnBrk="1" hangingPunct="1">
              <a:lnSpc>
                <a:spcPct val="80000"/>
              </a:lnSpc>
            </a:pPr>
            <a:endParaRPr lang="ru-RU" sz="1500" b="1" smtClean="0"/>
          </a:p>
          <a:p>
            <a:pPr marL="44450" indent="0" eaLnBrk="1" hangingPunct="1">
              <a:lnSpc>
                <a:spcPct val="80000"/>
              </a:lnSpc>
              <a:buFont typeface="Georgia" pitchFamily="18" charset="0"/>
              <a:buNone/>
            </a:pPr>
            <a:r>
              <a:rPr lang="ru-RU" sz="1500" b="1" smtClean="0"/>
              <a:t>                          </a:t>
            </a:r>
          </a:p>
          <a:p>
            <a:pPr marL="44450" indent="0" eaLnBrk="1" hangingPunct="1">
              <a:lnSpc>
                <a:spcPct val="80000"/>
              </a:lnSpc>
              <a:buFont typeface="Georgia" pitchFamily="18" charset="0"/>
              <a:buNone/>
            </a:pPr>
            <a:r>
              <a:rPr lang="ru-RU" sz="1500" b="1" smtClean="0"/>
              <a:t>1. 46•2=921</a:t>
            </a:r>
            <a:r>
              <a:rPr lang="ru-RU" sz="1500" b="1" smtClean="0">
                <a:latin typeface="Arial" charset="0"/>
              </a:rPr>
              <a:t>,</a:t>
            </a:r>
          </a:p>
          <a:p>
            <a:pPr marL="44450" indent="0" eaLnBrk="1" hangingPunct="1">
              <a:lnSpc>
                <a:spcPct val="80000"/>
              </a:lnSpc>
              <a:buFont typeface="Georgia" pitchFamily="18" charset="0"/>
              <a:buNone/>
            </a:pPr>
            <a:r>
              <a:rPr lang="ru-RU" sz="1500" b="1" smtClean="0"/>
              <a:t>2. 92+</a:t>
            </a:r>
            <a:r>
              <a:rPr lang="ru-RU" sz="1500" b="1" smtClean="0">
                <a:latin typeface="Arial" charset="0"/>
              </a:rPr>
              <a:t>55</a:t>
            </a:r>
            <a:r>
              <a:rPr lang="ru-RU" sz="1500" b="1" smtClean="0"/>
              <a:t>=1</a:t>
            </a:r>
            <a:r>
              <a:rPr lang="ru-RU" sz="1500" b="1" smtClean="0">
                <a:latin typeface="Arial" charset="0"/>
              </a:rPr>
              <a:t>47</a:t>
            </a:r>
            <a:r>
              <a:rPr lang="ru-RU" sz="1500" b="1" smtClean="0"/>
              <a:t>, </a:t>
            </a:r>
          </a:p>
          <a:p>
            <a:pPr marL="44450" indent="0" eaLnBrk="1" hangingPunct="1">
              <a:lnSpc>
                <a:spcPct val="80000"/>
              </a:lnSpc>
              <a:buFont typeface="Georgia" pitchFamily="18" charset="0"/>
              <a:buNone/>
            </a:pPr>
            <a:r>
              <a:rPr lang="ru-RU" sz="1500" b="1" smtClean="0"/>
              <a:t>3. 1</a:t>
            </a:r>
            <a:r>
              <a:rPr lang="ru-RU" sz="1500" b="1" smtClean="0">
                <a:latin typeface="Arial" charset="0"/>
              </a:rPr>
              <a:t>47</a:t>
            </a:r>
            <a:r>
              <a:rPr lang="ru-RU" sz="1500" b="1" smtClean="0"/>
              <a:t>:7=2</a:t>
            </a:r>
            <a:r>
              <a:rPr lang="ru-RU" sz="1500" b="1" smtClean="0">
                <a:latin typeface="Arial" charset="0"/>
              </a:rPr>
              <a:t>1</a:t>
            </a:r>
            <a:r>
              <a:rPr lang="ru-RU" sz="1500" b="1" smtClean="0"/>
              <a:t>, значит, 46</a:t>
            </a:r>
            <a:r>
              <a:rPr lang="ru-RU" sz="1500" b="1" smtClean="0">
                <a:latin typeface="Arial" charset="0"/>
              </a:rPr>
              <a:t>55</a:t>
            </a:r>
            <a:r>
              <a:rPr lang="ru-RU" sz="1500" b="1" smtClean="0"/>
              <a:t> делится на 7.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611188" y="3860800"/>
            <a:ext cx="1944687" cy="1152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Например: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Что же символизируют "три кита" —</a:t>
            </a:r>
          </a:p>
          <a:p>
            <a:r>
              <a:rPr lang="ru-RU" dirty="0" smtClean="0"/>
              <a:t>Верующие люди говорят, что "три кита", это святая Троица. Ещё слышала иначе, что это "вера, надежда и любовь".</a:t>
            </a:r>
          </a:p>
          <a:p>
            <a:r>
              <a:rPr lang="ru-RU" dirty="0" smtClean="0"/>
              <a:t>На самом же деле "три кита" сейчас, это иносказательное сравнение с чем-то основательным и фундаментальным. Выражение "три кита" означает что-то важное и главное, что служит опорой или основой, без чего невозможно существование.</a:t>
            </a:r>
          </a:p>
          <a:p>
            <a:endParaRPr lang="ru-RU" dirty="0"/>
          </a:p>
        </p:txBody>
      </p:sp>
      <p:pic>
        <p:nvPicPr>
          <p:cNvPr id="7170" name="Picture 2" descr="C:\Users\Рамзия\Desktop\nhb rbn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19672" y="5445224"/>
            <a:ext cx="1368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4000" dirty="0" smtClean="0"/>
              <a:t>19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4427984" y="5661248"/>
            <a:ext cx="1115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4000" dirty="0" smtClean="0"/>
              <a:t>17</a:t>
            </a:r>
            <a:endParaRPr lang="ru-RU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6948264" y="5445224"/>
            <a:ext cx="1512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4000" dirty="0" smtClean="0"/>
              <a:t>23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Рамзия\Desktop\i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6512511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/>
              <a:t>Признаки делимости на 19: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547813" y="2060575"/>
            <a:ext cx="7173912" cy="4797425"/>
          </a:xfrm>
        </p:spPr>
        <p:txBody>
          <a:bodyPr rtlCol="0">
            <a:normAutofit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Для того, чтобы число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делилось на 19 необходимо и достаточно, чтобы число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его десятков, сложенное с удвоенным числом единиц,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делилось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 19.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</a:t>
            </a: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          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        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Число </a:t>
            </a:r>
            <a:r>
              <a:rPr lang="ru-RU" dirty="0" smtClean="0">
                <a:solidFill>
                  <a:srgbClr val="FF0000"/>
                </a:solidFill>
              </a:rPr>
              <a:t>1076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>
                <a:solidFill>
                  <a:srgbClr val="FF0000"/>
                </a:solidFill>
              </a:rPr>
              <a:t>1076   </a:t>
            </a:r>
            <a:r>
              <a:rPr lang="ru-RU" dirty="0" smtClean="0">
                <a:solidFill>
                  <a:schemeClr val="tx1"/>
                </a:solidFill>
              </a:rPr>
              <a:t>7+2•6=19, 19 делится на 19, следовательно 1076 делится на 19 </a:t>
            </a: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2051050" y="3860800"/>
            <a:ext cx="1655763" cy="6477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Например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800"/>
                            </p:stCondLst>
                            <p:childTnLst>
                              <p:par>
                                <p:cTn id="3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8" name="Rectangle 2"/>
          <p:cNvSpPr>
            <a:spLocks noGrp="1" noChangeArrowheads="1"/>
          </p:cNvSpPr>
          <p:nvPr>
            <p:ph type="title"/>
          </p:nvPr>
        </p:nvSpPr>
        <p:spPr>
          <a:xfrm>
            <a:off x="-2989263" y="-1143000"/>
            <a:ext cx="8229601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47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33375"/>
            <a:ext cx="8229600" cy="583247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"mind maps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>
                <a:solidFill>
                  <a:schemeClr val="accent2"/>
                </a:solidFill>
              </a:rPr>
              <a:t>"mind" означает "ум " + слово "maps" — "карты"  =  "карты ума"</a:t>
            </a:r>
            <a:r>
              <a:rPr lang="ru-RU" sz="2800">
                <a:solidFill>
                  <a:schemeClr val="accent2"/>
                </a:solidFill>
              </a:rPr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"карты разума",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 "интеллект-карты"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 "карты сознания "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 "ментальные карты “</a:t>
            </a:r>
            <a:endParaRPr lang="en-US" sz="2800"/>
          </a:p>
          <a:p>
            <a:pPr>
              <a:lnSpc>
                <a:spcPct val="90000"/>
              </a:lnSpc>
              <a:buFontTx/>
              <a:buNone/>
            </a:pPr>
            <a:endParaRPr lang="ru-RU" sz="2800"/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 "карты памяти"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 "карты представлений"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"мысленные карты"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"умственные карты" и т. д. </a:t>
            </a:r>
          </a:p>
        </p:txBody>
      </p:sp>
      <p:pic>
        <p:nvPicPr>
          <p:cNvPr id="3471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1196975"/>
            <a:ext cx="2857500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7141" name="Picture 5" descr="1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368593">
            <a:off x="5508625" y="5229225"/>
            <a:ext cx="1038225" cy="1628775"/>
          </a:xfrm>
          <a:prstGeom prst="rect">
            <a:avLst/>
          </a:prstGeom>
          <a:noFill/>
        </p:spPr>
      </p:pic>
      <p:pic>
        <p:nvPicPr>
          <p:cNvPr id="34714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25" y="5013325"/>
            <a:ext cx="99377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7143" name="Picture 7" descr="buzan_razvi_pam_intel_b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853082">
            <a:off x="7956550" y="5084763"/>
            <a:ext cx="973138" cy="1485900"/>
          </a:xfrm>
          <a:prstGeom prst="rect">
            <a:avLst/>
          </a:prstGeom>
          <a:noFill/>
        </p:spPr>
      </p:pic>
      <p:pic>
        <p:nvPicPr>
          <p:cNvPr id="347144" name="Picture 8" descr="195357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4388" y="5157788"/>
            <a:ext cx="942975" cy="1484312"/>
          </a:xfrm>
          <a:prstGeom prst="rect">
            <a:avLst/>
          </a:prstGeom>
          <a:noFill/>
        </p:spPr>
      </p:pic>
      <p:sp>
        <p:nvSpPr>
          <p:cNvPr id="347145" name="Rectangle 9"/>
          <p:cNvSpPr>
            <a:spLocks noChangeArrowheads="1"/>
          </p:cNvSpPr>
          <p:nvPr/>
        </p:nvSpPr>
        <p:spPr bwMode="auto">
          <a:xfrm>
            <a:off x="0" y="0"/>
            <a:ext cx="900113" cy="18446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47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9" dur="500" fill="hold"/>
                                        <p:tgtEl>
                                          <p:spTgt spid="347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0" dur="500" fill="hold"/>
                                        <p:tgtEl>
                                          <p:spTgt spid="347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347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12" dur="500" fill="hold"/>
                                        <p:tgtEl>
                                          <p:spTgt spid="347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Рамзия\Desktop\94254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63688" y="188640"/>
            <a:ext cx="64021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0000"/>
                </a:solidFill>
              </a:rPr>
              <a:t>17 </a:t>
            </a:r>
            <a:r>
              <a:rPr lang="ru-RU" sz="6000" dirty="0" smtClean="0">
                <a:solidFill>
                  <a:srgbClr val="FF0000"/>
                </a:solidFill>
              </a:rPr>
              <a:t>видов китов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Рамзия\Desktop\kity_0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9144000" cy="61261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6512511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/>
              <a:t>П</a:t>
            </a:r>
            <a:r>
              <a:rPr lang="ru-RU" dirty="0" smtClean="0"/>
              <a:t>ризнаки </a:t>
            </a:r>
            <a:r>
              <a:rPr lang="ru-RU" dirty="0"/>
              <a:t>делимости на </a:t>
            </a:r>
            <a:r>
              <a:rPr lang="ru-RU" dirty="0" smtClean="0"/>
              <a:t>17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1773238"/>
            <a:ext cx="9144000" cy="5084762"/>
          </a:xfrm>
        </p:spPr>
        <p:txBody>
          <a:bodyPr rtlCol="0">
            <a:normAutofit lnSpcReduction="10000"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Для того, чтобы число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делилось на 17, необходимо, чтобы число его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десятков, сложенное с увеличенным в 12 раз числом единиц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было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кратно 17.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b="1" dirty="0" smtClean="0">
                <a:solidFill>
                  <a:schemeClr val="accent6"/>
                </a:solidFill>
              </a:rPr>
              <a:t>                             </a:t>
            </a:r>
            <a:r>
              <a:rPr lang="ru-RU" dirty="0" smtClean="0">
                <a:solidFill>
                  <a:schemeClr val="tx1"/>
                </a:solidFill>
              </a:rPr>
              <a:t>Число</a:t>
            </a:r>
            <a:r>
              <a:rPr lang="ru-RU" dirty="0" smtClean="0">
                <a:solidFill>
                  <a:schemeClr val="accent6"/>
                </a:solidFill>
              </a:rPr>
              <a:t> 29034</a:t>
            </a:r>
            <a:endParaRPr lang="ru-RU" dirty="0">
              <a:solidFill>
                <a:schemeClr val="accent6"/>
              </a:solidFill>
            </a:endParaRP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3+4•12=3+48=51. 51 делится на 17, значит 29034 делится на 17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Есть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еще один признак делимости на 17: Число делится на 17 тогда, когда разность между числом его десятков и упятеренным числом единиц, кратно 17.</a:t>
            </a: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                         </a:t>
            </a: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                Число </a:t>
            </a:r>
            <a:r>
              <a:rPr lang="ru-RU" b="1" dirty="0" smtClean="0">
                <a:solidFill>
                  <a:schemeClr val="accent6"/>
                </a:solidFill>
              </a:rPr>
              <a:t>32934</a:t>
            </a:r>
            <a:endParaRPr lang="ru-RU" b="1" dirty="0">
              <a:solidFill>
                <a:schemeClr val="accent6"/>
              </a:solidFill>
            </a:endParaRP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ru-RU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3-4•5=-17, -17 кратно 17, значит 32934 делится на 17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1042988" y="2725738"/>
            <a:ext cx="1582737" cy="5746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Например</a:t>
            </a:r>
          </a:p>
        </p:txBody>
      </p:sp>
      <p:sp>
        <p:nvSpPr>
          <p:cNvPr id="5" name="Стрелка вправо 4"/>
          <p:cNvSpPr/>
          <p:nvPr/>
        </p:nvSpPr>
        <p:spPr>
          <a:xfrm>
            <a:off x="1016000" y="5237163"/>
            <a:ext cx="1584325" cy="7191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Например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Рамзия\Desktop\i (2)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48680"/>
            <a:ext cx="6512511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/>
              <a:t>Признак делимости на 23: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6013" y="2133600"/>
            <a:ext cx="6761162" cy="4724400"/>
          </a:xfrm>
        </p:spPr>
        <p:txBody>
          <a:bodyPr rtlCol="0">
            <a:normAutofit lnSpcReduction="10000"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Для того, чтобы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число делилось на 23, необходимо, чтобы число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его сотен, сложенное с утроенным числом десятков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было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кратно 23. </a:t>
            </a:r>
            <a:b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Число </a:t>
            </a:r>
            <a:r>
              <a:rPr lang="ru-RU" dirty="0" smtClean="0">
                <a:solidFill>
                  <a:srgbClr val="FF0000"/>
                </a:solidFill>
              </a:rPr>
              <a:t>28852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делится на 23, так как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8+5•3=23,</a:t>
            </a: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23 делится на 23, следовательно, 28852 делится на 23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3255963" y="3429000"/>
            <a:ext cx="1366837" cy="18716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П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Р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Рамзия\Desktop\горбатый-кит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44" y="0"/>
            <a:ext cx="906805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Рамзия\Desktop\2772398287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09057"/>
            <a:ext cx="9324528" cy="75670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Рамзия\Desktop\чудо остров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6448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Рамзия\Desktop\чудо остров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64488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051720" y="2276872"/>
            <a:ext cx="9294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bg1"/>
                </a:solidFill>
              </a:rPr>
              <a:t>3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848" y="1988840"/>
            <a:ext cx="5693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chemeClr val="bg1"/>
                </a:solidFill>
              </a:rPr>
              <a:t>1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39952" y="1700808"/>
            <a:ext cx="15301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bg1"/>
                </a:solidFill>
              </a:rPr>
              <a:t>10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00192" y="1556792"/>
            <a:ext cx="8574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bg1"/>
                </a:solidFill>
              </a:rPr>
              <a:t>7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20272" y="3212976"/>
            <a:ext cx="5693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bg1"/>
                </a:solidFill>
              </a:rPr>
              <a:t>4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96136" y="3501008"/>
            <a:ext cx="6009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bg1"/>
                </a:solidFill>
              </a:rPr>
              <a:t>9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32040" y="3140968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bg1"/>
                </a:solidFill>
              </a:rPr>
              <a:t>2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95936" y="3501008"/>
            <a:ext cx="9294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bg1"/>
                </a:solidFill>
              </a:rPr>
              <a:t>6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99792" y="3861048"/>
            <a:ext cx="10734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bg1"/>
                </a:solidFill>
              </a:rPr>
              <a:t>5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75656" y="3140968"/>
            <a:ext cx="9294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bg1"/>
                </a:solidFill>
              </a:rPr>
              <a:t>8</a:t>
            </a:r>
            <a:endParaRPr lang="ru-RU" sz="5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Рамзия\Desktop\d70b2d9e7d64cc1b2b5b41e67b9a1b6b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373688"/>
            <a:ext cx="8229600" cy="1143000"/>
          </a:xfrm>
        </p:spPr>
        <p:txBody>
          <a:bodyPr/>
          <a:lstStyle/>
          <a:p>
            <a:r>
              <a:rPr lang="ru-RU" sz="4000" b="1" i="1" u="sng">
                <a:solidFill>
                  <a:srgbClr val="000099"/>
                </a:solidFill>
              </a:rPr>
              <a:t>Ителлект–карты</a:t>
            </a:r>
            <a:r>
              <a:rPr lang="ru-RU" sz="4000" b="1">
                <a:solidFill>
                  <a:schemeClr val="accent2"/>
                </a:solidFill>
              </a:rPr>
              <a:t> </a:t>
            </a:r>
            <a:r>
              <a:rPr lang="ru-RU" sz="3600" b="1">
                <a:solidFill>
                  <a:schemeClr val="accent2"/>
                </a:solidFill>
              </a:rPr>
              <a:t>– технология изображения информации в графическом виде</a:t>
            </a:r>
          </a:p>
        </p:txBody>
      </p:sp>
      <p:sp>
        <p:nvSpPr>
          <p:cNvPr id="390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43213" y="0"/>
            <a:ext cx="5770562" cy="6119813"/>
          </a:xfrm>
        </p:spPr>
        <p:txBody>
          <a:bodyPr/>
          <a:lstStyle/>
          <a:p>
            <a:r>
              <a:rPr lang="ru-RU" b="1"/>
              <a:t>Интеллект-карты – это графическое выражение….</a:t>
            </a:r>
            <a:endParaRPr lang="ru-RU"/>
          </a:p>
          <a:p>
            <a:r>
              <a:rPr lang="ru-RU" b="1"/>
              <a:t>Интеллект-карты – это мощный визуальный метод…</a:t>
            </a:r>
            <a:endParaRPr lang="ru-RU"/>
          </a:p>
          <a:p>
            <a:r>
              <a:rPr lang="ru-RU" b="1"/>
              <a:t>Интеллект-карты – это инструмент….</a:t>
            </a:r>
            <a:endParaRPr lang="ru-RU"/>
          </a:p>
        </p:txBody>
      </p:sp>
      <p:sp>
        <p:nvSpPr>
          <p:cNvPr id="390149" name="Rectangle 5"/>
          <p:cNvSpPr>
            <a:spLocks noChangeArrowheads="1"/>
          </p:cNvSpPr>
          <p:nvPr/>
        </p:nvSpPr>
        <p:spPr bwMode="auto">
          <a:xfrm>
            <a:off x="0" y="0"/>
            <a:ext cx="900113" cy="18446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390152" name="Picture 8" descr="3119437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875"/>
            <a:ext cx="2592388" cy="304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0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0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90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90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014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2454" y="1412776"/>
            <a:ext cx="8619091" cy="2808312"/>
          </a:xfrm>
          <a:prstGeom prst="rect">
            <a:avLst/>
          </a:prstGeom>
          <a:noFill/>
        </p:spPr>
        <p:txBody>
          <a:bodyPr wrap="none">
            <a:prstTxWarp prst="textChevron">
              <a:avLst/>
            </a:prstTxWarp>
            <a:spAutoFit/>
          </a:bodyPr>
          <a:lstStyle/>
          <a:p>
            <a:pPr algn="ctr">
              <a:defRPr/>
            </a:pPr>
            <a:r>
              <a:rPr lang="ru-RU" sz="5400" b="1" spc="200" dirty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Спасибо </a:t>
            </a:r>
          </a:p>
          <a:p>
            <a:pPr algn="ctr">
              <a:defRPr/>
            </a:pPr>
            <a:r>
              <a:rPr lang="ru-RU" sz="5400" b="1" spc="200" dirty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за внимание!!!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15125" t="21542" r="21979" b="158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8196" name="Содержимое 3" descr="http://www.mind-map.ru/inc/images/0703/0703232340450.gif"/>
          <p:cNvPicPr>
            <a:picLocks noGrp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0"/>
            <a:ext cx="6781800" cy="61722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Рамзия\Desktop\img5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268760"/>
            <a:ext cx="882047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-Для создания карт используются только цветные карандаши, маркеры и т. д.</a:t>
            </a:r>
          </a:p>
          <a:p>
            <a:r>
              <a:rPr lang="ru-RU" sz="2000" dirty="0" smtClean="0"/>
              <a:t>Основная идея, проблема или слово располагается в центре.</a:t>
            </a:r>
          </a:p>
          <a:p>
            <a:r>
              <a:rPr lang="ru-RU" sz="2000" dirty="0" smtClean="0"/>
              <a:t>Для изображения центральной идеи можно использовать рисунки, картинки. Каждая главная ветвь имеет свой цвет.</a:t>
            </a:r>
          </a:p>
          <a:p>
            <a:r>
              <a:rPr lang="ru-RU" sz="2000" dirty="0" smtClean="0"/>
              <a:t>Главные ветви соединяются с центральной идеей, а ветви второго, третьего и т.д. порядка соединяются с главными ветвями.</a:t>
            </a:r>
          </a:p>
          <a:p>
            <a:r>
              <a:rPr lang="ru-RU" sz="2000" dirty="0" smtClean="0"/>
              <a:t>Ветви должны быть изогнутыми, а не прямыми (как ветви дерева).</a:t>
            </a:r>
          </a:p>
          <a:p>
            <a:r>
              <a:rPr lang="ru-RU" sz="2000" dirty="0" smtClean="0"/>
              <a:t>Над каждой линией – ветвью пишется только одно ключевое слово.</a:t>
            </a:r>
          </a:p>
          <a:p>
            <a:r>
              <a:rPr lang="ru-RU" sz="2000" dirty="0" smtClean="0"/>
              <a:t>Для лучшего запоминания и усвоения желательно использовать рисунки, картинки, ассоциации о каждом слове.</a:t>
            </a:r>
          </a:p>
          <a:p>
            <a:r>
              <a:rPr lang="ru-RU" sz="2000" dirty="0" smtClean="0"/>
              <a:t>Разросшиеся ветви можно заключать в контуры, чтобы они не смешивались с соседними ветвями.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54868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3200" b="1" dirty="0" smtClean="0">
                <a:solidFill>
                  <a:srgbClr val="C00000"/>
                </a:solidFill>
              </a:rPr>
              <a:t>Правила создания интеллект-карты 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Рамзия\Desktop\Картина на мастер класс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0648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21446643">
            <a:off x="3186709" y="2091789"/>
            <a:ext cx="1443227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sz="6000" dirty="0" smtClean="0"/>
          </a:p>
          <a:p>
            <a:endParaRPr lang="ru-RU" sz="6000" dirty="0" smtClean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 rot="17617379">
            <a:off x="4240657" y="3036890"/>
            <a:ext cx="17661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sz="5400" dirty="0"/>
          </a:p>
        </p:txBody>
      </p:sp>
      <p:sp>
        <p:nvSpPr>
          <p:cNvPr id="15" name="TextBox 14"/>
          <p:cNvSpPr txBox="1"/>
          <p:nvPr/>
        </p:nvSpPr>
        <p:spPr>
          <a:xfrm>
            <a:off x="179512" y="558924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6" name="Ксения Ситник - Маленький Корабл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788024" y="476672"/>
            <a:ext cx="304800" cy="3048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23528" y="5949280"/>
            <a:ext cx="729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64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Рамзия\Desktop\img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</p:spPr>
      </p:pic>
      <p:pic>
        <p:nvPicPr>
          <p:cNvPr id="1027" name="Picture 3" descr="C:\Users\Рамзия\Desktop\img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 descr="C:\Users\Рамзия\Desktop\img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1912" y="269032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Рамзия\Desktop\Картина на мастер класс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21446643">
            <a:off x="3186709" y="2091789"/>
            <a:ext cx="1443227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sz="6000" dirty="0" smtClean="0"/>
          </a:p>
          <a:p>
            <a:r>
              <a:rPr lang="ru-RU" sz="6000" dirty="0" smtClean="0"/>
              <a:t>3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 rot="17617379">
            <a:off x="4240657" y="3036890"/>
            <a:ext cx="17661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r>
              <a:rPr lang="ru-RU" sz="5400" dirty="0" smtClean="0"/>
              <a:t>9</a:t>
            </a:r>
            <a:endParaRPr lang="ru-RU" sz="5400" dirty="0"/>
          </a:p>
        </p:txBody>
      </p:sp>
      <p:sp>
        <p:nvSpPr>
          <p:cNvPr id="7" name="TextBox 6"/>
          <p:cNvSpPr txBox="1"/>
          <p:nvPr/>
        </p:nvSpPr>
        <p:spPr>
          <a:xfrm rot="20412387">
            <a:off x="5411325" y="3819703"/>
            <a:ext cx="23008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10</a:t>
            </a:r>
            <a:endParaRPr lang="ru-RU" sz="6000" dirty="0"/>
          </a:p>
        </p:txBody>
      </p:sp>
      <p:sp>
        <p:nvSpPr>
          <p:cNvPr id="8" name="TextBox 7"/>
          <p:cNvSpPr txBox="1"/>
          <p:nvPr/>
        </p:nvSpPr>
        <p:spPr>
          <a:xfrm rot="19332272">
            <a:off x="3430598" y="4379447"/>
            <a:ext cx="5277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FFFF00"/>
                </a:solidFill>
              </a:rPr>
              <a:t>2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21183224">
            <a:off x="4494337" y="4369475"/>
            <a:ext cx="6126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/>
              <a:t>5</a:t>
            </a:r>
            <a:endParaRPr lang="ru-RU" sz="6000" dirty="0"/>
          </a:p>
        </p:txBody>
      </p:sp>
      <p:sp>
        <p:nvSpPr>
          <p:cNvPr id="10" name="TextBox 9"/>
          <p:cNvSpPr txBox="1"/>
          <p:nvPr/>
        </p:nvSpPr>
        <p:spPr>
          <a:xfrm>
            <a:off x="2915816" y="5733256"/>
            <a:ext cx="3714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chemeClr val="bg1"/>
                </a:solidFill>
              </a:rPr>
              <a:t>Делимость чисел</a:t>
            </a:r>
            <a:endParaRPr lang="ru-RU" sz="2400" i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27784" y="6237312"/>
            <a:ext cx="544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23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572000" y="6237312"/>
            <a:ext cx="441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17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403648" y="60932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19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79512" y="558924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31</a:t>
            </a:r>
            <a:endParaRPr lang="ru-RU" dirty="0"/>
          </a:p>
        </p:txBody>
      </p:sp>
      <p:pic>
        <p:nvPicPr>
          <p:cNvPr id="16" name="Ксения Ситник - Маленький Корабл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788024" y="476672"/>
            <a:ext cx="304800" cy="304800"/>
          </a:xfrm>
          <a:prstGeom prst="rect">
            <a:avLst/>
          </a:prstGeom>
        </p:spPr>
      </p:pic>
      <p:pic>
        <p:nvPicPr>
          <p:cNvPr id="17" name="Рисунок 16" descr="часть-рая-1577394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5373216"/>
            <a:ext cx="1115616" cy="1008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40X40CM-16-X-16-Dolphins-Underwater-World-Animal-Full-Drill-Put-Embroidery-Diy-Diamond-Painting-Cross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71600" y="5777880"/>
            <a:ext cx="1440160" cy="1080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TextBox 18"/>
          <p:cNvSpPr txBox="1"/>
          <p:nvPr/>
        </p:nvSpPr>
        <p:spPr>
          <a:xfrm>
            <a:off x="323528" y="5949280"/>
            <a:ext cx="729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13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1907704" y="60932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23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64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здушный поток">
  <a:themeElements>
    <a:clrScheme name="Другая 2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0D78C9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Воздушный поток">
  <a:themeElements>
    <a:clrScheme name="Другая 2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0D78C9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6094557</TotalTime>
  <Words>819</Words>
  <Application>Microsoft Office PowerPoint</Application>
  <PresentationFormat>Экран (4:3)</PresentationFormat>
  <Paragraphs>219</Paragraphs>
  <Slides>30</Slides>
  <Notes>3</Notes>
  <HiddenSlides>0</HiddenSlides>
  <MMClips>3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30</vt:i4>
      </vt:variant>
    </vt:vector>
  </HeadingPairs>
  <TitlesOfParts>
    <vt:vector size="33" baseType="lpstr">
      <vt:lpstr>Воздушный поток</vt:lpstr>
      <vt:lpstr>NewsPrint</vt:lpstr>
      <vt:lpstr>1_Воздушный поток</vt:lpstr>
      <vt:lpstr>Презентация PowerPoint</vt:lpstr>
      <vt:lpstr>Презентация PowerPoint</vt:lpstr>
      <vt:lpstr>Ителлект–карты – технология изображения информации в графическом виде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Признак делимости на 2 </vt:lpstr>
      <vt:lpstr>Признаки делимости на 5:  </vt:lpstr>
      <vt:lpstr>Признаки делимости на 10:  </vt:lpstr>
      <vt:lpstr>Признак делимости на 3  </vt:lpstr>
      <vt:lpstr>Признаки делимости на 9: </vt:lpstr>
      <vt:lpstr>Презентация PowerPoint</vt:lpstr>
      <vt:lpstr>Признаки делимости на 7:  </vt:lpstr>
      <vt:lpstr>Презентация PowerPoint</vt:lpstr>
      <vt:lpstr>Презентация PowerPoint</vt:lpstr>
      <vt:lpstr>Признаки делимости на 19:  </vt:lpstr>
      <vt:lpstr>Презентация PowerPoint</vt:lpstr>
      <vt:lpstr>Презентация PowerPoint</vt:lpstr>
      <vt:lpstr>Признаки делимости на 17 </vt:lpstr>
      <vt:lpstr>Презентация PowerPoint</vt:lpstr>
      <vt:lpstr>Признак делимости на 23: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Проектно-исследовательская работа по математике. </dc:title>
  <dc:creator>сдс-д</dc:creator>
  <cp:lastModifiedBy>Рамзия</cp:lastModifiedBy>
  <cp:revision>251</cp:revision>
  <dcterms:created xsi:type="dcterms:W3CDTF">2013-03-10T09:35:40Z</dcterms:created>
  <dcterms:modified xsi:type="dcterms:W3CDTF">2021-01-28T10:06:57Z</dcterms:modified>
</cp:coreProperties>
</file>