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66" r:id="rId2"/>
    <p:sldId id="267" r:id="rId3"/>
    <p:sldId id="263" r:id="rId4"/>
    <p:sldId id="298" r:id="rId5"/>
    <p:sldId id="299" r:id="rId6"/>
    <p:sldId id="300" r:id="rId7"/>
    <p:sldId id="271" r:id="rId8"/>
    <p:sldId id="272" r:id="rId9"/>
    <p:sldId id="276" r:id="rId10"/>
    <p:sldId id="278" r:id="rId11"/>
    <p:sldId id="287" r:id="rId12"/>
    <p:sldId id="288" r:id="rId13"/>
    <p:sldId id="289" r:id="rId14"/>
    <p:sldId id="304" r:id="rId15"/>
    <p:sldId id="305" r:id="rId16"/>
    <p:sldId id="306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5D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50" autoAdjust="0"/>
    <p:restoredTop sz="94660"/>
  </p:normalViewPr>
  <p:slideViewPr>
    <p:cSldViewPr>
      <p:cViewPr varScale="1">
        <p:scale>
          <a:sx n="64" d="100"/>
          <a:sy n="64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FDAF6D-0E2A-4AD5-9D44-F27E221853C8}" type="datetimeFigureOut">
              <a:rPr lang="ru-RU" smtClean="0"/>
              <a:t>13.05.2024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619991-7AD3-460B-A825-929896FE751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492896"/>
            <a:ext cx="8424088" cy="1080000"/>
          </a:xfrm>
        </p:spPr>
        <p:txBody>
          <a:bodyPr/>
          <a:lstStyle>
            <a:lvl1pPr>
              <a:defRPr sz="6600" b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tikvar" pitchFamily="34" charset="0"/>
                <a:ea typeface="Arial Unicode MS" pitchFamily="34" charset="-128"/>
                <a:cs typeface="Arial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7180" y="3537012"/>
            <a:ext cx="6400800" cy="720000"/>
          </a:xfrm>
        </p:spPr>
        <p:txBody>
          <a:bodyPr/>
          <a:lstStyle>
            <a:lvl1pPr marL="0" indent="0" algn="ctr">
              <a:buNone/>
              <a:defRPr sz="3600" i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6476" y="296652"/>
            <a:ext cx="7560000" cy="900113"/>
          </a:xfrm>
        </p:spPr>
        <p:txBody>
          <a:bodyPr/>
          <a:lstStyle>
            <a:lvl1pPr>
              <a:defRPr sz="4000" b="0">
                <a:solidFill>
                  <a:srgbClr val="006600"/>
                </a:solidFill>
                <a:latin typeface="Book Antiqua" pitchFamily="18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831" y="1593342"/>
            <a:ext cx="7560000" cy="4860000"/>
          </a:xfrm>
        </p:spPr>
        <p:txBody>
          <a:bodyPr/>
          <a:lstStyle>
            <a:lvl1pPr marL="0" indent="360000">
              <a:buFont typeface="Wingdings 2" pitchFamily="18" charset="2"/>
              <a:buChar char="·"/>
              <a:defRPr>
                <a:solidFill>
                  <a:srgbClr val="006600"/>
                </a:solidFill>
                <a:latin typeface="Book Antiqua" pitchFamily="18" charset="0"/>
              </a:defRPr>
            </a:lvl1pPr>
            <a:lvl2pPr marL="540000" indent="-252000">
              <a:buFont typeface="Wingdings" pitchFamily="2" charset="2"/>
              <a:buChar char="§"/>
              <a:defRPr>
                <a:solidFill>
                  <a:srgbClr val="006600"/>
                </a:solidFill>
                <a:latin typeface="Book Antiqua" pitchFamily="18" charset="0"/>
              </a:defRPr>
            </a:lvl2pPr>
            <a:lvl3pPr marL="720000" indent="180000">
              <a:defRPr>
                <a:solidFill>
                  <a:srgbClr val="006600"/>
                </a:solidFill>
                <a:latin typeface="Book Antiqua" pitchFamily="18" charset="0"/>
              </a:defRPr>
            </a:lvl3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6476" y="296652"/>
            <a:ext cx="7560000" cy="900113"/>
          </a:xfrm>
        </p:spPr>
        <p:txBody>
          <a:bodyPr/>
          <a:lstStyle>
            <a:lvl1pPr>
              <a:defRPr sz="4000" b="0" baseline="0">
                <a:solidFill>
                  <a:srgbClr val="006600"/>
                </a:solidFill>
                <a:latin typeface="Book Antiqua" pitchFamily="18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1296476" y="1593342"/>
            <a:ext cx="7560000" cy="4860000"/>
          </a:xfrm>
        </p:spPr>
        <p:txBody>
          <a:bodyPr/>
          <a:lstStyle>
            <a:lvl1pPr marL="0" indent="0">
              <a:buNone/>
              <a:defRPr>
                <a:solidFill>
                  <a:srgbClr val="006600"/>
                </a:solidFill>
                <a:latin typeface="Book Antiqua" pitchFamily="18" charset="0"/>
              </a:defRPr>
            </a:lvl1pPr>
            <a:lvl2pPr marL="108000" indent="0">
              <a:buNone/>
              <a:defRPr/>
            </a:lvl2pPr>
            <a:lvl3pPr marL="108000" indent="0">
              <a:buNone/>
              <a:defRPr/>
            </a:lvl3pPr>
          </a:lstStyle>
          <a:p>
            <a:pPr lvl="0"/>
            <a:r>
              <a:rPr lang="ru-RU" dirty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6476" y="296652"/>
            <a:ext cx="7560000" cy="900113"/>
          </a:xfrm>
        </p:spPr>
        <p:txBody>
          <a:bodyPr/>
          <a:lstStyle>
            <a:lvl1pPr>
              <a:defRPr sz="4000" b="0">
                <a:solidFill>
                  <a:srgbClr val="006600"/>
                </a:solidFill>
                <a:latin typeface="Book Antiqua" pitchFamily="18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1296476" y="1593342"/>
            <a:ext cx="7560000" cy="4860000"/>
          </a:xfrm>
        </p:spPr>
        <p:txBody>
          <a:bodyPr/>
          <a:lstStyle>
            <a:lvl1pPr marL="0" indent="360000">
              <a:buSzPct val="100000"/>
              <a:buFont typeface="Wingdings 2" pitchFamily="18" charset="2"/>
              <a:buChar char="·"/>
              <a:defRPr>
                <a:solidFill>
                  <a:srgbClr val="006600"/>
                </a:solidFill>
                <a:latin typeface="Book Antiqua" pitchFamily="18" charset="0"/>
              </a:defRPr>
            </a:lvl1pPr>
            <a:lvl2pPr marL="360000" indent="252000">
              <a:buSzPct val="100000"/>
              <a:buFont typeface="Wingdings" pitchFamily="2" charset="2"/>
              <a:buChar char="§"/>
              <a:defRPr>
                <a:solidFill>
                  <a:srgbClr val="006600"/>
                </a:solidFill>
                <a:latin typeface="Book Antiqua" pitchFamily="18" charset="0"/>
              </a:defRPr>
            </a:lvl2pPr>
            <a:lvl3pPr marL="720000" indent="180000">
              <a:buSzPct val="100000"/>
              <a:buFont typeface="Arial" pitchFamily="34" charset="0"/>
              <a:buChar char="•"/>
              <a:defRPr>
                <a:solidFill>
                  <a:srgbClr val="006600"/>
                </a:solidFill>
                <a:latin typeface="Book Antiqua" pitchFamily="18" charset="0"/>
              </a:defRPr>
            </a:lvl3pPr>
            <a:lvl4pPr>
              <a:buFont typeface="Wingdings 2" pitchFamily="18" charset="2"/>
              <a:buChar char="·"/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buFont typeface="Wingdings 2" pitchFamily="18" charset="2"/>
              <a:buChar char="·"/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6476" y="296652"/>
            <a:ext cx="7560000" cy="900113"/>
          </a:xfrm>
        </p:spPr>
        <p:txBody>
          <a:bodyPr/>
          <a:lstStyle>
            <a:lvl1pPr>
              <a:defRPr sz="4000" b="0">
                <a:solidFill>
                  <a:srgbClr val="006600"/>
                </a:solidFill>
                <a:latin typeface="Book Antiqua" pitchFamily="18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96476" y="1592796"/>
            <a:ext cx="3600000" cy="4860000"/>
          </a:xfrm>
        </p:spPr>
        <p:txBody>
          <a:bodyPr/>
          <a:lstStyle>
            <a:lvl1pPr>
              <a:buFont typeface="Wingdings 2" pitchFamily="18" charset="2"/>
              <a:buChar char="·"/>
              <a:defRPr sz="2800">
                <a:solidFill>
                  <a:srgbClr val="006600"/>
                </a:solidFill>
                <a:latin typeface="Book Antiqua" pitchFamily="18" charset="0"/>
              </a:defRPr>
            </a:lvl1pPr>
            <a:lvl2pP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Book Antiqua" pitchFamily="18" charset="0"/>
              </a:defRPr>
            </a:lvl2pPr>
            <a:lvl3pPr>
              <a:defRPr sz="2000">
                <a:solidFill>
                  <a:srgbClr val="006600"/>
                </a:solidFill>
                <a:latin typeface="Book Antiqua" pitchFamily="18" charset="0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6476" y="1592796"/>
            <a:ext cx="3600000" cy="4860000"/>
          </a:xfrm>
        </p:spPr>
        <p:txBody>
          <a:bodyPr/>
          <a:lstStyle>
            <a:lvl1pPr>
              <a:buFont typeface="Wingdings 2" pitchFamily="18" charset="2"/>
              <a:buChar char="·"/>
              <a:defRPr sz="2800">
                <a:solidFill>
                  <a:srgbClr val="006600"/>
                </a:solidFill>
                <a:latin typeface="Book Antiqua" pitchFamily="18" charset="0"/>
              </a:defRPr>
            </a:lvl1pPr>
            <a:lvl2pPr>
              <a:buFont typeface="Wingdings" pitchFamily="2" charset="2"/>
              <a:buChar char="§"/>
              <a:defRPr sz="2400">
                <a:solidFill>
                  <a:srgbClr val="006600"/>
                </a:solidFill>
                <a:latin typeface="Book Antiqua" pitchFamily="18" charset="0"/>
              </a:defRPr>
            </a:lvl2pPr>
            <a:lvl3pPr>
              <a:defRPr sz="2000">
                <a:solidFill>
                  <a:srgbClr val="006600"/>
                </a:solidFill>
                <a:latin typeface="Book Antiqua" pitchFamily="18" charset="0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296988" y="296863"/>
            <a:ext cx="7559675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296988" y="1631950"/>
            <a:ext cx="7559675" cy="485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89" r:id="rId2"/>
    <p:sldLayoutId id="2147483790" r:id="rId3"/>
    <p:sldLayoutId id="2147483791" r:id="rId4"/>
    <p:sldLayoutId id="2147483792" r:id="rId5"/>
    <p:sldLayoutId id="2147483793" r:id="rId6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006600"/>
          </a:solidFill>
          <a:latin typeface="Book Antiqua" pitchFamily="18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600"/>
          </a:solidFill>
          <a:latin typeface="Book Antiqua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600"/>
          </a:solidFill>
          <a:latin typeface="Book Antiqua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600"/>
          </a:solidFill>
          <a:latin typeface="Book Antiqua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6600"/>
          </a:solidFill>
          <a:latin typeface="Book Antiqua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9pPr>
    </p:titleStyle>
    <p:bodyStyle>
      <a:lvl1pPr marL="342900" indent="15875" algn="l" rtl="0" eaLnBrk="0" fontAlgn="base" hangingPunct="0">
        <a:spcBef>
          <a:spcPct val="20000"/>
        </a:spcBef>
        <a:spcAft>
          <a:spcPct val="0"/>
        </a:spcAft>
        <a:buFont typeface="Wingdings 2" pitchFamily="18" charset="2"/>
        <a:buChar char="·"/>
        <a:defRPr sz="2800" kern="1200">
          <a:solidFill>
            <a:srgbClr val="006600"/>
          </a:solidFill>
          <a:latin typeface="Book Antiqua" pitchFamily="18" charset="0"/>
          <a:ea typeface="+mn-ea"/>
          <a:cs typeface="Arial" pitchFamily="34" charset="0"/>
        </a:defRPr>
      </a:lvl1pPr>
      <a:lvl2pPr marL="358775" indent="250825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400" kern="1200">
          <a:solidFill>
            <a:srgbClr val="006600"/>
          </a:solidFill>
          <a:latin typeface="Book Antiqua" pitchFamily="18" charset="0"/>
          <a:ea typeface="+mn-ea"/>
          <a:cs typeface="Arial" pitchFamily="34" charset="0"/>
        </a:defRPr>
      </a:lvl2pPr>
      <a:lvl3pPr marL="719138" indent="17938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006600"/>
          </a:solidFill>
          <a:latin typeface="Book Antiqua" pitchFamily="18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3"/>
          <p:cNvSpPr>
            <a:spLocks noGrp="1"/>
          </p:cNvSpPr>
          <p:nvPr>
            <p:ph type="ctrTitle"/>
          </p:nvPr>
        </p:nvSpPr>
        <p:spPr>
          <a:xfrm>
            <a:off x="571472" y="2071678"/>
            <a:ext cx="8424862" cy="1081088"/>
          </a:xfrm>
        </p:spPr>
        <p:txBody>
          <a:bodyPr/>
          <a:lstStyle/>
          <a:p>
            <a:pPr>
              <a:defRPr/>
            </a:pPr>
            <a:r>
              <a:rPr lang="ru-RU" sz="5400" b="1" dirty="0" smtClean="0"/>
              <a:t>«</a:t>
            </a:r>
            <a:r>
              <a:rPr lang="ru-RU" sz="5400" b="1" dirty="0" smtClean="0"/>
              <a:t>ХРАНИТЕЛЬ ДОМА </a:t>
            </a:r>
            <a:r>
              <a:rPr lang="ru-RU" sz="5400" b="1" dirty="0" smtClean="0"/>
              <a:t>– ДОМОВОЙ»</a:t>
            </a:r>
            <a:r>
              <a:rPr lang="ru-RU" sz="5400" dirty="0"/>
              <a:t/>
            </a:r>
            <a:br>
              <a:rPr lang="ru-RU" sz="5400" dirty="0"/>
            </a:br>
            <a:endParaRPr lang="ru-RU" dirty="0">
              <a:cs typeface="Arial Unicode MS" pitchFamily="34" charset="-128"/>
            </a:endParaRPr>
          </a:p>
        </p:txBody>
      </p:sp>
      <p:sp>
        <p:nvSpPr>
          <p:cNvPr id="307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57158" y="3000372"/>
            <a:ext cx="8571896" cy="720725"/>
          </a:xfrm>
        </p:spPr>
        <p:txBody>
          <a:bodyPr/>
          <a:lstStyle/>
          <a:p>
            <a:pPr algn="r">
              <a:defRPr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Выполнила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: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Марченко Полина Александровна</a:t>
            </a:r>
          </a:p>
          <a:p>
            <a:pPr algn="r">
              <a:defRPr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10 А</a:t>
            </a:r>
          </a:p>
          <a:p>
            <a:pPr algn="r">
              <a:defRPr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Руководитель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: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Кузнецова Елена Анатольевна</a:t>
            </a:r>
          </a:p>
          <a:p>
            <a:pPr algn="r">
              <a:defRPr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Учитель технологии </a:t>
            </a:r>
          </a:p>
        </p:txBody>
      </p:sp>
      <p:pic>
        <p:nvPicPr>
          <p:cNvPr id="3076" name="Picture 4" descr="F:\дОМОВОЙ\49109add0c3b1caa6922f1c24b8e7ed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59275"/>
            <a:ext cx="230822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57554" y="6143644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Бийск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«Средняя общеобразовательная школа № 34»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446088" y="325438"/>
            <a:ext cx="839787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28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словаре славянских духов и нежити: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Домовой –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Доможил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Доброжил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Доброхот, Кормилец, Дедушка,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Суседка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Батан, Другая половина, Жировик, Лизун,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Постень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Карноухий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Клецник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Шут, Облом, </a:t>
            </a:r>
            <a:r>
              <a:rPr lang="ru-RU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Садолом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Рисунок 2" descr="740481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214554"/>
            <a:ext cx="2994025" cy="445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Рисунок 4" descr="rus-nar-skazka-8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0126" y="2143117"/>
            <a:ext cx="130387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Рисунок 1">
            <a:extLst>
              <a:ext uri="{FF2B5EF4-FFF2-40B4-BE49-F238E27FC236}">
                <a16:creationId xmlns:a16="http://schemas.microsoft.com/office/drawing/2014/main" xmlns="" id="{86F5138C-2FAA-4E87-8D16-61387CE37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714356"/>
            <a:ext cx="2594388" cy="19467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FBB551F-D048-4972-ADE2-5DDB6EE5FB04}"/>
              </a:ext>
            </a:extLst>
          </p:cNvPr>
          <p:cNvSpPr txBox="1"/>
          <p:nvPr/>
        </p:nvSpPr>
        <p:spPr>
          <a:xfrm>
            <a:off x="3500430" y="785794"/>
            <a:ext cx="542928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Подбор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материала и подготовка его к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работе. Подобрать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мешковину или холстину, при необходимости выстирать её и прогладить утюгом.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7" name="Рисунок 3">
            <a:extLst>
              <a:ext uri="{FF2B5EF4-FFF2-40B4-BE49-F238E27FC236}">
                <a16:creationId xmlns:a16="http://schemas.microsoft.com/office/drawing/2014/main" xmlns="" id="{C36D0BF0-CF46-4AD8-BFFB-DC579AFCD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2" y="2714620"/>
            <a:ext cx="2595600" cy="2081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0DABCDD-24D9-4CB3-964C-EB835B9C0784}"/>
              </a:ext>
            </a:extLst>
          </p:cNvPr>
          <p:cNvSpPr txBox="1"/>
          <p:nvPr/>
        </p:nvSpPr>
        <p:spPr>
          <a:xfrm>
            <a:off x="3500430" y="2928934"/>
            <a:ext cx="5357850" cy="1427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Изготовление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выкройки. 	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Начертить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циркулем на бумаге окружности диаметром 14см и 17см и вырезать. 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Рисунок 4">
            <a:extLst>
              <a:ext uri="{FF2B5EF4-FFF2-40B4-BE49-F238E27FC236}">
                <a16:creationId xmlns:a16="http://schemas.microsoft.com/office/drawing/2014/main" xmlns="" id="{8B662367-6BB0-4B79-B94F-86179BB01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4776726"/>
            <a:ext cx="2595600" cy="2081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AAB2649-A009-46CA-8BA7-BA83398AFC73}"/>
              </a:ext>
            </a:extLst>
          </p:cNvPr>
          <p:cNvSpPr txBox="1"/>
          <p:nvPr/>
        </p:nvSpPr>
        <p:spPr>
          <a:xfrm>
            <a:off x="3428992" y="4786322"/>
            <a:ext cx="5715008" cy="18896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buAutoNum type="arabicPeriod" startAt="3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Раскрой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деталей.	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Выкройку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наложить на ткань, стараясь экономить материал; придерживая рукой выкройку, обвести её мелом или мылом; вырезать круги ножницами	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357290" y="0"/>
            <a:ext cx="7560000" cy="900113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Этапы выполнения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7">
            <a:extLst>
              <a:ext uri="{FF2B5EF4-FFF2-40B4-BE49-F238E27FC236}">
                <a16:creationId xmlns:a16="http://schemas.microsoft.com/office/drawing/2014/main" xmlns="" id="{DFBF7DA0-968E-472B-A670-6D450335B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214290"/>
            <a:ext cx="2390066" cy="205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0EE9219-E9F0-488B-BAE3-3BB3ECE6AEBC}"/>
              </a:ext>
            </a:extLst>
          </p:cNvPr>
          <p:cNvSpPr txBox="1"/>
          <p:nvPr/>
        </p:nvSpPr>
        <p:spPr>
          <a:xfrm>
            <a:off x="3143240" y="214290"/>
            <a:ext cx="578647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4.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Изготовление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помпонов.	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краю круга проложить шов «вперед иголку», слегка стянуть, набить образовавшийся мешочек, затянуть помпон окончательно и закрепить нить.</a:t>
            </a:r>
            <a:endParaRPr lang="ru-RU" sz="2000" dirty="0"/>
          </a:p>
        </p:txBody>
      </p:sp>
      <p:pic>
        <p:nvPicPr>
          <p:cNvPr id="2051" name="Рисунок 5">
            <a:extLst>
              <a:ext uri="{FF2B5EF4-FFF2-40B4-BE49-F238E27FC236}">
                <a16:creationId xmlns:a16="http://schemas.microsoft.com/office/drawing/2014/main" xmlns="" id="{D0A59F60-EB4C-47AE-97DC-E4A66568B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2285992"/>
            <a:ext cx="2464113" cy="205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450CDF5-BCA1-4076-9C36-1C76981D663E}"/>
              </a:ext>
            </a:extLst>
          </p:cNvPr>
          <p:cNvSpPr txBox="1"/>
          <p:nvPr/>
        </p:nvSpPr>
        <p:spPr>
          <a:xfrm>
            <a:off x="3184730" y="2143116"/>
            <a:ext cx="595927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buAutoNum type="arabicPlain" startAt="5"/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Сборка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туловища	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Соединить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потайным швом голову с туловищем в том месте, где выполнялось стягивание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деталей. Игла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наперсток, ножницы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2" name="Рисунок 6">
            <a:extLst>
              <a:ext uri="{FF2B5EF4-FFF2-40B4-BE49-F238E27FC236}">
                <a16:creationId xmlns:a16="http://schemas.microsoft.com/office/drawing/2014/main" xmlns="" id="{DB39D00A-5574-4C4E-BFCC-35C1316AB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4572008"/>
            <a:ext cx="2175226" cy="205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6F9DEAE-C283-4C20-A7BC-0EC460CD28C7}"/>
              </a:ext>
            </a:extLst>
          </p:cNvPr>
          <p:cNvSpPr txBox="1"/>
          <p:nvPr/>
        </p:nvSpPr>
        <p:spPr>
          <a:xfrm>
            <a:off x="2873831" y="4045050"/>
            <a:ext cx="6270169" cy="2812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Изготовление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бороды.	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Надергать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нити из ткани, сложить их в одном направлении и выровнять по длине; перевязать посередине нитью; правую половину нитей сложить с левой, равномерно распределив их вокруг перевязки; отступив от сгиба 1 см, снова перевязать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нити.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8">
            <a:extLst>
              <a:ext uri="{FF2B5EF4-FFF2-40B4-BE49-F238E27FC236}">
                <a16:creationId xmlns:a16="http://schemas.microsoft.com/office/drawing/2014/main" xmlns="" id="{CFB153BA-C608-4B36-BFC9-2543F29E2A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214290"/>
            <a:ext cx="2854941" cy="205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1F28DAE-E416-4815-B1E0-9C05425ED42C}"/>
              </a:ext>
            </a:extLst>
          </p:cNvPr>
          <p:cNvSpPr txBox="1"/>
          <p:nvPr/>
        </p:nvSpPr>
        <p:spPr>
          <a:xfrm>
            <a:off x="3643306" y="152636"/>
            <a:ext cx="474461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7.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Изготовление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волос и бровей.	</a:t>
            </a:r>
            <a:endParaRPr lang="ru-RU" sz="2000" dirty="0"/>
          </a:p>
        </p:txBody>
      </p:sp>
      <p:pic>
        <p:nvPicPr>
          <p:cNvPr id="3075" name="Рисунок 9">
            <a:extLst>
              <a:ext uri="{FF2B5EF4-FFF2-40B4-BE49-F238E27FC236}">
                <a16:creationId xmlns:a16="http://schemas.microsoft.com/office/drawing/2014/main" xmlns="" id="{6A204F9D-FBEB-444D-8B3B-416424F838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2357430"/>
            <a:ext cx="2737303" cy="205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EF6590E-5A99-4E17-9A6C-D64DD5982700}"/>
              </a:ext>
            </a:extLst>
          </p:cNvPr>
          <p:cNvSpPr txBox="1"/>
          <p:nvPr/>
        </p:nvSpPr>
        <p:spPr>
          <a:xfrm>
            <a:off x="3643306" y="1142984"/>
            <a:ext cx="4760873" cy="960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8. Оформление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головы. 	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Приклеить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бороду, волосы, брови и глаза.</a:t>
            </a:r>
            <a:endParaRPr lang="ru-RU" sz="2000" dirty="0"/>
          </a:p>
        </p:txBody>
      </p:sp>
      <p:pic>
        <p:nvPicPr>
          <p:cNvPr id="3076" name="Рисунок 10">
            <a:extLst>
              <a:ext uri="{FF2B5EF4-FFF2-40B4-BE49-F238E27FC236}">
                <a16:creationId xmlns:a16="http://schemas.microsoft.com/office/drawing/2014/main" xmlns="" id="{634DCD51-6A97-441C-BFEA-2A06F5C251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4572008"/>
            <a:ext cx="2735360" cy="205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1A4C60F-624B-4192-82F1-F022857586A5}"/>
              </a:ext>
            </a:extLst>
          </p:cNvPr>
          <p:cNvSpPr txBox="1"/>
          <p:nvPr/>
        </p:nvSpPr>
        <p:spPr>
          <a:xfrm>
            <a:off x="3627700" y="2225963"/>
            <a:ext cx="551630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Изготовление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мешочка.	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Вырезать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прямоугольник размером 10см х 7см, сложить пополам, прошить с двух сторон швом «назад иголка», вывернуть, слегка набить, стянуть не сшитый край.	 </a:t>
            </a:r>
            <a:endParaRPr lang="ru-RU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10.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Оформление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туловища. 	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Приклеить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косые спилы веток в место расположения ступней, приклеить веревку - руки, мешочек и шишку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0" y="0"/>
            <a:ext cx="91440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ru-RU" sz="21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r>
              <a:rPr lang="ru-RU" sz="21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eaLnBrk="0" hangingPunct="0"/>
            <a: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Задачи, которые мы ставили в работе достигнуты: мы познакомились с историей происхождения домовых, изучили жизнь домовых по литературным источникам, провели опрос среди старшего поколения и анкетирование среди учащихся 5 – </a:t>
            </a:r>
            <a:r>
              <a:rPr lang="ru-RU" sz="21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классов.</a:t>
            </a:r>
          </a:p>
          <a:p>
            <a:pPr algn="just" eaLnBrk="0" hangingPunct="0"/>
            <a:r>
              <a:rPr lang="ru-RU" sz="21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</a:p>
          <a:p>
            <a:pPr algn="just" eaLnBrk="0" hangingPunct="0"/>
            <a: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1.Домовые – это души людей, задача которых – заботиться о благополучии человеческой семьи.</a:t>
            </a:r>
          </a:p>
          <a:p>
            <a:pPr algn="just" eaLnBrk="0" hangingPunct="0"/>
            <a: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2.Вера в домовых существует у многих народов, поэтому, названий у домовых великое множество и каждый народ относится с уважением к своим домашним духам.</a:t>
            </a:r>
          </a:p>
          <a:p>
            <a:pPr algn="just" eaLnBrk="0" hangingPunct="0"/>
            <a: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3.Русские поэты А.С.Пушкин и А.С.Грибоедов представляли домового и как доброго духа и как проказника.</a:t>
            </a:r>
          </a:p>
          <a:p>
            <a:pPr algn="just" eaLnBrk="0" hangingPunct="0"/>
            <a: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4.Все домовые разные, поэтому, как жизнь одного человека отличается от жизни другого, так и уклад жизни каждого домового – свой, особенный, определенный образом жизни людей того дома, где он живёт.</a:t>
            </a:r>
          </a:p>
          <a:p>
            <a:pPr algn="just" eaLnBrk="0" hangingPunct="0"/>
            <a:r>
              <a:rPr lang="ru-RU" sz="21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5.Большинство опрошенных верят в существование домового.</a:t>
            </a:r>
          </a:p>
          <a:p>
            <a:pPr algn="just" eaLnBrk="0" hangingPunct="0"/>
            <a:r>
              <a:rPr lang="ru-RU" sz="2100" b="1" dirty="0">
                <a:solidFill>
                  <a:srgbClr val="002060"/>
                </a:solidFill>
                <a:latin typeface="Times New Roman" pitchFamily="18" charset="0"/>
                <a:ea typeface="TimesNewRomanPSMT"/>
                <a:cs typeface="Times New Roman" pitchFamily="18" charset="0"/>
              </a:rPr>
              <a:t>6.Пожилые люди верят в домовых потому, что в них верили их родители, бабушки и дедушки. Большинство опрошенных с домовым не встречались.</a:t>
            </a:r>
            <a:endParaRPr lang="ru-RU" sz="2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642910" y="0"/>
            <a:ext cx="850109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ru-RU" sz="44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eaLnBrk="0" hangingPunct="0"/>
            <a:endParaRPr lang="ru-RU" sz="44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eaLnBrk="0" hangingPunct="0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</a:rPr>
              <a:t>Таким образом, наша ГИПОТЕЗА о том, что современные дети верят в существование домовых, подтвердилась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9459" name="Picture 4" descr="F:\дОМОВОЙ\img2006042403195605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9475" y="3794125"/>
            <a:ext cx="277495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3"/>
          <p:cNvSpPr>
            <a:spLocks noGrp="1"/>
          </p:cNvSpPr>
          <p:nvPr>
            <p:ph type="ctrTitle"/>
          </p:nvPr>
        </p:nvSpPr>
        <p:spPr>
          <a:xfrm>
            <a:off x="571472" y="2071678"/>
            <a:ext cx="8424862" cy="1081088"/>
          </a:xfrm>
        </p:spPr>
        <p:txBody>
          <a:bodyPr/>
          <a:lstStyle/>
          <a:p>
            <a:pPr>
              <a:defRPr/>
            </a:pPr>
            <a:r>
              <a:rPr lang="ru-RU" sz="5400" b="1" dirty="0" smtClean="0"/>
              <a:t>«</a:t>
            </a:r>
            <a:r>
              <a:rPr lang="ru-RU" sz="5400" b="1" dirty="0" smtClean="0"/>
              <a:t>ХРАНИТЕЛЬ ДОМА </a:t>
            </a:r>
            <a:r>
              <a:rPr lang="ru-RU" sz="5400" b="1" dirty="0" smtClean="0"/>
              <a:t>– ДОМОВОЙ»</a:t>
            </a:r>
            <a:r>
              <a:rPr lang="ru-RU" sz="5400" dirty="0"/>
              <a:t/>
            </a:r>
            <a:br>
              <a:rPr lang="ru-RU" sz="5400" dirty="0"/>
            </a:br>
            <a:endParaRPr lang="ru-RU" dirty="0">
              <a:cs typeface="Arial Unicode MS" pitchFamily="34" charset="-128"/>
            </a:endParaRPr>
          </a:p>
        </p:txBody>
      </p:sp>
      <p:sp>
        <p:nvSpPr>
          <p:cNvPr id="307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57158" y="3000372"/>
            <a:ext cx="8571896" cy="720725"/>
          </a:xfrm>
        </p:spPr>
        <p:txBody>
          <a:bodyPr/>
          <a:lstStyle/>
          <a:p>
            <a:pPr algn="r">
              <a:defRPr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Выполнила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: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Марченко Полина Александровна</a:t>
            </a:r>
          </a:p>
          <a:p>
            <a:pPr algn="r">
              <a:defRPr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10 А</a:t>
            </a:r>
          </a:p>
          <a:p>
            <a:pPr algn="r">
              <a:defRPr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Руководитель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: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Кузнецова Елена Анатольевна</a:t>
            </a:r>
          </a:p>
          <a:p>
            <a:pPr algn="r">
              <a:defRPr/>
            </a:pPr>
            <a:r>
              <a:rPr lang="ru-RU" sz="3200" dirty="0">
                <a:solidFill>
                  <a:schemeClr val="accent1">
                    <a:lumMod val="50000"/>
                  </a:schemeClr>
                </a:solidFill>
                <a:cs typeface="Arial" charset="0"/>
              </a:rPr>
              <a:t>Учитель технологии </a:t>
            </a:r>
          </a:p>
        </p:txBody>
      </p:sp>
      <p:pic>
        <p:nvPicPr>
          <p:cNvPr id="3076" name="Picture 4" descr="F:\дОМОВОЙ\49109add0c3b1caa6922f1c24b8e7ed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59275"/>
            <a:ext cx="2308225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357554" y="6143644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Бийск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2024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«Средняя общеобразовательная школа № 34»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Текст 2"/>
          <p:cNvSpPr>
            <a:spLocks noGrp="1"/>
          </p:cNvSpPr>
          <p:nvPr>
            <p:ph type="body" sz="quarter" idx="4294967295"/>
          </p:nvPr>
        </p:nvSpPr>
        <p:spPr>
          <a:xfrm>
            <a:off x="4000400" y="0"/>
            <a:ext cx="5143600" cy="3705231"/>
          </a:xfrm>
        </p:spPr>
        <p:txBody>
          <a:bodyPr/>
          <a:lstStyle/>
          <a:p>
            <a:pPr marL="0" indent="358775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"...зачем теперь мифы и чудеса?!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Кругом телевизоры, пылесосы,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вот домовые, лишившись спроса,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слухам, ушли из домов в леса.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город строился, обновлялся: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печи - долой и старье - долой!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вот наконец у трубы остался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Последний в городе домовой..."</a:t>
            </a:r>
          </a:p>
          <a:p>
            <a:pPr marL="0" indent="358775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H:\Домовой\картинки\58091873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290"/>
            <a:ext cx="2744787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 txBox="1">
            <a:spLocks/>
          </p:cNvSpPr>
          <p:nvPr/>
        </p:nvSpPr>
        <p:spPr bwMode="auto">
          <a:xfrm>
            <a:off x="0" y="3856026"/>
            <a:ext cx="8929718" cy="3001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15875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Актуальность данного исследования заключается в том, что каждый образованный человек должен знать культурные традиции своего народа и почитать их, так как изучение этих традиций   позволяет приобщиться к национальной культуре, духовно-нравственным ценностям своего народа, сформировать эстетический вкус, воспитать уважение и интерес к народным традициям.</a:t>
            </a:r>
          </a:p>
          <a:p>
            <a:pPr marL="0" marR="0" lvl="0" indent="358775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4" descr="I:\5 класс\Новая папка\rus-nar-skazka-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2928934"/>
            <a:ext cx="2071670" cy="2268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0" y="214290"/>
            <a:ext cx="8501122" cy="4905395"/>
          </a:xfrm>
        </p:spPr>
        <p:txBody>
          <a:bodyPr/>
          <a:lstStyle/>
          <a:p>
            <a:pPr marL="0" indent="360363">
              <a:spcBef>
                <a:spcPts val="0"/>
              </a:spcBef>
              <a:buNone/>
            </a:pP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- домовой.</a:t>
            </a:r>
          </a:p>
          <a:p>
            <a:pPr marL="0" indent="360363">
              <a:spcBef>
                <a:spcPts val="0"/>
              </a:spcBef>
              <a:buNone/>
            </a:pP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Предметом исследования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является вера людей в существование домовых.</a:t>
            </a:r>
          </a:p>
          <a:p>
            <a:pPr marL="0" indent="360363">
              <a:spcBef>
                <a:spcPts val="0"/>
              </a:spcBef>
              <a:buNone/>
            </a:pP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 нашего исследования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выяснить, сохранилась ли вера людей в домовых.</a:t>
            </a:r>
          </a:p>
          <a:p>
            <a:pPr marL="0" indent="360363">
              <a:spcBef>
                <a:spcPts val="0"/>
              </a:spcBef>
              <a:buNone/>
            </a:pP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lvl="0" indent="360363">
              <a:spcBef>
                <a:spcPts val="0"/>
              </a:spcBef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Познакомиться с историей происхождения домовых</a:t>
            </a:r>
          </a:p>
          <a:p>
            <a:pPr marL="0" lvl="0" indent="360363">
              <a:spcBef>
                <a:spcPts val="0"/>
              </a:spcBef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Изучить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жизнь домовых</a:t>
            </a:r>
          </a:p>
          <a:p>
            <a:pPr marL="0" lvl="0" indent="360363">
              <a:spcBef>
                <a:spcPts val="0"/>
              </a:spcBef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Провести опрос и анкетирование. </a:t>
            </a:r>
          </a:p>
          <a:p>
            <a:pPr marL="0" indent="360363">
              <a:spcBef>
                <a:spcPts val="0"/>
              </a:spcBef>
              <a:buNone/>
            </a:pP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Гипотеза исследования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Мы полагаем, что современные дети верят в существование домовых. </a:t>
            </a:r>
          </a:p>
          <a:p>
            <a:pPr marL="0" indent="360363">
              <a:spcBef>
                <a:spcPts val="0"/>
              </a:spcBef>
              <a:buNone/>
            </a:pP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Методы исследования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наблюдение, опрос, анализ</a:t>
            </a:r>
          </a:p>
          <a:p>
            <a:pPr marL="0" indent="360363">
              <a:spcBef>
                <a:spcPts val="0"/>
              </a:spcBef>
              <a:buNone/>
            </a:pPr>
            <a:r>
              <a:rPr lang="ru-RU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 проекта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изготовление сувенирной продукции «Домовой»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00038" y="252413"/>
            <a:ext cx="9144000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3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Анкетирование обучающихся </a:t>
            </a:r>
            <a:r>
              <a:rPr lang="en-US" sz="3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b="1" u="sng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классов МБОУ СОШ №34 </a:t>
            </a:r>
          </a:p>
          <a:p>
            <a:pPr algn="ctr" eaLnBrk="0" hangingPunct="0">
              <a:defRPr/>
            </a:pPr>
            <a:r>
              <a:rPr lang="ru-RU" sz="3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"Домовые в нашей жизни"</a:t>
            </a:r>
          </a:p>
          <a:p>
            <a:pPr algn="ctr" eaLnBrk="0" hangingPunct="0"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Анкету заполняли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47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человек.</a:t>
            </a:r>
          </a:p>
          <a:p>
            <a:pPr algn="ctr" eaLnBrk="0" hangingPunct="0">
              <a:buFontTx/>
              <a:buChar char="•"/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Верите ли вы в домовых? </a:t>
            </a:r>
          </a:p>
          <a:p>
            <a:pPr algn="ctr" eaLnBrk="0" hangingPunct="0"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 -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чел.    Нет -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чел.</a:t>
            </a:r>
          </a:p>
          <a:p>
            <a:pPr eaLnBrk="0" hangingPunct="0"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Диаграмма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8688" y="3173413"/>
            <a:ext cx="5549900" cy="346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45720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0" y="0"/>
            <a:ext cx="894556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800" b="1" u="sng" dirty="0" smtClean="0">
                <a:solidFill>
                  <a:srgbClr val="002060"/>
                </a:solidFill>
                <a:latin typeface="Book Antiqua" pitchFamily="18" charset="0"/>
              </a:rPr>
              <a:t>Где </a:t>
            </a:r>
            <a:r>
              <a:rPr lang="ru-RU" sz="2800" b="1" u="sng" dirty="0">
                <a:solidFill>
                  <a:srgbClr val="002060"/>
                </a:solidFill>
                <a:latin typeface="Book Antiqua" pitchFamily="18" charset="0"/>
              </a:rPr>
              <a:t>в жизни вы встречались с образом домовых?</a:t>
            </a:r>
          </a:p>
          <a:p>
            <a:pPr algn="just" eaLnBrk="0" hangingPunct="0"/>
            <a:r>
              <a:rPr lang="ru-RU" sz="2800" b="1" dirty="0">
                <a:solidFill>
                  <a:srgbClr val="002060"/>
                </a:solidFill>
                <a:latin typeface="Book Antiqua" pitchFamily="18" charset="0"/>
              </a:rPr>
              <a:t>Варианты ответов:   сказки, картины, игрушки, кино, танец, в магазинах, театр, песня, поговорки, рассказы взрослых, в играх, у друзей, в школе, на кружке.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82600" y="2041525"/>
            <a:ext cx="7667625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800" b="1" u="sng" dirty="0">
                <a:solidFill>
                  <a:srgbClr val="002060"/>
                </a:solidFill>
                <a:latin typeface="Book Antiqua" pitchFamily="18" charset="0"/>
              </a:rPr>
              <a:t>Есть у вас дома игрушки – обереги, в том числе игрушки - домовые?</a:t>
            </a:r>
          </a:p>
          <a:p>
            <a:pPr eaLnBrk="0" hangingPunct="0"/>
            <a:r>
              <a:rPr lang="ru-RU" sz="2800" b="1" dirty="0">
                <a:solidFill>
                  <a:srgbClr val="002060"/>
                </a:solidFill>
                <a:latin typeface="Book Antiqua" pitchFamily="18" charset="0"/>
              </a:rPr>
              <a:t>Да - </a:t>
            </a:r>
            <a:r>
              <a:rPr lang="en-US" sz="2800" b="1" dirty="0">
                <a:solidFill>
                  <a:srgbClr val="002060"/>
                </a:solidFill>
                <a:latin typeface="Book Antiqua" pitchFamily="18" charset="0"/>
              </a:rPr>
              <a:t>42</a:t>
            </a:r>
            <a:r>
              <a:rPr lang="ru-RU" sz="2800" b="1" dirty="0">
                <a:solidFill>
                  <a:srgbClr val="002060"/>
                </a:solidFill>
                <a:latin typeface="Book Antiqua" pitchFamily="18" charset="0"/>
              </a:rPr>
              <a:t> чел.     Нет - </a:t>
            </a:r>
            <a:r>
              <a:rPr lang="en-US" sz="2800" b="1" dirty="0">
                <a:solidFill>
                  <a:srgbClr val="002060"/>
                </a:solidFill>
                <a:latin typeface="Book Antiqua" pitchFamily="18" charset="0"/>
              </a:rPr>
              <a:t>5</a:t>
            </a:r>
            <a:r>
              <a:rPr lang="ru-RU" sz="2800" b="1" dirty="0">
                <a:solidFill>
                  <a:srgbClr val="002060"/>
                </a:solidFill>
                <a:latin typeface="Book Antiqua" pitchFamily="18" charset="0"/>
              </a:rPr>
              <a:t> чел.</a:t>
            </a:r>
          </a:p>
          <a:p>
            <a:pPr eaLnBrk="0" hangingPunct="0"/>
            <a:endParaRPr lang="ru-RU" dirty="0"/>
          </a:p>
        </p:txBody>
      </p:sp>
      <p:pic>
        <p:nvPicPr>
          <p:cNvPr id="9220" name="Диаграмма 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54275" y="3575050"/>
            <a:ext cx="452755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457200" y="1647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227013" y="215900"/>
            <a:ext cx="8507412" cy="547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 b="1" u="sng" dirty="0" smtClean="0">
                <a:solidFill>
                  <a:srgbClr val="002060"/>
                </a:solidFill>
                <a:latin typeface="Book Antiqua" pitchFamily="18" charset="0"/>
              </a:rPr>
              <a:t>Как </a:t>
            </a:r>
            <a:r>
              <a:rPr lang="ru-RU" sz="2800" b="1" u="sng" dirty="0">
                <a:solidFill>
                  <a:srgbClr val="002060"/>
                </a:solidFill>
                <a:latin typeface="Book Antiqua" pitchFamily="18" charset="0"/>
              </a:rPr>
              <a:t>ты думаешь, зачем люди имеют дома такие сувениры – обереги?</a:t>
            </a:r>
          </a:p>
          <a:p>
            <a:pPr algn="just" eaLnBrk="0" hangingPunct="0"/>
            <a:r>
              <a:rPr lang="ru-RU" sz="2800" b="1" dirty="0">
                <a:solidFill>
                  <a:srgbClr val="002060"/>
                </a:solidFill>
                <a:latin typeface="Book Antiqua" pitchFamily="18" charset="0"/>
              </a:rPr>
              <a:t>        Варианты ответов:  охраняет дружбу в семье, оберегает дом от зла, следит за порядком, приносит в дом деньги, приносит удачу, счастье, добрые сны.</a:t>
            </a:r>
          </a:p>
          <a:p>
            <a:pPr eaLnBrk="0" hangingPunct="0"/>
            <a:endParaRPr lang="ru-RU" sz="2400" b="1" dirty="0">
              <a:solidFill>
                <a:srgbClr val="002060"/>
              </a:solidFill>
              <a:latin typeface="Book Antiqua" pitchFamily="18" charset="0"/>
            </a:endParaRPr>
          </a:p>
          <a:p>
            <a:pPr algn="just" eaLnBrk="0" hangingPunct="0"/>
            <a:r>
              <a:rPr lang="ru-RU" sz="2800" b="1" u="sng" dirty="0">
                <a:solidFill>
                  <a:srgbClr val="002060"/>
                </a:solidFill>
                <a:latin typeface="Book Antiqua" pitchFamily="18" charset="0"/>
              </a:rPr>
              <a:t>Вывод:</a:t>
            </a:r>
            <a:r>
              <a:rPr lang="ru-RU" sz="2800" b="1" dirty="0">
                <a:solidFill>
                  <a:srgbClr val="002060"/>
                </a:solidFill>
                <a:latin typeface="Book Antiqua" pitchFamily="18" charset="0"/>
              </a:rPr>
              <a:t>   Согласно результатам анкетирования, мы можем утверждать, что сувенирные игрушки, в том числе -  домовые,  популярны в современном обществе и люди верят в </a:t>
            </a:r>
            <a:r>
              <a:rPr lang="ru-RU" sz="2800" b="1" dirty="0" err="1">
                <a:solidFill>
                  <a:srgbClr val="002060"/>
                </a:solidFill>
                <a:latin typeface="Book Antiqua" pitchFamily="18" charset="0"/>
              </a:rPr>
              <a:t>обереговую</a:t>
            </a:r>
            <a:r>
              <a:rPr lang="ru-RU" sz="2800" b="1" dirty="0">
                <a:solidFill>
                  <a:srgbClr val="002060"/>
                </a:solidFill>
                <a:latin typeface="Book Antiqua" pitchFamily="18" charset="0"/>
              </a:rPr>
              <a:t> силу таких игрушек.</a:t>
            </a:r>
          </a:p>
          <a:p>
            <a:pPr eaLnBrk="0" hangingPunct="0"/>
            <a:endParaRPr lang="ru-RU" dirty="0"/>
          </a:p>
        </p:txBody>
      </p:sp>
      <p:pic>
        <p:nvPicPr>
          <p:cNvPr id="10243" name="Picture 3" descr="F:\дОМОВОЙ\rus-nar-skazka-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2750" y="4962525"/>
            <a:ext cx="1387475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0" y="654050"/>
            <a:ext cx="9144000" cy="900113"/>
          </a:xfrm>
        </p:spPr>
        <p:txBody>
          <a:bodyPr/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русской мифологии мы узнали, что домовой – это  дух - властитель судьбы человека, который есть в каждом доме.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Рисунок 3" descr="163293977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643050"/>
            <a:ext cx="3833812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0" y="6680200"/>
            <a:ext cx="171450" cy="177800"/>
          </a:xfrm>
        </p:spPr>
        <p:txBody>
          <a:bodyPr/>
          <a:lstStyle/>
          <a:p>
            <a:endParaRPr lang="ru-RU" sz="100"/>
          </a:p>
        </p:txBody>
      </p:sp>
      <p:sp>
        <p:nvSpPr>
          <p:cNvPr id="12291" name="Текст 2"/>
          <p:cNvSpPr>
            <a:spLocks noGrp="1"/>
          </p:cNvSpPr>
          <p:nvPr>
            <p:ph type="body" sz="quarter" idx="10"/>
          </p:nvPr>
        </p:nvSpPr>
        <p:spPr>
          <a:xfrm>
            <a:off x="0" y="142875"/>
            <a:ext cx="9143999" cy="4816475"/>
          </a:xfrm>
        </p:spPr>
        <p:txBody>
          <a:bodyPr/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ходе своего исследования мы нашли несколько версий происхождения домовых:</a:t>
            </a:r>
          </a:p>
          <a:p>
            <a:pPr indent="360363" algn="just">
              <a:spcBef>
                <a:spcPts val="0"/>
              </a:spcBef>
              <a:buFont typeface="Times New Roman" pitchFamily="18" charset="0"/>
              <a:buChar char="˗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Домовые – это покинувшие землю люди, имевшие при жизни определённые недостатки;</a:t>
            </a:r>
          </a:p>
          <a:p>
            <a:pPr indent="360363" algn="just">
              <a:spcBef>
                <a:spcPts val="0"/>
              </a:spcBef>
              <a:buFont typeface="Times New Roman" pitchFamily="18" charset="0"/>
              <a:buChar char="˗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Домовым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может стать человек, который при жизни имел привычку без спросу встревать в дела своих близких или проявлял полное безразличие к происходящему в своём доме;</a:t>
            </a:r>
          </a:p>
          <a:p>
            <a:pPr indent="360363" algn="just">
              <a:spcBef>
                <a:spcPts val="0"/>
              </a:spcBef>
              <a:buFont typeface="Times New Roman" pitchFamily="18" charset="0"/>
              <a:buChar char="˗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омовые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это дети Адама и Евы – первых Библейских людей: они были настолько страшные, что от них Адам хотел избавиться, а Ева уговорила их просто спрятать от всего мира; </a:t>
            </a:r>
          </a:p>
          <a:p>
            <a:pPr indent="360363" algn="just">
              <a:spcBef>
                <a:spcPts val="0"/>
              </a:spcBef>
              <a:buFont typeface="Times New Roman" pitchFamily="18" charset="0"/>
              <a:buChar char="˗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Домовой –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основатель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рода,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первый устроитель домашнего очага или (реже) один из хозяев дома, особенно любивший домашнее хозяйство.</a:t>
            </a:r>
          </a:p>
          <a:p>
            <a:pPr>
              <a:buFontTx/>
              <a:buChar char="-"/>
            </a:pP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2" name="Picture 5" descr="F:\дОМОВОЙ\40801211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5" y="4572008"/>
            <a:ext cx="2643179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409575" y="361950"/>
            <a:ext cx="829627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Бог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ударил кремнем о кремень - посыпались ангелы, архангелы, херувимы, серафимы. Черт ударил кремнем о кремень - посыпались лешие, домовые, русалки,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яги-бабы».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Такую пословицу приводит В.И. Даль. 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 descr="Домовой картинка открытка фото фэнтези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5025" y="2755900"/>
            <a:ext cx="2847975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новый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682</Words>
  <Application>Microsoft Office PowerPoint</Application>
  <PresentationFormat>Экран (4:3)</PresentationFormat>
  <Paragraphs>82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«ХРАНИТЕЛЬ ДОМА – ДОМОВОЙ» </vt:lpstr>
      <vt:lpstr>Слайд 2</vt:lpstr>
      <vt:lpstr>Слайд 3</vt:lpstr>
      <vt:lpstr>Слайд 4</vt:lpstr>
      <vt:lpstr>Слайд 5</vt:lpstr>
      <vt:lpstr>Слайд 6</vt:lpstr>
      <vt:lpstr>Из русской мифологии мы узнали, что домовой – это  дух - властитель судьбы человека, который есть в каждом доме. </vt:lpstr>
      <vt:lpstr>Слайд 8</vt:lpstr>
      <vt:lpstr>Слайд 9</vt:lpstr>
      <vt:lpstr>Слайд 10</vt:lpstr>
      <vt:lpstr>Этапы выполнения</vt:lpstr>
      <vt:lpstr>Слайд 12</vt:lpstr>
      <vt:lpstr>Слайд 13</vt:lpstr>
      <vt:lpstr>Слайд 14</vt:lpstr>
      <vt:lpstr>Слайд 15</vt:lpstr>
      <vt:lpstr>«ХРАНИТЕЛЬ ДОМА – ДОМОВОЙ» 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Пользователь Windows</cp:lastModifiedBy>
  <cp:revision>80</cp:revision>
  <dcterms:created xsi:type="dcterms:W3CDTF">2011-07-06T07:21:00Z</dcterms:created>
  <dcterms:modified xsi:type="dcterms:W3CDTF">2024-05-13T14:27:11Z</dcterms:modified>
</cp:coreProperties>
</file>