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3" r:id="rId9"/>
    <p:sldId id="262" r:id="rId10"/>
    <p:sldId id="310" r:id="rId11"/>
    <p:sldId id="312" r:id="rId12"/>
    <p:sldId id="314" r:id="rId13"/>
    <p:sldId id="265" r:id="rId14"/>
    <p:sldId id="268" r:id="rId15"/>
    <p:sldId id="270" r:id="rId16"/>
    <p:sldId id="28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31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8" r:id="rId52"/>
    <p:sldId id="309" r:id="rId53"/>
    <p:sldId id="305" r:id="rId54"/>
    <p:sldId id="306" r:id="rId55"/>
    <p:sldId id="311" r:id="rId56"/>
    <p:sldId id="307" r:id="rId5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7.79528" units="1/cm"/>
          <inkml:channelProperty channel="Y" name="resolution" value="37.76224" units="1/cm"/>
          <inkml:channelProperty channel="T" name="resolution" value="1" units="1/dev"/>
        </inkml:channelProperties>
      </inkml:inkSource>
      <inkml:timestamp xml:id="ts0" timeString="2025-03-10T05:27:52.913"/>
    </inkml:context>
    <inkml:brush xml:id="br0">
      <inkml:brushProperty name="width" value="0.05292" units="cm"/>
      <inkml:brushProperty name="height" value="0.05292" units="cm"/>
      <inkml:brushProperty name="color" value="#002060"/>
    </inkml:brush>
  </inkml:definitions>
  <inkml:trace contextRef="#ctx0" brushRef="#br0">4322 6227 0,'0'-18'63,"17"18"-48,1 0-15,-1-18 16,1 18-16,-18-17 15,53-36-15,0 17 16,-18 1-16,0-18 16,-35 18-16,36-36 15,-19 36-15,1 0 16,-18 0-16,35-36 16,-35 53-16,18 18 15,-18 18 204,0 17-203,0 53-16,0-52 15,0 17-15,0-36 16,0 36-16,0 0 15,-35-18-15,35-17 16,0 0-16,0-1 16,0 36-16,0-17 15,-18-1-15,18-18 16,0 1 0,-18 35-16,1-18 15,-1-17-15,18 17 16,0 18-16,-35-18 15,35 1-15,-18-1 16,18-17-16,-53 52 16,53-52-1,0 35-15,0-18 32,0-17-17,0 17 1,0-17-16,0 17 15,0-18 1,-17-17 93,-1 0-109</inkml:trace>
  <inkml:trace contextRef="#ctx0" brushRef="#br0" timeOffset="872.0937">4180 6950 0,'36'0'110,"-1"0"-110,-17 0 15,-1 0-15,36 0 16,-18 0 0,1 0-16,-19 0 15,36 0-15,0 0 16,-18 0-16,18 0 15,-17 0-15,-1 0 16,18 0-16,-18 0 16,-17 0-16,17 0 15,-17 0-15,-1 0 16,1 0 0,17 0-1,-17 0 1,35 0 31,-36 0-32,1 0-15,17 0 16,-17 0 0</inkml:trace>
  <inkml:trace contextRef="#ctx0" brushRef="#br0" timeOffset="3312.3569">4427 7250 0,'0'0'0,"18"0"15,0 35 32,-18 0-31,0-17-1,0 17-15,0 18 16,0 0-16,0-35 16,0 34-16,0-16 15,0 17-15,0-36 16,0 1-1,0 0 1,0 17 15,0 0 1,0-17-17,0-1 1,0 1-16,17-18 94,1 0-79,17 0 1,-17 0-1,17 0 17,-17-18 218,-18 1-235,35-19-15,-35 19 16,0-1 0,0 1-1,0-1-15,18 0 16,-18 1-16,17-19 15,1 19 1,-18-1 0,18 18-1,-18-18-15,0 1 47,0-18 31,0 17-62,0-17 31,0-1 0,0 72 250,0-19-282,35 54-15,-35-54 16,0 1-16,0 35 15,17 0 1,-17 0 0,0-18-16,0-17 15,0 17 1,0-17-16,0 17 16,0 0-16,0-17 15,0 35 1,0-18-1,0-17-15,0 17 16,0-17 0,0-1-1,0 1 1,0 17 0,0-17-16,0 17 15,0-17 1,-17 35-1,17-18 1,0 0 0,0-17-1,0 17-15,0-17 16,0 17 15,-18-35 47</inkml:trace>
  <inkml:trace contextRef="#ctx0" brushRef="#br0" timeOffset="9953.0727">13159 5768 0,'0'53'94,"0"-18"-78,0-17-16,0 35 15,0 0-15,0-18 16,0-18-16,0 19 15,0 17 1,0-36-16,0 1 16,0 0-1,0 17-15,0-17 32,0-1 30,35-17 79,-35-17-126,18 17-15,-1-18 16,18 0 0,-17 18 30,17 0-30,-17 0 0,0 0 15,-1 0-15,19 0 15,-19 0 0,1 0-31,-18 18 16,0 0-1,0 17-15,0-18 16,0 1-16,0 0 16,0 17-1,0-17-15,0 17 16,0-17-16,-18-18 15,18 35-15,-35 0 16,17 0-16,18 1 16,-35 17-1,17-53-15,1 53 16,-1-36-16,0 1 16,1-1-16,-1 1 15,1-18 1,-1 0-16,-35 0 15,18 0 1,-1 35 0,19-35-1,-1 0 1,1 0 0,-1 0 15</inkml:trace>
  <inkml:trace contextRef="#ctx0" brushRef="#br0" timeOffset="11385.4305">13159 5750 0,'0'-35'31,"0"17"-31,17 18 31,1 0-15,17 0-1,-17 0 1,-1 0-16,1 0 16,17 0-1,-17 0 1,17 0-16,-17 0 15,17 0-15,0 0 16,-17 0 0</inkml:trace>
  <inkml:trace contextRef="#ctx0" brushRef="#br0" timeOffset="12753.4221">12929 6932 0,'18'0'78,"17"0"-63,-17 0 1,17 0 0,0 0-1,-17 0 1,17 0-16,-17 0 15,17 0-15,-17 0 16,0 0-16,-1 0 16,18 0-16,-17 0 15,17 0 1,-17 0 0,0 0-1,-1 0 1,19 0-16,-19 0 15</inkml:trace>
  <inkml:trace contextRef="#ctx0" brushRef="#br0" timeOffset="15209.639">13264 7338 0,'0'-36'16,"-35"1"15,18 18 1,-1 17 14,-17 0-30,17 0 0,-17 0-1,17 0-15,0 0 32,1 0-1,-18 0 16,17 17 31,18 1-63,0 17-15,0-17 16,0 17 0,0 36-1,18-54 1,-1-17 0,1 18-1,-18 0 16,35 17 1,-17-35 46,-1 0-47,19 0-15,-19 0 15,1 0-31,0 0 16,34 0-1,-34-35 1,0 17-1,-1 0 1,-17 1 0,18-36 15,-18 35-15,0 0 62,0 1 15,18 34 95,-1 1-172,-17 17-16,18-17 15,-18 17-15,35 1 16,-35-19-1,0 1-15,0 17 16,0-17-16,0-1 16,0 19-16,0-1 15,0 0-15,0-17 16,0 17-16,0-17 16,0-1-16,0 1 15,0 17-15,0-17 16,0 17-1,0-17 1,0 0 0,0-1-1,0 1 1,0-1-16,-17 1 16,-1-18-1,-17 18 1,17-1-1,0 1 17,1 0-17,-1-1 1,0-17 0,1 0-1,-1 0 1,-35 18-1,36-18 1,-19 0 0,19 0-1,-19 0 1,19 0 46</inkml:trace>
  <inkml:trace contextRef="#ctx0" brushRef="#br0" timeOffset="17873.9262">21643 5944 0,'18'0'156,"-1"0"-140,36 0-16,-53-17 16,18-1-16,-1 18 15,19 0 17,-19 0 30,1 0-46,-18 18-16,0 17 15,0-17 1,0 17-16,0 18 16,0-36-16,0 19 15,0-19-15,0 1 16,0 0-1,0 17-15,0 0 16,-18 0-16,1-17 16,-19 17-16,19-17 15,-1 0-15,0-1 16,1-17 0,-1 18-1,18 0-15,-17-18 31,52 0 204,-18 0-220,19 0 1,-1 0-16,0 0 16,-17 17-1,0-17-15,35 35 32,-53-17-1,0 0-31,17-1 15,1 1-15,-1-18 16,-17 18 15,0 17 1,0-17-17,0 17-15,0-17 16,0-1-16,0 1 15,0 17 1,0-17-16,-17-1 16,-1 1-16,18 0 15,-17-18 17,-1 0-17,-17 0-15,17 0 16,-17 0-1,-1 17 1,19 1 0,-19-18-1,19 0 1,-36 0-16,18 0 16,17 0-1,0 0-15,1 0 16,-19 0-1,19 0 1</inkml:trace>
  <inkml:trace contextRef="#ctx0" brushRef="#br0" timeOffset="18850.1541">21378 7073 0,'36'0'94,"-19"0"-78,1 0-1,17 0-15,0 0 16,36 0-16,-36 0 16,18 0-16,-35 0 15,17 0-15,-17 0 16,35 0-16,-18 0 16,0 0-1,-17 0 1,17 0-16,-17 0 15,17 0-15,0 0 16,36 0 0,-36 0-1,-17 0 1,17 0 0</inkml:trace>
  <inkml:trace contextRef="#ctx0" brushRef="#br0" timeOffset="21394.8824">21678 7197 0,'-17'17'63,"17"1"-48,0 17-15,0 18 16,0-18 0,-18 36-16,0-71 15,18 35-15,0 1 16,0-1-16,-17 18 15,17-18-15,-36 0 16,36-17-16,0 0 16,0 17-16,0-18 15,-17 1-15,-19 17 16,36-17 15,0 0-15,0-1 124,18-17-124,0 0-16,-1 0 16,1 0 15,17 0 31,-17 0-46,17 0 15,18 0 79,-35 0-95,17 0 1,-17 0 78,-18-17 78,0-1-172,0-17 31,0 17 0,0 0-31,0 1 16,0-1-16,0 1 15,0-1 1,0-17 15,0 17 0,0 36 235,0-1-266,0 1 16,0 0-1,0 17-15,0-18 16,0 19 0,0-19-1,0 1 16,0 0-15,0 17 0,0-17-16,0-1 31,0 1-15,0 0-16,0-1 15,0 1 1,0 35-16,0-36 15,0 1-15,0 0 16,0-1-16,-71 36 16,71-35-16,-18-1 31,18 1-31,0 0 16,-17-1-1,17 1-15,0 0 31,0-1-15,0 1 15,-18 0 32</inkml:trace>
  <inkml:trace contextRef="#ctx0" brushRef="#br0" timeOffset="27026.912">5009 12400 0,'36'-35'62,"-19"35"-62,1 0 16,17 0 0,-35-18-1,36 18 1,-19-17-16,1-1 15,17 0-15,0 1 16,-17-1-16,0-17 16,35-1-16,-36 1 15,19-35-15,-36 52 16,0 0-16,17 18 16,1-17-16,-1-19 15,-17 19-15,0-1 31,0-17-15,18 17 62,0 18 32,-18 36-110,0-1 15,-36 18-15,36-36 16,0 36-16,-35-17 15,35 16-15,-35 1 16,35-17-16,-18 17 16,18-1-16,-35 1 15,35 18-15,-18-18 16,18-18-16,-17 0 16,-19 18-16,36-17 15,0-1 1,0-17-16,0 17 15,0-18 32</inkml:trace>
  <inkml:trace contextRef="#ctx0" brushRef="#br0" timeOffset="27922.6334">4463 12965 0,'17'17'31,"19"-17"-31,16 0 0,1 0 16,18 0-16,-1 53 15,-34-53-15,52 0 16,-35 18 0,53-18-16,-53 0 15,35 17-15,-53 1 16,36-18-16,-1 18 15,-34-18 1,16 0 0,-34 0-1,0 0 1,-1 0 0,19 0-16,-19 0 15,19 0 1,-19 0-16,36 0 15,-35 0 1,-1 0-16,19 0 16,17 0-16,-36 0 15,1 0 1,-1 0-16,1 0 16</inkml:trace>
  <inkml:trace contextRef="#ctx0" brushRef="#br0" timeOffset="29252.7779">5027 13494 0,'0'35'125,"-18"0"-125,18 1 16,0 16-16,-17-34 16,17 17-16,-35 18 15,17 0-15,18-35 16,-53 52-16,53-52 16,-35 53-16,17-18 15,18-18 1,-35 0-16,35-17 15,-18-1 32,53-17 63,1 0-79,-19 0-15,1 0-16,17 0 15,18 0 1,-18 0-16,-17 0 15,35 0-15,-18 0 16,-17 0-16,35-17 16,-53-1-16,17 18 31,1 0 31,-18-18 79,0 1-141</inkml:trace>
  <inkml:trace contextRef="#ctx0" brushRef="#br0" timeOffset="30099.243">5221 13847 0,'0'17'109,"0"18"-93,0 18-16,0-35 16,0 17-16,0 1 15,0 34 1,0-17-1,0-35-15,0-1 16,0 1-16,-18 35 16,1-35-16,17-1 15,-18 36-15,18-35 16,-17 35-16,17-36 16,-18 1-1,18 35-15,0-18 16,-35 18-1,35-35-15,0 17 16,0 0 0,0-17-16,0-1 15,0 1-15,0 0 16,0 17-16,-18-17 16,0-1-16,1 19 15,-1-1-15,18-18 16,0 1-1,-18 0 79</inkml:trace>
  <inkml:trace contextRef="#ctx0" brushRef="#br0" timeOffset="32723.5044">13088 12083 0,'18'0'125,"35"0"-110,0-36 1,-18 1 0,-18 0-1,-17 17-15,0 1 16,18-1-1,-18 0-15,18 1 16,-18-19 0,17 19-1,1-1 1,0 0-16,-18-17 78,0 18-47,0 34 141,0 1-172,0 35 16,0-18-16,0-17 15,0 17-15,-18 0 16,18 18 0,0-35-1,0 35-15,0-18 16,0-17-16,0 17 16,0-18-16,0 1 31,-35 17-31,17 18 15,18-35 1,0 0-16,0 17 16,0-18-16,0 19 15,0-19-15,0 1 16,-35 35-16,35-35 31,0 17-15,0-17-1,0 17 1,0-18 0,-18-17-16,18 18 15,0 0 1</inkml:trace>
  <inkml:trace contextRef="#ctx0" brushRef="#br0" timeOffset="38268.1222">19914 12682 0,'0'-17'78,"0"-1"-78,0-17 15,0 0 1,0 17-16,18-17 16,-18 17-1,18 0 1,-1 1 0,1-1-1,17 0 16,-17 1-15,-1 17 15,1 0 16,0 0-31,17 0-1,-17 0 1,17 0 15,-17 17-15,-18 1-16,0 17 16,0-17-16,0 17 15,0-17 1,0 0-1,0-1 1,0 18-16,0-17 16,0 17-1,0-17-15,-18 17 32,0-17-32,1 17 15,-19-17 1,19-1 15,-1 1-31,0 0 16,1-1 77,-1-17-61,-17 18 15,17-18-47,1 18 15,-1-1 1,18 1-16,-18 0 62,18 17 63,0-17-78,0-1-31,0 1 15,18-1 0,0-17 1,-1 0-17,1 0 1,-1 0 15,19 0-15,-19 0 31,1 0-32,0 0 1,17 0 15,-17 0-15,-1 0 15,1 0-15,17 0-1,-17 0-15,-1 0 16,1 0-16,0 0 15,-1 0 1</inkml:trace>
  <inkml:trace contextRef="#ctx0" brushRef="#br0" timeOffset="39580.2633">19808 13317 0,'18'0'78,"0"0"-63,17 0 1,0 0 15,-17 0-15,17 0-1,-17 0-15,35 0 16,-18 0 0,0 0-1,-17 0-15,17 0 16,18 0-16,-35 0 16,17 0-16,-17 0 15,-1 0 1,1 0-16,17 0 15,-17 0-15,17 0 16,18 0-16,-35 0 16,17 0-16,0 0 47</inkml:trace>
  <inkml:trace contextRef="#ctx0" brushRef="#br0" timeOffset="41428.8101">20267 13758 0,'0'0'0,"-18"0"15,1 0 1,-1 0 0,-17 0 15,17 0-15,-17 0-1,17 0-15,1 0 16,-1 0 15,-17 0 0,-1 36 1,19 17-17,-1-36 1,1 18-16,-1-17 15,0 0 1,1-1-16,17 1 16,-18 17-16,0-17 15,18 0-15,0 17 16,0-18-16,0 1 16,-53 35-1,53-35 1,0 17-16,0-17 15,0-1-15,0 19 16,0-19 0,0 1-1,0 17-15,0-17 16,0-1 0,0 1 15,0 0-31,0 17 15,36-17 1,-19-18 0,1 0-1,0 0 1,17 35-16,-17-35 16,17 0-1,18 0 16,-18 0-31,-17 0 16,35 0-16,0 0 16,-18 0-16,-18 0 15,36-18-15,-35 1 16,0 17 0,-18-18 15,0 0 63,0 1-79,-36-19-15,19 36 16,-1-17-1,0-1-15,1 0 16,-36 1 0,35-1-1,1-35 1,-1 36-16,0-1 16,1 0-1,-1 1-15,18-1 31,-18 0-31,1 18 32,-1 0-32,0 0 15,1 0 1,-18 0 0,-1 0 93</inkml:trace>
  <inkml:trace contextRef="#ctx0" brushRef="#br0" timeOffset="49638.7622">27887 12876 0,'18'-35'32,"-1"17"-17,1 18 1,-18-17-1,35-1-15,-17-17 16,35-18-16,-36 18 16,19-53-16,-19 70 15,-17 0-15,36-35 16,-36 36-16,17-36 16,-17 35-1,0-17-15,18 17 16,0 1-16,-18 52 187,0-18-187,0 36 16,0-17-16,0 17 16,0-18-16,0 0 15,0 18-15,0-18 16,0-17-16,-36 35 15,36-18 1,0 0 0,0-17 15,0 17-31,0-17 16,0 35-16,0-18 15,0 1 1,0-19-1,0 18-15,0-17 16,-17 0 93,-1-18-93,0 0 0</inkml:trace>
  <inkml:trace contextRef="#ctx0" brushRef="#br0" timeOffset="50597.4489">27869 13335 0,'18'0'62,"0"0"-46,-1 0-1,1 0-15,0 0 16,17 0 0,0 0 15,-17 0-31,17 0 15,-17 0-15,17 0 16,0 0 0,-17 0-1,35 0 1,-18 0-16,-17 0 16,17 0-1,0 0 32,-17 0-47,17 0 16,-17 0-16,35 0 15,-36 0 1,1 0-16</inkml:trace>
  <inkml:trace contextRef="#ctx0" brushRef="#br0" timeOffset="52509.655">28081 13688 0,'18'0'125,"17"0"-125,18 0 15,0 0-15,35 0 16,-35 0-16,-18 0 15,-17 0-15,0 0 16,-1 0 0,18 0-1,-17 17 32,-18 36-16,0-35-31,0 17 16,0 18 0,0-18-16,0-17 15,0 17-15,0-17 16,-35 0 0,17-1-16,18 1 31,-17-18-16,-1 18-15,0-1 16,-35-17 0,36 18-16,-19-18 15,54 0 204,17 0-203,-17 0-1,17 0 1,-35 17 0,18-17-16,0 0 15,-1 18 1,-17 0-16,18-1 15,-18 19-15,17-19 16,1-17-16,-18 18 16,0 0-1,0-1-15,0 1 16,0 0-16,0 17 16,0 0 15,0-17-16,0 17 1,0-17 0,0 17-16,0 0 31,0-17-15,0-1-1,-18-17-15,1 0 31,-1 18-31,1 0 16,-1-18-16,0 0 16,1 0-16,-36 0 15,-18-53-15,54 53 16,-54-35-16,18 17 16,35 0-16,-17 18 15,-18-35 1,36 35-16,-1-18 15,0 18-15,1 0 16,-19 0 0,19-17-1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D5FAC-4A2A-46BD-998D-EBA1DA607D4D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D2942-F4F7-4C9B-B9D9-230BAB04D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784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D5FAC-4A2A-46BD-998D-EBA1DA607D4D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D2942-F4F7-4C9B-B9D9-230BAB04D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685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D5FAC-4A2A-46BD-998D-EBA1DA607D4D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D2942-F4F7-4C9B-B9D9-230BAB04D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993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D5FAC-4A2A-46BD-998D-EBA1DA607D4D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D2942-F4F7-4C9B-B9D9-230BAB04D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904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D5FAC-4A2A-46BD-998D-EBA1DA607D4D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D2942-F4F7-4C9B-B9D9-230BAB04D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256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D5FAC-4A2A-46BD-998D-EBA1DA607D4D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D2942-F4F7-4C9B-B9D9-230BAB04D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835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D5FAC-4A2A-46BD-998D-EBA1DA607D4D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D2942-F4F7-4C9B-B9D9-230BAB04D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646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D5FAC-4A2A-46BD-998D-EBA1DA607D4D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D2942-F4F7-4C9B-B9D9-230BAB04D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17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D5FAC-4A2A-46BD-998D-EBA1DA607D4D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D2942-F4F7-4C9B-B9D9-230BAB04D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917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D5FAC-4A2A-46BD-998D-EBA1DA607D4D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D2942-F4F7-4C9B-B9D9-230BAB04D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850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D5FAC-4A2A-46BD-998D-EBA1DA607D4D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D2942-F4F7-4C9B-B9D9-230BAB04D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969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D5FAC-4A2A-46BD-998D-EBA1DA607D4D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D2942-F4F7-4C9B-B9D9-230BAB04D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014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0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877" y="84054"/>
            <a:ext cx="7130750" cy="713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4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Лестница успеха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Picture background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17"/>
          <a:stretch/>
        </p:blipFill>
        <p:spPr bwMode="auto">
          <a:xfrm flipH="1">
            <a:off x="2452301" y="1896177"/>
            <a:ext cx="6547319" cy="44661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7618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600991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Памятка «Как решать задачи»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1. Прочитать задачу.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2. Узнать о чем (ком) задача.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3. Что об этом известно.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4. Найти вопрос задачи.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5. Составить </a:t>
            </a:r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схему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к задаче или написать краткое условие.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6. Решить задачу.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7. Написать ответ.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02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37882"/>
            <a:ext cx="10031569" cy="3519656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Правильная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 дробь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– наклон </a:t>
            </a:r>
            <a:r>
              <a:rPr lang="ru-RU" dirty="0" smtClean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влево</a:t>
            </a:r>
            <a:r>
              <a:rPr lang="ru-RU" sz="3600" dirty="0">
                <a:latin typeface="Calibri"/>
                <a:ea typeface="Times New Roman"/>
                <a:cs typeface="Times New Roman"/>
              </a:rPr>
              <a:t/>
            </a:r>
            <a:br>
              <a:rPr lang="ru-RU" sz="3600" dirty="0">
                <a:latin typeface="Calibri"/>
                <a:ea typeface="Times New Roman"/>
                <a:cs typeface="Times New Roman"/>
              </a:rPr>
            </a:br>
            <a:r>
              <a:rPr lang="ru-RU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Неправильная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 дробь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– наклон </a:t>
            </a:r>
            <a:r>
              <a:rPr lang="ru-RU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вправо</a:t>
            </a:r>
            <a:r>
              <a:rPr lang="ru-RU" dirty="0">
                <a:latin typeface="Times New Roman"/>
                <a:ea typeface="Calibri"/>
                <a:cs typeface="Times New Roman"/>
              </a:rPr>
              <a:t>,</a:t>
            </a:r>
            <a:r>
              <a:rPr lang="ru-RU" sz="3600" dirty="0">
                <a:latin typeface="Calibri"/>
                <a:ea typeface="Times New Roman"/>
                <a:cs typeface="Times New Roman"/>
              </a:rPr>
              <a:t/>
            </a:r>
            <a:br>
              <a:rPr lang="ru-RU" sz="3600" dirty="0">
                <a:latin typeface="Calibri"/>
                <a:ea typeface="Times New Roman"/>
                <a:cs typeface="Times New Roman"/>
              </a:rPr>
            </a:br>
            <a:r>
              <a:rPr lang="ru-RU" b="1" dirty="0">
                <a:latin typeface="Times New Roman"/>
                <a:ea typeface="Calibri"/>
                <a:cs typeface="Times New Roman"/>
              </a:rPr>
              <a:t>Смешанное число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– приседание.</a:t>
            </a:r>
            <a:r>
              <a:rPr lang="ru-RU" sz="3600" dirty="0">
                <a:latin typeface="Calibri"/>
                <a:ea typeface="Times New Roman"/>
                <a:cs typeface="Times New Roman"/>
              </a:rPr>
              <a:t/>
            </a:r>
            <a:br>
              <a:rPr lang="ru-RU" sz="3600" dirty="0">
                <a:latin typeface="Calibri"/>
                <a:ea typeface="Times New Roman"/>
                <a:cs typeface="Times New Roman"/>
              </a:rPr>
            </a:br>
            <a:r>
              <a:rPr lang="ru-RU" dirty="0">
                <a:latin typeface="Times New Roman"/>
                <a:ea typeface="Calibri"/>
                <a:cs typeface="Times New Roman"/>
              </a:rPr>
              <a:t>Дробь равна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1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– на носочки руки вверх.</a:t>
            </a:r>
            <a:r>
              <a:rPr lang="ru-RU" sz="3600" dirty="0">
                <a:latin typeface="Calibri"/>
                <a:ea typeface="Times New Roman"/>
                <a:cs typeface="Times New Roman"/>
              </a:rPr>
              <a:t/>
            </a:r>
            <a:br>
              <a:rPr lang="ru-RU" sz="3600" dirty="0">
                <a:latin typeface="Calibri"/>
                <a:ea typeface="Times New Roman"/>
                <a:cs typeface="Times New Roman"/>
              </a:rPr>
            </a:b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778304" y="3966488"/>
                <a:ext cx="834972" cy="13599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+mj-ea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ru-RU" sz="4400" i="1">
                              <a:solidFill>
                                <a:prstClr val="black"/>
                              </a:solidFill>
                              <a:latin typeface="Cambria Math"/>
                              <a:ea typeface="+mj-ea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ru-RU" sz="4400" i="1">
                              <a:solidFill>
                                <a:prstClr val="black"/>
                              </a:solidFill>
                              <a:latin typeface="Cambria Math"/>
                              <a:ea typeface="+mj-ea"/>
                              <a:cs typeface="Times New Roman"/>
                            </a:rPr>
                            <m:t>2</m:t>
                          </m:r>
                        </m:den>
                      </m:f>
                      <m:r>
                        <a:rPr lang="ru-RU" sz="4400" b="0" i="1" smtClean="0">
                          <a:solidFill>
                            <a:prstClr val="black"/>
                          </a:solidFill>
                          <a:latin typeface="Cambria Math"/>
                          <a:ea typeface="+mj-ea"/>
                          <a:cs typeface="Times New Roman"/>
                        </a:rPr>
                        <m:t>,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304" y="3966488"/>
                <a:ext cx="834972" cy="135998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1937193" y="3980038"/>
                <a:ext cx="834972" cy="13781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 dirty="0" smtClean="0">
                              <a:solidFill>
                                <a:prstClr val="black"/>
                              </a:solidFill>
                              <a:latin typeface="Cambria Math"/>
                              <a:ea typeface="+mj-ea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ru-RU" sz="4400" i="1" dirty="0">
                              <a:solidFill>
                                <a:prstClr val="black"/>
                              </a:solidFill>
                              <a:latin typeface="Cambria Math"/>
                              <a:ea typeface="+mj-ea"/>
                              <a:cs typeface="Times New Roman"/>
                            </a:rPr>
                            <m:t>5</m:t>
                          </m:r>
                        </m:num>
                        <m:den>
                          <m:r>
                            <a:rPr lang="ru-RU" sz="4400" i="1" dirty="0">
                              <a:solidFill>
                                <a:prstClr val="black"/>
                              </a:solidFill>
                              <a:latin typeface="Cambria Math"/>
                              <a:ea typeface="+mj-ea"/>
                              <a:cs typeface="Times New Roman"/>
                            </a:rPr>
                            <m:t>3</m:t>
                          </m:r>
                        </m:den>
                      </m:f>
                      <m:r>
                        <a:rPr lang="ru-RU" sz="4400" b="0" i="1" dirty="0" smtClean="0">
                          <a:solidFill>
                            <a:prstClr val="black"/>
                          </a:solidFill>
                          <a:latin typeface="Cambria Math"/>
                          <a:ea typeface="+mj-ea"/>
                          <a:cs typeface="Times New Roman"/>
                        </a:rPr>
                        <m:t>,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7193" y="3980038"/>
                <a:ext cx="834972" cy="137819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3148524" y="4144217"/>
                <a:ext cx="915122" cy="10498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400" dirty="0" smtClean="0">
                    <a:solidFill>
                      <a:prstClr val="black"/>
                    </a:solidFill>
                    <a:latin typeface="Times New Roman"/>
                    <a:ea typeface="Times New Roman"/>
                    <a:cs typeface="+mj-cs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400" i="1" dirty="0">
                            <a:solidFill>
                              <a:prstClr val="black"/>
                            </a:solidFill>
                            <a:latin typeface="Cambria Math"/>
                            <a:ea typeface="+mj-ea"/>
                            <a:cs typeface="+mj-cs"/>
                          </a:rPr>
                        </m:ctrlPr>
                      </m:fPr>
                      <m:num>
                        <m:r>
                          <a:rPr lang="ru-RU" sz="4400" i="1" dirty="0">
                            <a:solidFill>
                              <a:prstClr val="black"/>
                            </a:solidFill>
                            <a:latin typeface="Cambria Math"/>
                            <a:ea typeface="+mj-ea"/>
                            <a:cs typeface="+mj-cs"/>
                          </a:rPr>
                          <m:t>3</m:t>
                        </m:r>
                      </m:num>
                      <m:den>
                        <m:r>
                          <a:rPr lang="ru-RU" sz="4400" i="1" dirty="0">
                            <a:solidFill>
                              <a:prstClr val="black"/>
                            </a:solidFill>
                            <a:latin typeface="Cambria Math"/>
                            <a:ea typeface="+mj-ea"/>
                            <a:cs typeface="+mj-cs"/>
                          </a:rPr>
                          <m:t>4</m:t>
                        </m:r>
                      </m:den>
                    </m:f>
                    <m:r>
                      <a:rPr lang="ru-RU" sz="4400" b="0" i="0" dirty="0" smtClean="0">
                        <a:solidFill>
                          <a:prstClr val="black"/>
                        </a:solidFill>
                        <a:latin typeface="Cambria Math"/>
                        <a:ea typeface="+mj-ea"/>
                        <a:cs typeface="+mj-cs"/>
                      </a:rPr>
                      <m:t>,</m:t>
                    </m:r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8524" y="4144217"/>
                <a:ext cx="915122" cy="1049839"/>
              </a:xfrm>
              <a:prstGeom prst="rect">
                <a:avLst/>
              </a:prstGeom>
              <a:blipFill rotWithShape="1">
                <a:blip r:embed="rId4"/>
                <a:stretch>
                  <a:fillRect l="-26490" b="-127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4441057" y="3957538"/>
                <a:ext cx="834972" cy="13644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 dirty="0" smtClean="0">
                              <a:solidFill>
                                <a:prstClr val="black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</m:ctrlPr>
                        </m:fPr>
                        <m:num>
                          <m:r>
                            <a:rPr lang="ru-RU" sz="4400" i="1" dirty="0">
                              <a:solidFill>
                                <a:prstClr val="black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  <m:t>9</m:t>
                          </m:r>
                        </m:num>
                        <m:den>
                          <m:r>
                            <a:rPr lang="ru-RU" sz="4400" i="1" dirty="0">
                              <a:solidFill>
                                <a:prstClr val="black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  <m:t>9</m:t>
                          </m:r>
                        </m:den>
                      </m:f>
                      <m:r>
                        <a:rPr lang="ru-RU" sz="4400" b="0" i="0" dirty="0" smtClean="0">
                          <a:solidFill>
                            <a:prstClr val="black"/>
                          </a:solidFill>
                          <a:latin typeface="Cambria Math"/>
                          <a:ea typeface="+mj-ea"/>
                          <a:cs typeface="+mj-cs"/>
                        </a:rPr>
                        <m:t>,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1057" y="3957538"/>
                <a:ext cx="834972" cy="136441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5527191" y="4114311"/>
                <a:ext cx="915122" cy="10508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400" dirty="0" smtClean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400" i="1">
                            <a:solidFill>
                              <a:prstClr val="black"/>
                            </a:solidFill>
                            <a:latin typeface="Cambria Math"/>
                            <a:ea typeface="+mj-ea"/>
                            <a:cs typeface="Times New Roman"/>
                          </a:rPr>
                        </m:ctrlPr>
                      </m:fPr>
                      <m:num>
                        <m:r>
                          <a:rPr lang="ru-RU" sz="4400" i="1">
                            <a:solidFill>
                              <a:prstClr val="black"/>
                            </a:solidFill>
                            <a:latin typeface="Cambria Math"/>
                            <a:ea typeface="+mj-ea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ru-RU" sz="4400" i="1">
                            <a:solidFill>
                              <a:prstClr val="black"/>
                            </a:solidFill>
                            <a:latin typeface="Cambria Math"/>
                            <a:ea typeface="+mj-ea"/>
                            <a:cs typeface="Times New Roman"/>
                          </a:rPr>
                          <m:t>7</m:t>
                        </m:r>
                      </m:den>
                    </m:f>
                    <m:r>
                      <a:rPr lang="ru-RU" sz="4400" b="0" i="0" smtClean="0">
                        <a:solidFill>
                          <a:prstClr val="black"/>
                        </a:solidFill>
                        <a:latin typeface="Cambria Math"/>
                        <a:ea typeface="+mj-ea"/>
                        <a:cs typeface="Times New Roman"/>
                      </a:rPr>
                      <m:t>,</m:t>
                    </m:r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7191" y="4114311"/>
                <a:ext cx="915122" cy="1050865"/>
              </a:xfrm>
              <a:prstGeom prst="rect">
                <a:avLst/>
              </a:prstGeom>
              <a:blipFill rotWithShape="1">
                <a:blip r:embed="rId6"/>
                <a:stretch>
                  <a:fillRect l="-27333" b="-127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8769696" y="3993722"/>
                <a:ext cx="1147558" cy="13599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 dirty="0" smtClean="0">
                              <a:solidFill>
                                <a:prstClr val="black"/>
                              </a:solidFill>
                              <a:latin typeface="Cambria Math"/>
                              <a:ea typeface="+mj-ea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ru-RU" sz="4400" i="1" dirty="0">
                              <a:solidFill>
                                <a:prstClr val="black"/>
                              </a:solidFill>
                              <a:latin typeface="Cambria Math"/>
                              <a:ea typeface="+mj-ea"/>
                              <a:cs typeface="Times New Roman"/>
                            </a:rPr>
                            <m:t>12</m:t>
                          </m:r>
                        </m:num>
                        <m:den>
                          <m:r>
                            <a:rPr lang="ru-RU" sz="4400" i="1" dirty="0">
                              <a:solidFill>
                                <a:prstClr val="black"/>
                              </a:solidFill>
                              <a:latin typeface="Cambria Math"/>
                              <a:ea typeface="+mj-ea"/>
                              <a:cs typeface="Times New Roman"/>
                            </a:rPr>
                            <m:t>12</m:t>
                          </m:r>
                        </m:den>
                      </m:f>
                      <m:r>
                        <a:rPr lang="ru-RU" sz="4400" b="0" i="0" dirty="0" smtClean="0">
                          <a:solidFill>
                            <a:prstClr val="black"/>
                          </a:solidFill>
                          <a:latin typeface="Cambria Math"/>
                          <a:ea typeface="+mj-ea"/>
                          <a:cs typeface="Times New Roman"/>
                        </a:rPr>
                        <m:t>,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69696" y="3993722"/>
                <a:ext cx="1147558" cy="135998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6606862" y="3962064"/>
                <a:ext cx="834972" cy="13644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 dirty="0" smtClean="0">
                              <a:solidFill>
                                <a:prstClr val="black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</m:ctrlPr>
                        </m:fPr>
                        <m:num>
                          <m:r>
                            <a:rPr lang="ru-RU" sz="4400" i="1" dirty="0">
                              <a:solidFill>
                                <a:prstClr val="black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  <m:t>1</m:t>
                          </m:r>
                        </m:num>
                        <m:den>
                          <m:r>
                            <a:rPr lang="ru-RU" sz="4400" i="1" dirty="0">
                              <a:solidFill>
                                <a:prstClr val="black"/>
                              </a:solidFill>
                              <a:latin typeface="Cambria Math"/>
                              <a:ea typeface="+mj-ea"/>
                              <a:cs typeface="+mj-cs"/>
                            </a:rPr>
                            <m:t>5</m:t>
                          </m:r>
                        </m:den>
                      </m:f>
                      <m:r>
                        <a:rPr lang="ru-RU" sz="4400" b="0" i="0" dirty="0" smtClean="0">
                          <a:solidFill>
                            <a:prstClr val="black"/>
                          </a:solidFill>
                          <a:latin typeface="Cambria Math"/>
                          <a:ea typeface="+mj-ea"/>
                          <a:cs typeface="+mj-cs"/>
                        </a:rPr>
                        <m:t>,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6862" y="3962064"/>
                <a:ext cx="834972" cy="136441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7741949" y="4016089"/>
                <a:ext cx="834972" cy="13599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 dirty="0" smtClean="0">
                              <a:solidFill>
                                <a:prstClr val="black"/>
                              </a:solidFill>
                              <a:latin typeface="Cambria Math"/>
                              <a:ea typeface="+mj-ea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ru-RU" sz="4400" i="1" dirty="0">
                              <a:solidFill>
                                <a:prstClr val="black"/>
                              </a:solidFill>
                              <a:latin typeface="Cambria Math"/>
                              <a:ea typeface="+mj-ea"/>
                              <a:cs typeface="Times New Roman"/>
                            </a:rPr>
                            <m:t>8</m:t>
                          </m:r>
                        </m:num>
                        <m:den>
                          <m:r>
                            <a:rPr lang="ru-RU" sz="4400" i="1" dirty="0">
                              <a:solidFill>
                                <a:prstClr val="black"/>
                              </a:solidFill>
                              <a:latin typeface="Cambria Math"/>
                              <a:ea typeface="+mj-ea"/>
                              <a:cs typeface="Times New Roman"/>
                            </a:rPr>
                            <m:t>2</m:t>
                          </m:r>
                        </m:den>
                      </m:f>
                      <m:r>
                        <a:rPr lang="ru-RU" sz="4400" b="0" i="0" dirty="0" smtClean="0">
                          <a:solidFill>
                            <a:prstClr val="black"/>
                          </a:solidFill>
                          <a:latin typeface="Cambria Math"/>
                          <a:ea typeface="+mj-ea"/>
                          <a:cs typeface="Times New Roman"/>
                        </a:rPr>
                        <m:t>,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1949" y="4016089"/>
                <a:ext cx="834972" cy="1359988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10183370" y="4128677"/>
                <a:ext cx="1090363" cy="10629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400" dirty="0" smtClean="0"/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4400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ru-RU" sz="4400" b="0" i="1" smtClean="0">
                            <a:latin typeface="Cambria Math"/>
                          </a:rPr>
                          <m:t>13</m:t>
                        </m:r>
                      </m:den>
                    </m:f>
                  </m:oMath>
                </a14:m>
                <a:r>
                  <a:rPr lang="ru-RU" sz="4400" dirty="0" smtClean="0"/>
                  <a:t>.</a:t>
                </a:r>
                <a:endParaRPr lang="ru-RU" sz="4400" dirty="0"/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83370" y="4128677"/>
                <a:ext cx="1090363" cy="1062920"/>
              </a:xfrm>
              <a:prstGeom prst="rect">
                <a:avLst/>
              </a:prstGeom>
              <a:blipFill rotWithShape="1">
                <a:blip r:embed="rId10"/>
                <a:stretch>
                  <a:fillRect l="-23034" r="-22472" b="-1314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0030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956525907"/>
                  </p:ext>
                </p:extLst>
              </p:nvPr>
            </p:nvGraphicFramePr>
            <p:xfrm>
              <a:off x="857451" y="577516"/>
              <a:ext cx="10750617" cy="4822257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10750617">
                      <a:extLst>
                        <a:ext uri="{9D8B030D-6E8A-4147-A177-3AD203B41FA5}">
                          <a16:colId xmlns="" xmlns:a16="http://schemas.microsoft.com/office/drawing/2014/main" val="1194557331"/>
                        </a:ext>
                      </a:extLst>
                    </a:gridCol>
                  </a:tblGrid>
                  <a:tr h="4822257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32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Задача 1. </a:t>
                          </a:r>
                          <a:r>
                            <a:rPr lang="ru-RU" sz="32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От рулона ткани длиной 32 метра отрезали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3200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3200">
                                      <a:effectLst/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3200">
                                      <a:effectLst/>
                                      <a:latin typeface="Cambria Math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32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этого рулона. Сколько метров ткани осталось в рулоне?</a:t>
                          </a:r>
                        </a:p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32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Решение:</a:t>
                          </a:r>
                        </a:p>
                        <a:p>
                          <a:pPr marL="0" lvl="0" indent="0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ru-RU" sz="320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1)_____________</a:t>
                          </a:r>
                          <a:endParaRPr lang="ru-RU" sz="32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lvl="0" indent="0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ru-RU" sz="320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2)_____________</a:t>
                          </a:r>
                          <a:endParaRPr lang="ru-RU" sz="32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457200" algn="l">
                            <a:lnSpc>
                              <a:spcPct val="150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32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Ответ:________________</a:t>
                          </a:r>
                          <a:endParaRPr lang="ru-RU" sz="32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114300" marR="114300" marT="0" marB="0"/>
                    </a:tc>
                    <a:extLst>
                      <a:ext uri="{0D108BD9-81ED-4DB2-BD59-A6C34878D82A}">
                        <a16:rowId xmlns="" xmlns:a16="http://schemas.microsoft.com/office/drawing/2014/main" val="70797207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956525907"/>
                  </p:ext>
                </p:extLst>
              </p:nvPr>
            </p:nvGraphicFramePr>
            <p:xfrm>
              <a:off x="857451" y="577516"/>
              <a:ext cx="10750617" cy="4822257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10750617">
                      <a:extLst>
                        <a:ext uri="{9D8B030D-6E8A-4147-A177-3AD203B41FA5}">
                          <a16:colId xmlns:a16="http://schemas.microsoft.com/office/drawing/2014/main" val="1194557331"/>
                        </a:ext>
                      </a:extLst>
                    </a:gridCol>
                  </a:tblGrid>
                  <a:tr h="4822257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114300" marR="114300" marT="0" marB="0">
                        <a:blipFill>
                          <a:blip r:embed="rId2"/>
                          <a:stretch>
                            <a:fillRect l="-57" t="-126" r="-113" b="-2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70797207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31087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480934819"/>
                  </p:ext>
                </p:extLst>
              </p:nvPr>
            </p:nvGraphicFramePr>
            <p:xfrm>
              <a:off x="857451" y="577516"/>
              <a:ext cx="10750617" cy="4822257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10750617">
                      <a:extLst>
                        <a:ext uri="{9D8B030D-6E8A-4147-A177-3AD203B41FA5}">
                          <a16:colId xmlns="" xmlns:a16="http://schemas.microsoft.com/office/drawing/2014/main" val="1194557331"/>
                        </a:ext>
                      </a:extLst>
                    </a:gridCol>
                  </a:tblGrid>
                  <a:tr h="4822257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32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Задача 1. </a:t>
                          </a:r>
                          <a:r>
                            <a:rPr lang="ru-RU" sz="32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От рулона ткани длиной 32 метра отрезали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3200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3200">
                                      <a:effectLst/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3200">
                                      <a:effectLst/>
                                      <a:latin typeface="Cambria Math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32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этого рулона. Сколько метров ткани осталось в рулоне?</a:t>
                          </a:r>
                        </a:p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32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Решение:</a:t>
                          </a:r>
                        </a:p>
                        <a:p>
                          <a:pPr marL="514350" lvl="0" indent="-514350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arenR"/>
                          </a:pPr>
                          <a:r>
                            <a:rPr lang="en-US" sz="3200" u="sng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32</a:t>
                          </a:r>
                          <a:r>
                            <a:rPr lang="ru-RU" sz="3200" u="sng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3200" u="sng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:</a:t>
                          </a:r>
                          <a:r>
                            <a:rPr lang="ru-RU" sz="3200" u="sng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3200" u="sng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8</a:t>
                          </a:r>
                          <a:r>
                            <a:rPr lang="ru-RU" sz="3200" u="sng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3200" u="sng" dirty="0" smtClean="0">
                              <a:effectLst/>
                              <a:latin typeface="Agency FB" panose="020B0503020202020204" pitchFamily="34" charset="0"/>
                              <a:cs typeface="Times New Roman" panose="02020603050405020304" pitchFamily="18" charset="0"/>
                            </a:rPr>
                            <a:t>∙</a:t>
                          </a:r>
                          <a:r>
                            <a:rPr lang="ru-RU" sz="3200" u="sng" dirty="0" smtClean="0">
                              <a:effectLst/>
                              <a:latin typeface="Agency FB" panose="020B0503020202020204" pitchFamily="34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3200" u="sng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3200" u="sng" baseline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= 4 (</a:t>
                          </a:r>
                          <a:r>
                            <a:rPr lang="ru-RU" sz="3200" u="sng" baseline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м) – отрезали</a:t>
                          </a:r>
                          <a:endParaRPr lang="ru-RU" sz="3200" u="none" baseline="0" dirty="0" smtClean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514350" lvl="0" indent="-514350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arenR"/>
                          </a:pPr>
                          <a:r>
                            <a:rPr lang="ru-RU" sz="3200" u="sng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32 - 4 = 28</a:t>
                          </a:r>
                          <a:r>
                            <a:rPr lang="ru-RU" sz="3200" u="sng" baseline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(м) – осталось</a:t>
                          </a:r>
                        </a:p>
                        <a:p>
                          <a:pPr marL="0" lvl="0" indent="0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ru-RU" sz="320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Ответ:</a:t>
                          </a:r>
                          <a:r>
                            <a:rPr lang="ru-RU" sz="3200" baseline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ru-RU" sz="3200" u="sng" baseline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28 метров осталось в рулоне.</a:t>
                          </a:r>
                          <a:endParaRPr lang="ru-RU" sz="3200" u="sng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114300" marR="114300" marT="0" marB="0"/>
                    </a:tc>
                    <a:extLst>
                      <a:ext uri="{0D108BD9-81ED-4DB2-BD59-A6C34878D82A}">
                        <a16:rowId xmlns="" xmlns:a16="http://schemas.microsoft.com/office/drawing/2014/main" val="70797207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480934819"/>
                  </p:ext>
                </p:extLst>
              </p:nvPr>
            </p:nvGraphicFramePr>
            <p:xfrm>
              <a:off x="857451" y="577516"/>
              <a:ext cx="10750617" cy="4822257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10750617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1194557331"/>
                        </a:ext>
                      </a:extLst>
                    </a:gridCol>
                  </a:tblGrid>
                  <a:tr h="4822257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114300" marR="114300" marT="0" marB="0">
                        <a:blipFill rotWithShape="1">
                          <a:blip r:embed="rId2"/>
                          <a:stretch>
                            <a:fillRect l="-57" t="-126" r="-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70797207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0195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209081" y="741146"/>
                <a:ext cx="10153128" cy="22883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3200" b="1" dirty="0" smtClean="0">
                    <a:latin typeface="Times New Roman" pitchFamily="18" charset="0"/>
                    <a:cs typeface="Times New Roman" pitchFamily="18" charset="0"/>
                  </a:rPr>
                  <a:t>Задача 2.</a:t>
                </a:r>
              </a:p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3200" b="1" dirty="0" smtClean="0">
                    <a:latin typeface="Times New Roman" pitchFamily="18" charset="0"/>
                    <a:cs typeface="Times New Roman" pitchFamily="18" charset="0"/>
                  </a:rPr>
                  <a:t>В </a:t>
                </a:r>
                <a:r>
                  <a:rPr lang="ru-RU" sz="3200" b="1" dirty="0">
                    <a:latin typeface="Times New Roman" pitchFamily="18" charset="0"/>
                    <a:cs typeface="Times New Roman" pitchFamily="18" charset="0"/>
                  </a:rPr>
                  <a:t>бочке 168 л воды. Израсходовали 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>
                            <a:latin typeface="Cambria Math"/>
                            <a:cs typeface="Arial" charset="0"/>
                          </a:rPr>
                        </m:ctrlPr>
                      </m:fPr>
                      <m:num>
                        <m:r>
                          <a:rPr lang="ru-RU" sz="3200" b="1" i="1">
                            <a:latin typeface="Cambria Math" panose="02040503050406030204" pitchFamily="18" charset="0"/>
                            <a:cs typeface="Arial" charset="0"/>
                          </a:rPr>
                          <m:t>𝟓</m:t>
                        </m:r>
                      </m:num>
                      <m:den>
                        <m:r>
                          <a:rPr lang="ru-RU" sz="3200" b="1" i="1">
                            <a:latin typeface="Cambria Math"/>
                            <a:cs typeface="Arial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ru-RU" sz="3200" b="1" dirty="0">
                    <a:latin typeface="Times New Roman" pitchFamily="18" charset="0"/>
                    <a:cs typeface="Times New Roman" pitchFamily="18" charset="0"/>
                  </a:rPr>
                  <a:t>  этой воды. </a:t>
                </a:r>
              </a:p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3200" b="1" dirty="0">
                    <a:latin typeface="Times New Roman" pitchFamily="18" charset="0"/>
                    <a:cs typeface="Times New Roman" pitchFamily="18" charset="0"/>
                  </a:rPr>
                  <a:t>Сколько литров воды израсходовали? </a:t>
                </a:r>
              </a:p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3200" b="1" dirty="0">
                    <a:latin typeface="Times New Roman" pitchFamily="18" charset="0"/>
                    <a:cs typeface="Times New Roman" pitchFamily="18" charset="0"/>
                  </a:rPr>
                  <a:t>Сколько литров воды осталось?</a:t>
                </a: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9081" y="741146"/>
                <a:ext cx="10153128" cy="2288319"/>
              </a:xfrm>
              <a:prstGeom prst="rect">
                <a:avLst/>
              </a:prstGeom>
              <a:blipFill rotWithShape="1">
                <a:blip r:embed="rId2"/>
                <a:stretch>
                  <a:fillRect l="-1501" t="-3733" b="-77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42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1228726"/>
            <a:ext cx="3943350" cy="56292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199456" y="1"/>
                <a:ext cx="10153128" cy="13699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2400" b="1" dirty="0">
                    <a:latin typeface="Times New Roman" pitchFamily="18" charset="0"/>
                    <a:cs typeface="Times New Roman" pitchFamily="18" charset="0"/>
                  </a:rPr>
                  <a:t>В бочке 168 л воды. Израсходовали 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latin typeface="Cambria Math"/>
                            <a:cs typeface="Arial" charset="0"/>
                          </a:rPr>
                        </m:ctrlPr>
                      </m:fPr>
                      <m:num>
                        <m:r>
                          <a:rPr lang="ru-RU" sz="2400" b="1" i="1">
                            <a:latin typeface="Cambria Math" panose="02040503050406030204" pitchFamily="18" charset="0"/>
                            <a:cs typeface="Arial" charset="0"/>
                          </a:rPr>
                          <m:t>𝟓</m:t>
                        </m:r>
                      </m:num>
                      <m:den>
                        <m:r>
                          <a:rPr lang="ru-RU" sz="2400" b="1" i="1">
                            <a:latin typeface="Cambria Math"/>
                            <a:cs typeface="Arial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ru-RU" sz="2400" b="1" dirty="0">
                    <a:latin typeface="Times New Roman" pitchFamily="18" charset="0"/>
                    <a:cs typeface="Times New Roman" pitchFamily="18" charset="0"/>
                  </a:rPr>
                  <a:t>  этой воды. </a:t>
                </a:r>
              </a:p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2400" b="1" dirty="0">
                    <a:latin typeface="Times New Roman" pitchFamily="18" charset="0"/>
                    <a:cs typeface="Times New Roman" pitchFamily="18" charset="0"/>
                  </a:rPr>
                  <a:t>Сколько литров воды израсходовали? </a:t>
                </a:r>
              </a:p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2400" b="1" dirty="0">
                    <a:latin typeface="Times New Roman" pitchFamily="18" charset="0"/>
                    <a:cs typeface="Times New Roman" pitchFamily="18" charset="0"/>
                  </a:rPr>
                  <a:t>Сколько литров воды осталось?</a:t>
                </a: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9456" y="1"/>
                <a:ext cx="10153128" cy="1369927"/>
              </a:xfrm>
              <a:prstGeom prst="rect">
                <a:avLst/>
              </a:prstGeom>
              <a:blipFill>
                <a:blip r:embed="rId3"/>
                <a:stretch>
                  <a:fillRect b="-9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5303912" y="1484785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168 л</a:t>
            </a:r>
          </a:p>
        </p:txBody>
      </p:sp>
    </p:spTree>
    <p:extLst>
      <p:ext uri="{BB962C8B-B14F-4D97-AF65-F5344CB8AC3E}">
        <p14:creationId xmlns:p14="http://schemas.microsoft.com/office/powerpoint/2010/main" val="104047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90488"/>
            <a:ext cx="4381500" cy="66770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54199" y="639625"/>
            <a:ext cx="2567896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Разделим объем бочки на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частей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420693" y="100895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1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7420693" y="1813794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2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7420693" y="2618630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3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7420693" y="3565069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4</a:t>
            </a:r>
            <a:endParaRPr lang="ru-RU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7420693" y="4369905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5</a:t>
            </a:r>
            <a:endParaRPr lang="ru-RU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7420693" y="5174741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6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7941378" y="639624"/>
            <a:ext cx="27107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литров приходится на 1 часть?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80583" y="2210068"/>
            <a:ext cx="1411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168:6=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461674" y="2210067"/>
            <a:ext cx="9548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28 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46440" y="362627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168 л</a:t>
            </a:r>
          </a:p>
        </p:txBody>
      </p:sp>
    </p:spTree>
    <p:extLst>
      <p:ext uri="{BB962C8B-B14F-4D97-AF65-F5344CB8AC3E}">
        <p14:creationId xmlns:p14="http://schemas.microsoft.com/office/powerpoint/2010/main" val="353638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/>
      <p:bldP spid="9" grpId="0"/>
      <p:bldP spid="10" grpId="0"/>
      <p:bldP spid="11" grpId="0"/>
      <p:bldP spid="12" grpId="0"/>
      <p:bldP spid="3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90488"/>
            <a:ext cx="4381500" cy="66770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20693" y="100895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1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7420693" y="1813794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2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7420693" y="2618630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3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7420693" y="3565069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4</a:t>
            </a:r>
            <a:endParaRPr lang="ru-RU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7420693" y="4369905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5</a:t>
            </a:r>
            <a:endParaRPr lang="ru-RU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7420693" y="5174741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6</a:t>
            </a:r>
            <a:endParaRPr lang="ru-RU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7790776" y="232580"/>
            <a:ext cx="25272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Израсходовали 5 частей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28260" y="386467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168 л</a:t>
            </a:r>
          </a:p>
        </p:txBody>
      </p:sp>
    </p:spTree>
    <p:extLst>
      <p:ext uri="{BB962C8B-B14F-4D97-AF65-F5344CB8AC3E}">
        <p14:creationId xmlns:p14="http://schemas.microsoft.com/office/powerpoint/2010/main" val="420929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1" y="113110"/>
            <a:ext cx="4981575" cy="67722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20693" y="1032557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1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7420693" y="1837393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2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7420693" y="2642229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3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7420693" y="3570385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4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7420693" y="4369905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5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7420693" y="5174741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6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5404654" y="1362901"/>
            <a:ext cx="683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90776" y="232580"/>
            <a:ext cx="25272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Израсходовали 5 частей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42290" y="540356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168 л</a:t>
            </a:r>
          </a:p>
        </p:txBody>
      </p:sp>
    </p:spTree>
    <p:extLst>
      <p:ext uri="{BB962C8B-B14F-4D97-AF65-F5344CB8AC3E}">
        <p14:creationId xmlns:p14="http://schemas.microsoft.com/office/powerpoint/2010/main" val="341083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9463" y="500062"/>
            <a:ext cx="10515600" cy="1325563"/>
          </a:xfrm>
        </p:spPr>
        <p:txBody>
          <a:bodyPr/>
          <a:lstStyle/>
          <a:p>
            <a:r>
              <a:rPr lang="ru-RU" dirty="0" smtClean="0"/>
              <a:t>Вставьте пропущенное слово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ru-RU" sz="4400" dirty="0" smtClean="0"/>
              <a:t> Барабанная….</a:t>
            </a:r>
          </a:p>
          <a:p>
            <a:pPr>
              <a:lnSpc>
                <a:spcPct val="200000"/>
              </a:lnSpc>
            </a:pPr>
            <a:r>
              <a:rPr lang="ru-RU" sz="4400" dirty="0" smtClean="0"/>
              <a:t> Обыкновенная……</a:t>
            </a:r>
          </a:p>
          <a:p>
            <a:pPr>
              <a:lnSpc>
                <a:spcPct val="200000"/>
              </a:lnSpc>
            </a:pPr>
            <a:r>
              <a:rPr lang="ru-RU" sz="4400" dirty="0" smtClean="0"/>
              <a:t> Десятичная….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86947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2042" y="144736"/>
            <a:ext cx="4448175" cy="65246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20693" y="100895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1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7420693" y="1813794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2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7420693" y="2618630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3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7420693" y="3565069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4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7420693" y="4369905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5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7420693" y="5174741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6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5404654" y="1362901"/>
            <a:ext cx="683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04654" y="2276873"/>
            <a:ext cx="683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90776" y="232580"/>
            <a:ext cx="25272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Израсходовали 5 частей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42290" y="540356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168 л</a:t>
            </a:r>
          </a:p>
        </p:txBody>
      </p:sp>
    </p:spTree>
    <p:extLst>
      <p:ext uri="{BB962C8B-B14F-4D97-AF65-F5344CB8AC3E}">
        <p14:creationId xmlns:p14="http://schemas.microsoft.com/office/powerpoint/2010/main" val="318841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4517" r="12903" b="2688"/>
          <a:stretch/>
        </p:blipFill>
        <p:spPr>
          <a:xfrm>
            <a:off x="4223792" y="116632"/>
            <a:ext cx="3240360" cy="6525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20693" y="100895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1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7420693" y="1813794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2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7420693" y="2618630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3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7420693" y="3565069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4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7420693" y="4369905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5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7420693" y="5174741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6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5404654" y="1362901"/>
            <a:ext cx="683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04654" y="2276873"/>
            <a:ext cx="683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90776" y="232580"/>
            <a:ext cx="25272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Израсходовали 5 частей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04654" y="3264961"/>
            <a:ext cx="683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42290" y="540356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168 л</a:t>
            </a:r>
          </a:p>
        </p:txBody>
      </p:sp>
    </p:spTree>
    <p:extLst>
      <p:ext uri="{BB962C8B-B14F-4D97-AF65-F5344CB8AC3E}">
        <p14:creationId xmlns:p14="http://schemas.microsoft.com/office/powerpoint/2010/main" val="334307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2516" y="107776"/>
            <a:ext cx="4457700" cy="6705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20693" y="100895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1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7420693" y="1813794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2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7420693" y="2618630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3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7420693" y="3565069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4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7420693" y="4369905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5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7420693" y="5174741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6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5404654" y="1362901"/>
            <a:ext cx="683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04654" y="2276873"/>
            <a:ext cx="683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90776" y="232580"/>
            <a:ext cx="25272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Израсходовали 5 частей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04654" y="3264961"/>
            <a:ext cx="683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04654" y="4108295"/>
            <a:ext cx="683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42290" y="540356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168 л</a:t>
            </a:r>
          </a:p>
        </p:txBody>
      </p:sp>
    </p:spTree>
    <p:extLst>
      <p:ext uri="{BB962C8B-B14F-4D97-AF65-F5344CB8AC3E}">
        <p14:creationId xmlns:p14="http://schemas.microsoft.com/office/powerpoint/2010/main" val="2927310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07776"/>
            <a:ext cx="4457700" cy="6705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20693" y="100895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1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7420693" y="1813794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2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7420693" y="2618630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3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7420693" y="3565069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4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7420693" y="4369905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5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7420693" y="5174741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6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5404654" y="1362901"/>
            <a:ext cx="683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04654" y="2276873"/>
            <a:ext cx="683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90776" y="232580"/>
            <a:ext cx="25272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Израсходовали 5 частей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04654" y="3264961"/>
            <a:ext cx="683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04654" y="4108295"/>
            <a:ext cx="683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04654" y="4882353"/>
            <a:ext cx="683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42290" y="540356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168 л</a:t>
            </a:r>
          </a:p>
        </p:txBody>
      </p:sp>
    </p:spTree>
    <p:extLst>
      <p:ext uri="{BB962C8B-B14F-4D97-AF65-F5344CB8AC3E}">
        <p14:creationId xmlns:p14="http://schemas.microsoft.com/office/powerpoint/2010/main" val="46844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2516" y="107776"/>
            <a:ext cx="4457700" cy="6705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20693" y="100895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1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7420693" y="1813794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2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7420693" y="2618630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3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7420693" y="3565069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4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7420693" y="4369905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5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7420693" y="5174741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6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5404654" y="1362901"/>
            <a:ext cx="683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04654" y="2276873"/>
            <a:ext cx="683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90776" y="232579"/>
            <a:ext cx="269771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найти сколько литров воды  израсходовали?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04654" y="3264961"/>
            <a:ext cx="683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04654" y="4108295"/>
            <a:ext cx="683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04654" y="4882353"/>
            <a:ext cx="683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00629" y="2276872"/>
            <a:ext cx="1490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28∙5=?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42290" y="540356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168 л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55065" y="3423466"/>
            <a:ext cx="26977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литров воды осталось?</a:t>
            </a:r>
          </a:p>
        </p:txBody>
      </p:sp>
    </p:spTree>
    <p:extLst>
      <p:ext uri="{BB962C8B-B14F-4D97-AF65-F5344CB8AC3E}">
        <p14:creationId xmlns:p14="http://schemas.microsoft.com/office/powerpoint/2010/main" val="250824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7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3552" y="908721"/>
            <a:ext cx="871296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1) 168 : 6 = 28 (л) – приходится на 1 часть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2) 28 ∙ 5= 140 (л) – 5 частей (израсходовали)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3) 168 – 140 = 28 (л) – осталось воды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Ответ: 140 литров воды израсходовали, 28 литров воды осталось.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60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991544" y="147990"/>
            <a:ext cx="828092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Задача 3.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Маше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Ане на уроке труда поручили разрезать кусок ткани шириной 1 м 70 см на широкие и узкие полоски шириной 12 см и 7 см соответственно. При этом широких полосок им поручено сделать шесть штук. Сколько узких полосок должно получиться у Маши и Ани?</a:t>
            </a:r>
          </a:p>
        </p:txBody>
      </p:sp>
      <p:pic>
        <p:nvPicPr>
          <p:cNvPr id="1027" name="Picture 3" descr="C:\Users\admin\Downloads\2м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9" t="4703" r="11808" b="35720"/>
          <a:stretch/>
        </p:blipFill>
        <p:spPr bwMode="auto">
          <a:xfrm>
            <a:off x="1991544" y="2780928"/>
            <a:ext cx="7632848" cy="273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053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ownloads\3м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8" t="4696" r="11008" b="34253"/>
          <a:stretch/>
        </p:blipFill>
        <p:spPr bwMode="auto">
          <a:xfrm>
            <a:off x="1991544" y="1340768"/>
            <a:ext cx="770485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95600" y="4581129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Отрежем </a:t>
            </a:r>
            <a:r>
              <a:rPr lang="ru-RU" sz="3600" dirty="0">
                <a:solidFill>
                  <a:srgbClr val="FF0000"/>
                </a:solidFill>
              </a:rPr>
              <a:t>шесть</a:t>
            </a:r>
            <a:r>
              <a:rPr lang="ru-RU" sz="3600" dirty="0"/>
              <a:t> широких полосок</a:t>
            </a:r>
          </a:p>
        </p:txBody>
      </p:sp>
    </p:spTree>
    <p:extLst>
      <p:ext uri="{BB962C8B-B14F-4D97-AF65-F5344CB8AC3E}">
        <p14:creationId xmlns:p14="http://schemas.microsoft.com/office/powerpoint/2010/main" val="142310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000"/>
    </mc:Choice>
    <mc:Fallback xmlns=""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ownloads\4м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1" t="6271" r="11812" b="34153"/>
          <a:stretch/>
        </p:blipFill>
        <p:spPr bwMode="auto">
          <a:xfrm>
            <a:off x="2063552" y="1412776"/>
            <a:ext cx="7560840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623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ownloads\5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124745"/>
            <a:ext cx="9143999" cy="459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2941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474" y="39863"/>
            <a:ext cx="10006575" cy="6818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93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ownloads\6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24744"/>
            <a:ext cx="9144001" cy="4592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35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ownloads\7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131723"/>
            <a:ext cx="9143999" cy="459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266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ownloads\8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31722"/>
            <a:ext cx="9144000" cy="4592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13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\Downloads\9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2" y="1124744"/>
            <a:ext cx="9143999" cy="459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11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Downloads\10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31723"/>
            <a:ext cx="9144000" cy="4592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137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ownloads\11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31723"/>
            <a:ext cx="9144000" cy="4592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45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\Downloads\13м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9" r="12201"/>
          <a:stretch/>
        </p:blipFill>
        <p:spPr bwMode="auto">
          <a:xfrm>
            <a:off x="1524001" y="1412776"/>
            <a:ext cx="8028384" cy="4311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91944" y="4365105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Сколько см приходится на широкие полоски?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73078" y="5503235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 ∙ 6 = ?</a:t>
            </a:r>
          </a:p>
        </p:txBody>
      </p:sp>
    </p:spTree>
    <p:extLst>
      <p:ext uri="{BB962C8B-B14F-4D97-AF65-F5344CB8AC3E}">
        <p14:creationId xmlns:p14="http://schemas.microsoft.com/office/powerpoint/2010/main" val="276141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ownloads\14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31723"/>
            <a:ext cx="9144000" cy="4592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630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ownloads\16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31722"/>
            <a:ext cx="9144001" cy="459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95801" y="5724695"/>
            <a:ext cx="58028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Сколько см приходится на узкие полоски? </a:t>
            </a:r>
          </a:p>
        </p:txBody>
      </p:sp>
    </p:spTree>
    <p:extLst>
      <p:ext uri="{BB962C8B-B14F-4D97-AF65-F5344CB8AC3E}">
        <p14:creationId xmlns:p14="http://schemas.microsoft.com/office/powerpoint/2010/main" val="376390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ownloads\16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31722"/>
            <a:ext cx="9144001" cy="459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95801" y="5724695"/>
            <a:ext cx="58028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Сколько см приходится на узкие полоски?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25009" y="4386809"/>
            <a:ext cx="1744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170 – 72 = ?</a:t>
            </a:r>
          </a:p>
        </p:txBody>
      </p:sp>
    </p:spTree>
    <p:extLst>
      <p:ext uri="{BB962C8B-B14F-4D97-AF65-F5344CB8AC3E}">
        <p14:creationId xmlns:p14="http://schemas.microsoft.com/office/powerpoint/2010/main" val="3303640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Какая часть фигуры закрашена?</a:t>
            </a:r>
          </a:p>
        </p:txBody>
      </p:sp>
      <p:pic>
        <p:nvPicPr>
          <p:cNvPr id="4" name="Рисунок 3" descr="https://fs00.infourok.ru/images/doc/27/35031/hello_html_m73e9c92f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852" y="1934678"/>
            <a:ext cx="8094044" cy="42351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961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admin\Downloads\17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31723"/>
            <a:ext cx="9144001" cy="4592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27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ownloads\19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31723"/>
            <a:ext cx="9144000" cy="4592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51984" y="3012708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Сколько узких полосок </a:t>
            </a:r>
          </a:p>
          <a:p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(по 7см) получится?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37459" y="5745179"/>
            <a:ext cx="17860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98 : 7 = ?</a:t>
            </a:r>
          </a:p>
        </p:txBody>
      </p:sp>
    </p:spTree>
    <p:extLst>
      <p:ext uri="{BB962C8B-B14F-4D97-AF65-F5344CB8AC3E}">
        <p14:creationId xmlns:p14="http://schemas.microsoft.com/office/powerpoint/2010/main" val="407431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ownloads\19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31723"/>
            <a:ext cx="9144000" cy="4592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51984" y="3012708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Сколько узких полосок </a:t>
            </a:r>
          </a:p>
          <a:p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(по 7см) получится?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37460" y="5745179"/>
            <a:ext cx="57397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98 : 7 = 14 (шт.) узких полосок</a:t>
            </a:r>
          </a:p>
        </p:txBody>
      </p:sp>
    </p:spTree>
    <p:extLst>
      <p:ext uri="{BB962C8B-B14F-4D97-AF65-F5344CB8AC3E}">
        <p14:creationId xmlns:p14="http://schemas.microsoft.com/office/powerpoint/2010/main" val="299879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1624" y="1196752"/>
            <a:ext cx="763284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1м 70 см = 170 см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12 ∙ 6 = 72 (см) – широкие полоски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170 – 72 = 98 (см) – узкие полоски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98 : 7 = 14 (шт.) – количество узких полосок  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получилось 14 узких полосок.</a:t>
            </a:r>
          </a:p>
        </p:txBody>
      </p:sp>
    </p:spTree>
    <p:extLst>
      <p:ext uri="{BB962C8B-B14F-4D97-AF65-F5344CB8AC3E}">
        <p14:creationId xmlns:p14="http://schemas.microsoft.com/office/powerpoint/2010/main" val="13999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2671577" y="836712"/>
            <a:ext cx="684076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536575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Один насос может наполнить бассейн за 48 часов, а другой насос наполнит тот же бассейн за 16 часов. За сколько часов наполнят бассейн эти два насоса, работая вместе?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60649"/>
            <a:ext cx="10153128" cy="57111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26536" y="251522"/>
            <a:ext cx="2057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Задача 4.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09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8000" advTm="18000"/>
    </mc:Choice>
    <mc:Fallback xmlns="">
      <p:transition spd="slow" advTm="1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5477" y="3503590"/>
            <a:ext cx="1515087" cy="29497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492" y="3173741"/>
            <a:ext cx="1795493" cy="3495675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951664" y="5202876"/>
            <a:ext cx="2000321" cy="1006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7" y="2566785"/>
            <a:ext cx="5436711" cy="305815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8452634" y="5249626"/>
            <a:ext cx="2000321" cy="1006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748" y="2595795"/>
            <a:ext cx="5359804" cy="301489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44893" y="5683771"/>
            <a:ext cx="14067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насос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93578" y="5683771"/>
            <a:ext cx="15429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насос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009599" y="1815453"/>
            <a:ext cx="38164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насос наполнит  бассейн за 16 ч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737264" y="1788746"/>
            <a:ext cx="38164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насос наполнит бассейн за 48 ч</a:t>
            </a:r>
          </a:p>
        </p:txBody>
      </p:sp>
    </p:spTree>
    <p:extLst>
      <p:ext uri="{BB962C8B-B14F-4D97-AF65-F5344CB8AC3E}">
        <p14:creationId xmlns:p14="http://schemas.microsoft.com/office/powerpoint/2010/main" val="24194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5477" y="3503590"/>
            <a:ext cx="1515087" cy="29497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492" y="3173741"/>
            <a:ext cx="1795493" cy="3495675"/>
          </a:xfrm>
          <a:prstGeom prst="rect">
            <a:avLst/>
          </a:prstGeom>
        </p:spPr>
      </p:pic>
      <p:pic>
        <p:nvPicPr>
          <p:cNvPr id="8" name="Picture 2" descr="Picture background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912" y="332656"/>
            <a:ext cx="180020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951664" y="5202876"/>
            <a:ext cx="2000321" cy="1006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7" y="2566785"/>
            <a:ext cx="5436711" cy="305815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8452634" y="5249626"/>
            <a:ext cx="2000321" cy="1006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748" y="2595795"/>
            <a:ext cx="5359804" cy="301489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44893" y="5683771"/>
            <a:ext cx="14067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насос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93578" y="5683771"/>
            <a:ext cx="15429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насос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009599" y="1815453"/>
            <a:ext cx="38164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Какую часть бассейна наполнит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насос за 1 час?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737264" y="1788746"/>
            <a:ext cx="38164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Какую часть бассейна наполнит </a:t>
            </a:r>
            <a:r>
              <a:rPr 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насос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1 час?</a:t>
            </a:r>
          </a:p>
        </p:txBody>
      </p:sp>
    </p:spTree>
    <p:extLst>
      <p:ext uri="{BB962C8B-B14F-4D97-AF65-F5344CB8AC3E}">
        <p14:creationId xmlns:p14="http://schemas.microsoft.com/office/powerpoint/2010/main" val="91163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/>
          <p:nvPr/>
        </p:nvSpPr>
        <p:spPr>
          <a:xfrm>
            <a:off x="6324600" y="4982320"/>
            <a:ext cx="4111376" cy="398572"/>
          </a:xfrm>
          <a:custGeom>
            <a:avLst/>
            <a:gdLst>
              <a:gd name="connsiteX0" fmla="*/ 0 w 4111376"/>
              <a:gd name="connsiteY0" fmla="*/ 46880 h 398572"/>
              <a:gd name="connsiteX1" fmla="*/ 123092 w 4111376"/>
              <a:gd name="connsiteY1" fmla="*/ 64465 h 398572"/>
              <a:gd name="connsiteX2" fmla="*/ 175846 w 4111376"/>
              <a:gd name="connsiteY2" fmla="*/ 82049 h 398572"/>
              <a:gd name="connsiteX3" fmla="*/ 334108 w 4111376"/>
              <a:gd name="connsiteY3" fmla="*/ 99634 h 398572"/>
              <a:gd name="connsiteX4" fmla="*/ 439615 w 4111376"/>
              <a:gd name="connsiteY4" fmla="*/ 117218 h 398572"/>
              <a:gd name="connsiteX5" fmla="*/ 1248508 w 4111376"/>
              <a:gd name="connsiteY5" fmla="*/ 99634 h 398572"/>
              <a:gd name="connsiteX6" fmla="*/ 1617785 w 4111376"/>
              <a:gd name="connsiteY6" fmla="*/ 64465 h 398572"/>
              <a:gd name="connsiteX7" fmla="*/ 1705708 w 4111376"/>
              <a:gd name="connsiteY7" fmla="*/ 29295 h 398572"/>
              <a:gd name="connsiteX8" fmla="*/ 2321169 w 4111376"/>
              <a:gd name="connsiteY8" fmla="*/ 29295 h 398572"/>
              <a:gd name="connsiteX9" fmla="*/ 2391508 w 4111376"/>
              <a:gd name="connsiteY9" fmla="*/ 46880 h 398572"/>
              <a:gd name="connsiteX10" fmla="*/ 2655277 w 4111376"/>
              <a:gd name="connsiteY10" fmla="*/ 82049 h 398572"/>
              <a:gd name="connsiteX11" fmla="*/ 2831123 w 4111376"/>
              <a:gd name="connsiteY11" fmla="*/ 117218 h 398572"/>
              <a:gd name="connsiteX12" fmla="*/ 3182815 w 4111376"/>
              <a:gd name="connsiteY12" fmla="*/ 99634 h 398572"/>
              <a:gd name="connsiteX13" fmla="*/ 3376246 w 4111376"/>
              <a:gd name="connsiteY13" fmla="*/ 64465 h 398572"/>
              <a:gd name="connsiteX14" fmla="*/ 3429000 w 4111376"/>
              <a:gd name="connsiteY14" fmla="*/ 46880 h 398572"/>
              <a:gd name="connsiteX15" fmla="*/ 3587262 w 4111376"/>
              <a:gd name="connsiteY15" fmla="*/ 11711 h 398572"/>
              <a:gd name="connsiteX16" fmla="*/ 3921369 w 4111376"/>
              <a:gd name="connsiteY16" fmla="*/ 29295 h 398572"/>
              <a:gd name="connsiteX17" fmla="*/ 3974123 w 4111376"/>
              <a:gd name="connsiteY17" fmla="*/ 46880 h 398572"/>
              <a:gd name="connsiteX18" fmla="*/ 4062046 w 4111376"/>
              <a:gd name="connsiteY18" fmla="*/ 64465 h 398572"/>
              <a:gd name="connsiteX19" fmla="*/ 4079631 w 4111376"/>
              <a:gd name="connsiteY19" fmla="*/ 257895 h 398572"/>
              <a:gd name="connsiteX20" fmla="*/ 4009292 w 4111376"/>
              <a:gd name="connsiteY20" fmla="*/ 275480 h 398572"/>
              <a:gd name="connsiteX21" fmla="*/ 3393831 w 4111376"/>
              <a:gd name="connsiteY21" fmla="*/ 293065 h 398572"/>
              <a:gd name="connsiteX22" fmla="*/ 1090246 w 4111376"/>
              <a:gd name="connsiteY22" fmla="*/ 328234 h 398572"/>
              <a:gd name="connsiteX23" fmla="*/ 896815 w 4111376"/>
              <a:gd name="connsiteY23" fmla="*/ 345818 h 398572"/>
              <a:gd name="connsiteX24" fmla="*/ 826477 w 4111376"/>
              <a:gd name="connsiteY24" fmla="*/ 363403 h 398572"/>
              <a:gd name="connsiteX25" fmla="*/ 633046 w 4111376"/>
              <a:gd name="connsiteY25" fmla="*/ 380988 h 398572"/>
              <a:gd name="connsiteX26" fmla="*/ 509954 w 4111376"/>
              <a:gd name="connsiteY26" fmla="*/ 398572 h 398572"/>
              <a:gd name="connsiteX27" fmla="*/ 263769 w 4111376"/>
              <a:gd name="connsiteY27" fmla="*/ 380988 h 398572"/>
              <a:gd name="connsiteX28" fmla="*/ 246185 w 4111376"/>
              <a:gd name="connsiteY28" fmla="*/ 328234 h 398572"/>
              <a:gd name="connsiteX29" fmla="*/ 123092 w 4111376"/>
              <a:gd name="connsiteY29" fmla="*/ 222726 h 398572"/>
              <a:gd name="connsiteX30" fmla="*/ 70338 w 4111376"/>
              <a:gd name="connsiteY30" fmla="*/ 205142 h 398572"/>
              <a:gd name="connsiteX31" fmla="*/ 52754 w 4111376"/>
              <a:gd name="connsiteY31" fmla="*/ 46880 h 39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111376" h="398572">
                <a:moveTo>
                  <a:pt x="0" y="46880"/>
                </a:moveTo>
                <a:cubicBezTo>
                  <a:pt x="41031" y="52742"/>
                  <a:pt x="82450" y="56337"/>
                  <a:pt x="123092" y="64465"/>
                </a:cubicBezTo>
                <a:cubicBezTo>
                  <a:pt x="141268" y="68100"/>
                  <a:pt x="157562" y="79002"/>
                  <a:pt x="175846" y="82049"/>
                </a:cubicBezTo>
                <a:cubicBezTo>
                  <a:pt x="228202" y="90775"/>
                  <a:pt x="281495" y="92619"/>
                  <a:pt x="334108" y="99634"/>
                </a:cubicBezTo>
                <a:cubicBezTo>
                  <a:pt x="369449" y="104346"/>
                  <a:pt x="404446" y="111357"/>
                  <a:pt x="439615" y="117218"/>
                </a:cubicBezTo>
                <a:lnTo>
                  <a:pt x="1248508" y="99634"/>
                </a:lnTo>
                <a:cubicBezTo>
                  <a:pt x="1472093" y="92303"/>
                  <a:pt x="1456012" y="91426"/>
                  <a:pt x="1617785" y="64465"/>
                </a:cubicBezTo>
                <a:cubicBezTo>
                  <a:pt x="1647093" y="52742"/>
                  <a:pt x="1675762" y="39277"/>
                  <a:pt x="1705708" y="29295"/>
                </a:cubicBezTo>
                <a:cubicBezTo>
                  <a:pt x="1896178" y="-34196"/>
                  <a:pt x="2174975" y="24579"/>
                  <a:pt x="2321169" y="29295"/>
                </a:cubicBezTo>
                <a:cubicBezTo>
                  <a:pt x="2344615" y="35157"/>
                  <a:pt x="2367730" y="42557"/>
                  <a:pt x="2391508" y="46880"/>
                </a:cubicBezTo>
                <a:cubicBezTo>
                  <a:pt x="2444913" y="56590"/>
                  <a:pt x="2606268" y="75923"/>
                  <a:pt x="2655277" y="82049"/>
                </a:cubicBezTo>
                <a:cubicBezTo>
                  <a:pt x="2701759" y="93670"/>
                  <a:pt x="2788002" y="117218"/>
                  <a:pt x="2831123" y="117218"/>
                </a:cubicBezTo>
                <a:cubicBezTo>
                  <a:pt x="2948500" y="117218"/>
                  <a:pt x="3065584" y="105495"/>
                  <a:pt x="3182815" y="99634"/>
                </a:cubicBezTo>
                <a:cubicBezTo>
                  <a:pt x="3229834" y="91797"/>
                  <a:pt x="3327104" y="76750"/>
                  <a:pt x="3376246" y="64465"/>
                </a:cubicBezTo>
                <a:cubicBezTo>
                  <a:pt x="3394228" y="59969"/>
                  <a:pt x="3410906" y="50901"/>
                  <a:pt x="3429000" y="46880"/>
                </a:cubicBezTo>
                <a:cubicBezTo>
                  <a:pt x="3614698" y="5613"/>
                  <a:pt x="3468500" y="51297"/>
                  <a:pt x="3587262" y="11711"/>
                </a:cubicBezTo>
                <a:cubicBezTo>
                  <a:pt x="3698631" y="17572"/>
                  <a:pt x="3810304" y="19198"/>
                  <a:pt x="3921369" y="29295"/>
                </a:cubicBezTo>
                <a:cubicBezTo>
                  <a:pt x="3939829" y="30973"/>
                  <a:pt x="3956141" y="42384"/>
                  <a:pt x="3974123" y="46880"/>
                </a:cubicBezTo>
                <a:cubicBezTo>
                  <a:pt x="4003119" y="54129"/>
                  <a:pt x="4032738" y="58603"/>
                  <a:pt x="4062046" y="64465"/>
                </a:cubicBezTo>
                <a:cubicBezTo>
                  <a:pt x="4106451" y="131072"/>
                  <a:pt x="4137799" y="153192"/>
                  <a:pt x="4079631" y="257895"/>
                </a:cubicBezTo>
                <a:cubicBezTo>
                  <a:pt x="4067894" y="279022"/>
                  <a:pt x="4033428" y="274242"/>
                  <a:pt x="4009292" y="275480"/>
                </a:cubicBezTo>
                <a:cubicBezTo>
                  <a:pt x="3804324" y="285991"/>
                  <a:pt x="3599013" y="288293"/>
                  <a:pt x="3393831" y="293065"/>
                </a:cubicBezTo>
                <a:lnTo>
                  <a:pt x="1090246" y="328234"/>
                </a:lnTo>
                <a:cubicBezTo>
                  <a:pt x="1025769" y="334095"/>
                  <a:pt x="960990" y="337261"/>
                  <a:pt x="896815" y="345818"/>
                </a:cubicBezTo>
                <a:cubicBezTo>
                  <a:pt x="872859" y="349012"/>
                  <a:pt x="850433" y="360209"/>
                  <a:pt x="826477" y="363403"/>
                </a:cubicBezTo>
                <a:cubicBezTo>
                  <a:pt x="762302" y="371960"/>
                  <a:pt x="697393" y="373838"/>
                  <a:pt x="633046" y="380988"/>
                </a:cubicBezTo>
                <a:cubicBezTo>
                  <a:pt x="591852" y="385565"/>
                  <a:pt x="550985" y="392711"/>
                  <a:pt x="509954" y="398572"/>
                </a:cubicBezTo>
                <a:cubicBezTo>
                  <a:pt x="427892" y="392711"/>
                  <a:pt x="343262" y="402186"/>
                  <a:pt x="263769" y="380988"/>
                </a:cubicBezTo>
                <a:cubicBezTo>
                  <a:pt x="245859" y="376212"/>
                  <a:pt x="256959" y="343317"/>
                  <a:pt x="246185" y="328234"/>
                </a:cubicBezTo>
                <a:cubicBezTo>
                  <a:pt x="222149" y="294583"/>
                  <a:pt x="164398" y="243379"/>
                  <a:pt x="123092" y="222726"/>
                </a:cubicBezTo>
                <a:cubicBezTo>
                  <a:pt x="106513" y="214437"/>
                  <a:pt x="87923" y="211003"/>
                  <a:pt x="70338" y="205142"/>
                </a:cubicBezTo>
                <a:cubicBezTo>
                  <a:pt x="41633" y="119023"/>
                  <a:pt x="52754" y="170924"/>
                  <a:pt x="52754" y="4688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1775521" y="4869160"/>
            <a:ext cx="4220959" cy="504056"/>
          </a:xfrm>
          <a:custGeom>
            <a:avLst/>
            <a:gdLst>
              <a:gd name="connsiteX0" fmla="*/ 18236 w 4220959"/>
              <a:gd name="connsiteY0" fmla="*/ 57740 h 374847"/>
              <a:gd name="connsiteX1" fmla="*/ 264420 w 4220959"/>
              <a:gd name="connsiteY1" fmla="*/ 40156 h 374847"/>
              <a:gd name="connsiteX2" fmla="*/ 405097 w 4220959"/>
              <a:gd name="connsiteY2" fmla="*/ 22571 h 374847"/>
              <a:gd name="connsiteX3" fmla="*/ 633697 w 4220959"/>
              <a:gd name="connsiteY3" fmla="*/ 40156 h 374847"/>
              <a:gd name="connsiteX4" fmla="*/ 1143651 w 4220959"/>
              <a:gd name="connsiteY4" fmla="*/ 75325 h 374847"/>
              <a:gd name="connsiteX5" fmla="*/ 1196405 w 4220959"/>
              <a:gd name="connsiteY5" fmla="*/ 92910 h 374847"/>
              <a:gd name="connsiteX6" fmla="*/ 1372251 w 4220959"/>
              <a:gd name="connsiteY6" fmla="*/ 110494 h 374847"/>
              <a:gd name="connsiteX7" fmla="*/ 1565682 w 4220959"/>
              <a:gd name="connsiteY7" fmla="*/ 75325 h 374847"/>
              <a:gd name="connsiteX8" fmla="*/ 2251482 w 4220959"/>
              <a:gd name="connsiteY8" fmla="*/ 57740 h 374847"/>
              <a:gd name="connsiteX9" fmla="*/ 2462497 w 4220959"/>
              <a:gd name="connsiteY9" fmla="*/ 22571 h 374847"/>
              <a:gd name="connsiteX10" fmla="*/ 2902113 w 4220959"/>
              <a:gd name="connsiteY10" fmla="*/ 40156 h 374847"/>
              <a:gd name="connsiteX11" fmla="*/ 2954867 w 4220959"/>
              <a:gd name="connsiteY11" fmla="*/ 57740 h 374847"/>
              <a:gd name="connsiteX12" fmla="*/ 3130713 w 4220959"/>
              <a:gd name="connsiteY12" fmla="*/ 40156 h 374847"/>
              <a:gd name="connsiteX13" fmla="*/ 3394482 w 4220959"/>
              <a:gd name="connsiteY13" fmla="*/ 22571 h 374847"/>
              <a:gd name="connsiteX14" fmla="*/ 3675836 w 4220959"/>
              <a:gd name="connsiteY14" fmla="*/ 22571 h 374847"/>
              <a:gd name="connsiteX15" fmla="*/ 4115451 w 4220959"/>
              <a:gd name="connsiteY15" fmla="*/ 40156 h 374847"/>
              <a:gd name="connsiteX16" fmla="*/ 4168205 w 4220959"/>
              <a:gd name="connsiteY16" fmla="*/ 57740 h 374847"/>
              <a:gd name="connsiteX17" fmla="*/ 4185790 w 4220959"/>
              <a:gd name="connsiteY17" fmla="*/ 110494 h 374847"/>
              <a:gd name="connsiteX18" fmla="*/ 4220959 w 4220959"/>
              <a:gd name="connsiteY18" fmla="*/ 180833 h 374847"/>
              <a:gd name="connsiteX19" fmla="*/ 4168205 w 4220959"/>
              <a:gd name="connsiteY19" fmla="*/ 216002 h 374847"/>
              <a:gd name="connsiteX20" fmla="*/ 3798928 w 4220959"/>
              <a:gd name="connsiteY20" fmla="*/ 251171 h 374847"/>
              <a:gd name="connsiteX21" fmla="*/ 2990036 w 4220959"/>
              <a:gd name="connsiteY21" fmla="*/ 286340 h 374847"/>
              <a:gd name="connsiteX22" fmla="*/ 2779020 w 4220959"/>
              <a:gd name="connsiteY22" fmla="*/ 303925 h 374847"/>
              <a:gd name="connsiteX23" fmla="*/ 2497667 w 4220959"/>
              <a:gd name="connsiteY23" fmla="*/ 339094 h 374847"/>
              <a:gd name="connsiteX24" fmla="*/ 2427328 w 4220959"/>
              <a:gd name="connsiteY24" fmla="*/ 356679 h 374847"/>
              <a:gd name="connsiteX25" fmla="*/ 2321820 w 4220959"/>
              <a:gd name="connsiteY25" fmla="*/ 374263 h 374847"/>
              <a:gd name="connsiteX26" fmla="*/ 1249159 w 4220959"/>
              <a:gd name="connsiteY26" fmla="*/ 339094 h 374847"/>
              <a:gd name="connsiteX27" fmla="*/ 1178820 w 4220959"/>
              <a:gd name="connsiteY27" fmla="*/ 321510 h 374847"/>
              <a:gd name="connsiteX28" fmla="*/ 1090897 w 4220959"/>
              <a:gd name="connsiteY28" fmla="*/ 303925 h 374847"/>
              <a:gd name="connsiteX29" fmla="*/ 985390 w 4220959"/>
              <a:gd name="connsiteY29" fmla="*/ 251171 h 374847"/>
              <a:gd name="connsiteX30" fmla="*/ 774374 w 4220959"/>
              <a:gd name="connsiteY30" fmla="*/ 216002 h 374847"/>
              <a:gd name="connsiteX31" fmla="*/ 440267 w 4220959"/>
              <a:gd name="connsiteY31" fmla="*/ 233587 h 374847"/>
              <a:gd name="connsiteX32" fmla="*/ 141328 w 4220959"/>
              <a:gd name="connsiteY32" fmla="*/ 268756 h 374847"/>
              <a:gd name="connsiteX33" fmla="*/ 35820 w 4220959"/>
              <a:gd name="connsiteY33" fmla="*/ 233587 h 374847"/>
              <a:gd name="connsiteX34" fmla="*/ 18236 w 4220959"/>
              <a:gd name="connsiteY34" fmla="*/ 180833 h 374847"/>
              <a:gd name="connsiteX35" fmla="*/ 18236 w 4220959"/>
              <a:gd name="connsiteY35" fmla="*/ 57740 h 374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220959" h="374847">
                <a:moveTo>
                  <a:pt x="18236" y="57740"/>
                </a:moveTo>
                <a:cubicBezTo>
                  <a:pt x="59267" y="34294"/>
                  <a:pt x="182487" y="47604"/>
                  <a:pt x="264420" y="40156"/>
                </a:cubicBezTo>
                <a:cubicBezTo>
                  <a:pt x="311483" y="35878"/>
                  <a:pt x="357840" y="22571"/>
                  <a:pt x="405097" y="22571"/>
                </a:cubicBezTo>
                <a:cubicBezTo>
                  <a:pt x="481522" y="22571"/>
                  <a:pt x="557497" y="34294"/>
                  <a:pt x="633697" y="40156"/>
                </a:cubicBezTo>
                <a:cubicBezTo>
                  <a:pt x="837810" y="108191"/>
                  <a:pt x="613034" y="38730"/>
                  <a:pt x="1143651" y="75325"/>
                </a:cubicBezTo>
                <a:cubicBezTo>
                  <a:pt x="1162143" y="76600"/>
                  <a:pt x="1178085" y="90092"/>
                  <a:pt x="1196405" y="92910"/>
                </a:cubicBezTo>
                <a:cubicBezTo>
                  <a:pt x="1254628" y="101867"/>
                  <a:pt x="1313636" y="104633"/>
                  <a:pt x="1372251" y="110494"/>
                </a:cubicBezTo>
                <a:cubicBezTo>
                  <a:pt x="1436728" y="98771"/>
                  <a:pt x="1500266" y="79250"/>
                  <a:pt x="1565682" y="75325"/>
                </a:cubicBezTo>
                <a:cubicBezTo>
                  <a:pt x="1793947" y="61629"/>
                  <a:pt x="2023023" y="67673"/>
                  <a:pt x="2251482" y="57740"/>
                </a:cubicBezTo>
                <a:cubicBezTo>
                  <a:pt x="2307229" y="55316"/>
                  <a:pt x="2403831" y="34305"/>
                  <a:pt x="2462497" y="22571"/>
                </a:cubicBezTo>
                <a:cubicBezTo>
                  <a:pt x="2609036" y="28433"/>
                  <a:pt x="2755830" y="29707"/>
                  <a:pt x="2902113" y="40156"/>
                </a:cubicBezTo>
                <a:cubicBezTo>
                  <a:pt x="2920602" y="41477"/>
                  <a:pt x="2936331" y="57740"/>
                  <a:pt x="2954867" y="57740"/>
                </a:cubicBezTo>
                <a:cubicBezTo>
                  <a:pt x="3013775" y="57740"/>
                  <a:pt x="3071993" y="44854"/>
                  <a:pt x="3130713" y="40156"/>
                </a:cubicBezTo>
                <a:cubicBezTo>
                  <a:pt x="3218551" y="33129"/>
                  <a:pt x="3306559" y="28433"/>
                  <a:pt x="3394482" y="22571"/>
                </a:cubicBezTo>
                <a:cubicBezTo>
                  <a:pt x="3523511" y="-20437"/>
                  <a:pt x="3413205" y="8748"/>
                  <a:pt x="3675836" y="22571"/>
                </a:cubicBezTo>
                <a:cubicBezTo>
                  <a:pt x="3822289" y="30279"/>
                  <a:pt x="3968913" y="34294"/>
                  <a:pt x="4115451" y="40156"/>
                </a:cubicBezTo>
                <a:cubicBezTo>
                  <a:pt x="4133036" y="46017"/>
                  <a:pt x="4155098" y="44633"/>
                  <a:pt x="4168205" y="57740"/>
                </a:cubicBezTo>
                <a:cubicBezTo>
                  <a:pt x="4181312" y="70847"/>
                  <a:pt x="4178488" y="93457"/>
                  <a:pt x="4185790" y="110494"/>
                </a:cubicBezTo>
                <a:cubicBezTo>
                  <a:pt x="4196116" y="134588"/>
                  <a:pt x="4209236" y="157387"/>
                  <a:pt x="4220959" y="180833"/>
                </a:cubicBezTo>
                <a:cubicBezTo>
                  <a:pt x="4203374" y="192556"/>
                  <a:pt x="4187108" y="206551"/>
                  <a:pt x="4168205" y="216002"/>
                </a:cubicBezTo>
                <a:cubicBezTo>
                  <a:pt x="4072577" y="263816"/>
                  <a:pt x="3806883" y="250729"/>
                  <a:pt x="3798928" y="251171"/>
                </a:cubicBezTo>
                <a:cubicBezTo>
                  <a:pt x="3504484" y="349321"/>
                  <a:pt x="3798898" y="256927"/>
                  <a:pt x="2990036" y="286340"/>
                </a:cubicBezTo>
                <a:cubicBezTo>
                  <a:pt x="2919500" y="288905"/>
                  <a:pt x="2849359" y="298063"/>
                  <a:pt x="2779020" y="303925"/>
                </a:cubicBezTo>
                <a:cubicBezTo>
                  <a:pt x="2613375" y="345337"/>
                  <a:pt x="2811131" y="299911"/>
                  <a:pt x="2497667" y="339094"/>
                </a:cubicBezTo>
                <a:cubicBezTo>
                  <a:pt x="2473686" y="342092"/>
                  <a:pt x="2451027" y="351939"/>
                  <a:pt x="2427328" y="356679"/>
                </a:cubicBezTo>
                <a:cubicBezTo>
                  <a:pt x="2392366" y="363671"/>
                  <a:pt x="2356989" y="368402"/>
                  <a:pt x="2321820" y="374263"/>
                </a:cubicBezTo>
                <a:cubicBezTo>
                  <a:pt x="2195299" y="371830"/>
                  <a:pt x="1563995" y="387530"/>
                  <a:pt x="1249159" y="339094"/>
                </a:cubicBezTo>
                <a:cubicBezTo>
                  <a:pt x="1225272" y="335419"/>
                  <a:pt x="1202412" y="326753"/>
                  <a:pt x="1178820" y="321510"/>
                </a:cubicBezTo>
                <a:cubicBezTo>
                  <a:pt x="1149644" y="315026"/>
                  <a:pt x="1120205" y="309787"/>
                  <a:pt x="1090897" y="303925"/>
                </a:cubicBezTo>
                <a:cubicBezTo>
                  <a:pt x="1046438" y="274286"/>
                  <a:pt x="1037392" y="261571"/>
                  <a:pt x="985390" y="251171"/>
                </a:cubicBezTo>
                <a:cubicBezTo>
                  <a:pt x="915466" y="237186"/>
                  <a:pt x="774374" y="216002"/>
                  <a:pt x="774374" y="216002"/>
                </a:cubicBezTo>
                <a:lnTo>
                  <a:pt x="440267" y="233587"/>
                </a:lnTo>
                <a:cubicBezTo>
                  <a:pt x="186094" y="248991"/>
                  <a:pt x="269765" y="225943"/>
                  <a:pt x="141328" y="268756"/>
                </a:cubicBezTo>
                <a:cubicBezTo>
                  <a:pt x="106159" y="257033"/>
                  <a:pt x="65986" y="255135"/>
                  <a:pt x="35820" y="233587"/>
                </a:cubicBezTo>
                <a:cubicBezTo>
                  <a:pt x="20737" y="222813"/>
                  <a:pt x="18236" y="199369"/>
                  <a:pt x="18236" y="180833"/>
                </a:cubicBezTo>
                <a:cubicBezTo>
                  <a:pt x="18236" y="51937"/>
                  <a:pt x="-22795" y="81186"/>
                  <a:pt x="18236" y="5774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7" y="2566451"/>
            <a:ext cx="5436711" cy="305815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748" y="2595795"/>
            <a:ext cx="5359804" cy="301489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44893" y="5683771"/>
            <a:ext cx="14067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насос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93578" y="5683771"/>
            <a:ext cx="15429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насос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009599" y="1909799"/>
            <a:ext cx="38164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Какую часть бассейна наполнит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насос за 1 час?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550279" y="1866756"/>
            <a:ext cx="38164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Какую часть бассейна наполнит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насос за 1 час?</a:t>
            </a:r>
          </a:p>
        </p:txBody>
      </p:sp>
    </p:spTree>
    <p:extLst>
      <p:ext uri="{BB962C8B-B14F-4D97-AF65-F5344CB8AC3E}">
        <p14:creationId xmlns:p14="http://schemas.microsoft.com/office/powerpoint/2010/main" val="3483368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/>
          <p:nvPr/>
        </p:nvSpPr>
        <p:spPr>
          <a:xfrm>
            <a:off x="6324600" y="4982320"/>
            <a:ext cx="4111376" cy="398572"/>
          </a:xfrm>
          <a:custGeom>
            <a:avLst/>
            <a:gdLst>
              <a:gd name="connsiteX0" fmla="*/ 0 w 4111376"/>
              <a:gd name="connsiteY0" fmla="*/ 46880 h 398572"/>
              <a:gd name="connsiteX1" fmla="*/ 123092 w 4111376"/>
              <a:gd name="connsiteY1" fmla="*/ 64465 h 398572"/>
              <a:gd name="connsiteX2" fmla="*/ 175846 w 4111376"/>
              <a:gd name="connsiteY2" fmla="*/ 82049 h 398572"/>
              <a:gd name="connsiteX3" fmla="*/ 334108 w 4111376"/>
              <a:gd name="connsiteY3" fmla="*/ 99634 h 398572"/>
              <a:gd name="connsiteX4" fmla="*/ 439615 w 4111376"/>
              <a:gd name="connsiteY4" fmla="*/ 117218 h 398572"/>
              <a:gd name="connsiteX5" fmla="*/ 1248508 w 4111376"/>
              <a:gd name="connsiteY5" fmla="*/ 99634 h 398572"/>
              <a:gd name="connsiteX6" fmla="*/ 1617785 w 4111376"/>
              <a:gd name="connsiteY6" fmla="*/ 64465 h 398572"/>
              <a:gd name="connsiteX7" fmla="*/ 1705708 w 4111376"/>
              <a:gd name="connsiteY7" fmla="*/ 29295 h 398572"/>
              <a:gd name="connsiteX8" fmla="*/ 2321169 w 4111376"/>
              <a:gd name="connsiteY8" fmla="*/ 29295 h 398572"/>
              <a:gd name="connsiteX9" fmla="*/ 2391508 w 4111376"/>
              <a:gd name="connsiteY9" fmla="*/ 46880 h 398572"/>
              <a:gd name="connsiteX10" fmla="*/ 2655277 w 4111376"/>
              <a:gd name="connsiteY10" fmla="*/ 82049 h 398572"/>
              <a:gd name="connsiteX11" fmla="*/ 2831123 w 4111376"/>
              <a:gd name="connsiteY11" fmla="*/ 117218 h 398572"/>
              <a:gd name="connsiteX12" fmla="*/ 3182815 w 4111376"/>
              <a:gd name="connsiteY12" fmla="*/ 99634 h 398572"/>
              <a:gd name="connsiteX13" fmla="*/ 3376246 w 4111376"/>
              <a:gd name="connsiteY13" fmla="*/ 64465 h 398572"/>
              <a:gd name="connsiteX14" fmla="*/ 3429000 w 4111376"/>
              <a:gd name="connsiteY14" fmla="*/ 46880 h 398572"/>
              <a:gd name="connsiteX15" fmla="*/ 3587262 w 4111376"/>
              <a:gd name="connsiteY15" fmla="*/ 11711 h 398572"/>
              <a:gd name="connsiteX16" fmla="*/ 3921369 w 4111376"/>
              <a:gd name="connsiteY16" fmla="*/ 29295 h 398572"/>
              <a:gd name="connsiteX17" fmla="*/ 3974123 w 4111376"/>
              <a:gd name="connsiteY17" fmla="*/ 46880 h 398572"/>
              <a:gd name="connsiteX18" fmla="*/ 4062046 w 4111376"/>
              <a:gd name="connsiteY18" fmla="*/ 64465 h 398572"/>
              <a:gd name="connsiteX19" fmla="*/ 4079631 w 4111376"/>
              <a:gd name="connsiteY19" fmla="*/ 257895 h 398572"/>
              <a:gd name="connsiteX20" fmla="*/ 4009292 w 4111376"/>
              <a:gd name="connsiteY20" fmla="*/ 275480 h 398572"/>
              <a:gd name="connsiteX21" fmla="*/ 3393831 w 4111376"/>
              <a:gd name="connsiteY21" fmla="*/ 293065 h 398572"/>
              <a:gd name="connsiteX22" fmla="*/ 1090246 w 4111376"/>
              <a:gd name="connsiteY22" fmla="*/ 328234 h 398572"/>
              <a:gd name="connsiteX23" fmla="*/ 896815 w 4111376"/>
              <a:gd name="connsiteY23" fmla="*/ 345818 h 398572"/>
              <a:gd name="connsiteX24" fmla="*/ 826477 w 4111376"/>
              <a:gd name="connsiteY24" fmla="*/ 363403 h 398572"/>
              <a:gd name="connsiteX25" fmla="*/ 633046 w 4111376"/>
              <a:gd name="connsiteY25" fmla="*/ 380988 h 398572"/>
              <a:gd name="connsiteX26" fmla="*/ 509954 w 4111376"/>
              <a:gd name="connsiteY26" fmla="*/ 398572 h 398572"/>
              <a:gd name="connsiteX27" fmla="*/ 263769 w 4111376"/>
              <a:gd name="connsiteY27" fmla="*/ 380988 h 398572"/>
              <a:gd name="connsiteX28" fmla="*/ 246185 w 4111376"/>
              <a:gd name="connsiteY28" fmla="*/ 328234 h 398572"/>
              <a:gd name="connsiteX29" fmla="*/ 123092 w 4111376"/>
              <a:gd name="connsiteY29" fmla="*/ 222726 h 398572"/>
              <a:gd name="connsiteX30" fmla="*/ 70338 w 4111376"/>
              <a:gd name="connsiteY30" fmla="*/ 205142 h 398572"/>
              <a:gd name="connsiteX31" fmla="*/ 52754 w 4111376"/>
              <a:gd name="connsiteY31" fmla="*/ 46880 h 39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111376" h="398572">
                <a:moveTo>
                  <a:pt x="0" y="46880"/>
                </a:moveTo>
                <a:cubicBezTo>
                  <a:pt x="41031" y="52742"/>
                  <a:pt x="82450" y="56337"/>
                  <a:pt x="123092" y="64465"/>
                </a:cubicBezTo>
                <a:cubicBezTo>
                  <a:pt x="141268" y="68100"/>
                  <a:pt x="157562" y="79002"/>
                  <a:pt x="175846" y="82049"/>
                </a:cubicBezTo>
                <a:cubicBezTo>
                  <a:pt x="228202" y="90775"/>
                  <a:pt x="281495" y="92619"/>
                  <a:pt x="334108" y="99634"/>
                </a:cubicBezTo>
                <a:cubicBezTo>
                  <a:pt x="369449" y="104346"/>
                  <a:pt x="404446" y="111357"/>
                  <a:pt x="439615" y="117218"/>
                </a:cubicBezTo>
                <a:lnTo>
                  <a:pt x="1248508" y="99634"/>
                </a:lnTo>
                <a:cubicBezTo>
                  <a:pt x="1472093" y="92303"/>
                  <a:pt x="1456012" y="91426"/>
                  <a:pt x="1617785" y="64465"/>
                </a:cubicBezTo>
                <a:cubicBezTo>
                  <a:pt x="1647093" y="52742"/>
                  <a:pt x="1675762" y="39277"/>
                  <a:pt x="1705708" y="29295"/>
                </a:cubicBezTo>
                <a:cubicBezTo>
                  <a:pt x="1896178" y="-34196"/>
                  <a:pt x="2174975" y="24579"/>
                  <a:pt x="2321169" y="29295"/>
                </a:cubicBezTo>
                <a:cubicBezTo>
                  <a:pt x="2344615" y="35157"/>
                  <a:pt x="2367730" y="42557"/>
                  <a:pt x="2391508" y="46880"/>
                </a:cubicBezTo>
                <a:cubicBezTo>
                  <a:pt x="2444913" y="56590"/>
                  <a:pt x="2606268" y="75923"/>
                  <a:pt x="2655277" y="82049"/>
                </a:cubicBezTo>
                <a:cubicBezTo>
                  <a:pt x="2701759" y="93670"/>
                  <a:pt x="2788002" y="117218"/>
                  <a:pt x="2831123" y="117218"/>
                </a:cubicBezTo>
                <a:cubicBezTo>
                  <a:pt x="2948500" y="117218"/>
                  <a:pt x="3065584" y="105495"/>
                  <a:pt x="3182815" y="99634"/>
                </a:cubicBezTo>
                <a:cubicBezTo>
                  <a:pt x="3229834" y="91797"/>
                  <a:pt x="3327104" y="76750"/>
                  <a:pt x="3376246" y="64465"/>
                </a:cubicBezTo>
                <a:cubicBezTo>
                  <a:pt x="3394228" y="59969"/>
                  <a:pt x="3410906" y="50901"/>
                  <a:pt x="3429000" y="46880"/>
                </a:cubicBezTo>
                <a:cubicBezTo>
                  <a:pt x="3614698" y="5613"/>
                  <a:pt x="3468500" y="51297"/>
                  <a:pt x="3587262" y="11711"/>
                </a:cubicBezTo>
                <a:cubicBezTo>
                  <a:pt x="3698631" y="17572"/>
                  <a:pt x="3810304" y="19198"/>
                  <a:pt x="3921369" y="29295"/>
                </a:cubicBezTo>
                <a:cubicBezTo>
                  <a:pt x="3939829" y="30973"/>
                  <a:pt x="3956141" y="42384"/>
                  <a:pt x="3974123" y="46880"/>
                </a:cubicBezTo>
                <a:cubicBezTo>
                  <a:pt x="4003119" y="54129"/>
                  <a:pt x="4032738" y="58603"/>
                  <a:pt x="4062046" y="64465"/>
                </a:cubicBezTo>
                <a:cubicBezTo>
                  <a:pt x="4106451" y="131072"/>
                  <a:pt x="4137799" y="153192"/>
                  <a:pt x="4079631" y="257895"/>
                </a:cubicBezTo>
                <a:cubicBezTo>
                  <a:pt x="4067894" y="279022"/>
                  <a:pt x="4033428" y="274242"/>
                  <a:pt x="4009292" y="275480"/>
                </a:cubicBezTo>
                <a:cubicBezTo>
                  <a:pt x="3804324" y="285991"/>
                  <a:pt x="3599013" y="288293"/>
                  <a:pt x="3393831" y="293065"/>
                </a:cubicBezTo>
                <a:lnTo>
                  <a:pt x="1090246" y="328234"/>
                </a:lnTo>
                <a:cubicBezTo>
                  <a:pt x="1025769" y="334095"/>
                  <a:pt x="960990" y="337261"/>
                  <a:pt x="896815" y="345818"/>
                </a:cubicBezTo>
                <a:cubicBezTo>
                  <a:pt x="872859" y="349012"/>
                  <a:pt x="850433" y="360209"/>
                  <a:pt x="826477" y="363403"/>
                </a:cubicBezTo>
                <a:cubicBezTo>
                  <a:pt x="762302" y="371960"/>
                  <a:pt x="697393" y="373838"/>
                  <a:pt x="633046" y="380988"/>
                </a:cubicBezTo>
                <a:cubicBezTo>
                  <a:pt x="591852" y="385565"/>
                  <a:pt x="550985" y="392711"/>
                  <a:pt x="509954" y="398572"/>
                </a:cubicBezTo>
                <a:cubicBezTo>
                  <a:pt x="427892" y="392711"/>
                  <a:pt x="343262" y="402186"/>
                  <a:pt x="263769" y="380988"/>
                </a:cubicBezTo>
                <a:cubicBezTo>
                  <a:pt x="245859" y="376212"/>
                  <a:pt x="256959" y="343317"/>
                  <a:pt x="246185" y="328234"/>
                </a:cubicBezTo>
                <a:cubicBezTo>
                  <a:pt x="222149" y="294583"/>
                  <a:pt x="164398" y="243379"/>
                  <a:pt x="123092" y="222726"/>
                </a:cubicBezTo>
                <a:cubicBezTo>
                  <a:pt x="106513" y="214437"/>
                  <a:pt x="87923" y="211003"/>
                  <a:pt x="70338" y="205142"/>
                </a:cubicBezTo>
                <a:cubicBezTo>
                  <a:pt x="41633" y="119023"/>
                  <a:pt x="52754" y="170924"/>
                  <a:pt x="52754" y="4688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1775521" y="4869160"/>
            <a:ext cx="4220959" cy="504056"/>
          </a:xfrm>
          <a:custGeom>
            <a:avLst/>
            <a:gdLst>
              <a:gd name="connsiteX0" fmla="*/ 18236 w 4220959"/>
              <a:gd name="connsiteY0" fmla="*/ 57740 h 374847"/>
              <a:gd name="connsiteX1" fmla="*/ 264420 w 4220959"/>
              <a:gd name="connsiteY1" fmla="*/ 40156 h 374847"/>
              <a:gd name="connsiteX2" fmla="*/ 405097 w 4220959"/>
              <a:gd name="connsiteY2" fmla="*/ 22571 h 374847"/>
              <a:gd name="connsiteX3" fmla="*/ 633697 w 4220959"/>
              <a:gd name="connsiteY3" fmla="*/ 40156 h 374847"/>
              <a:gd name="connsiteX4" fmla="*/ 1143651 w 4220959"/>
              <a:gd name="connsiteY4" fmla="*/ 75325 h 374847"/>
              <a:gd name="connsiteX5" fmla="*/ 1196405 w 4220959"/>
              <a:gd name="connsiteY5" fmla="*/ 92910 h 374847"/>
              <a:gd name="connsiteX6" fmla="*/ 1372251 w 4220959"/>
              <a:gd name="connsiteY6" fmla="*/ 110494 h 374847"/>
              <a:gd name="connsiteX7" fmla="*/ 1565682 w 4220959"/>
              <a:gd name="connsiteY7" fmla="*/ 75325 h 374847"/>
              <a:gd name="connsiteX8" fmla="*/ 2251482 w 4220959"/>
              <a:gd name="connsiteY8" fmla="*/ 57740 h 374847"/>
              <a:gd name="connsiteX9" fmla="*/ 2462497 w 4220959"/>
              <a:gd name="connsiteY9" fmla="*/ 22571 h 374847"/>
              <a:gd name="connsiteX10" fmla="*/ 2902113 w 4220959"/>
              <a:gd name="connsiteY10" fmla="*/ 40156 h 374847"/>
              <a:gd name="connsiteX11" fmla="*/ 2954867 w 4220959"/>
              <a:gd name="connsiteY11" fmla="*/ 57740 h 374847"/>
              <a:gd name="connsiteX12" fmla="*/ 3130713 w 4220959"/>
              <a:gd name="connsiteY12" fmla="*/ 40156 h 374847"/>
              <a:gd name="connsiteX13" fmla="*/ 3394482 w 4220959"/>
              <a:gd name="connsiteY13" fmla="*/ 22571 h 374847"/>
              <a:gd name="connsiteX14" fmla="*/ 3675836 w 4220959"/>
              <a:gd name="connsiteY14" fmla="*/ 22571 h 374847"/>
              <a:gd name="connsiteX15" fmla="*/ 4115451 w 4220959"/>
              <a:gd name="connsiteY15" fmla="*/ 40156 h 374847"/>
              <a:gd name="connsiteX16" fmla="*/ 4168205 w 4220959"/>
              <a:gd name="connsiteY16" fmla="*/ 57740 h 374847"/>
              <a:gd name="connsiteX17" fmla="*/ 4185790 w 4220959"/>
              <a:gd name="connsiteY17" fmla="*/ 110494 h 374847"/>
              <a:gd name="connsiteX18" fmla="*/ 4220959 w 4220959"/>
              <a:gd name="connsiteY18" fmla="*/ 180833 h 374847"/>
              <a:gd name="connsiteX19" fmla="*/ 4168205 w 4220959"/>
              <a:gd name="connsiteY19" fmla="*/ 216002 h 374847"/>
              <a:gd name="connsiteX20" fmla="*/ 3798928 w 4220959"/>
              <a:gd name="connsiteY20" fmla="*/ 251171 h 374847"/>
              <a:gd name="connsiteX21" fmla="*/ 2990036 w 4220959"/>
              <a:gd name="connsiteY21" fmla="*/ 286340 h 374847"/>
              <a:gd name="connsiteX22" fmla="*/ 2779020 w 4220959"/>
              <a:gd name="connsiteY22" fmla="*/ 303925 h 374847"/>
              <a:gd name="connsiteX23" fmla="*/ 2497667 w 4220959"/>
              <a:gd name="connsiteY23" fmla="*/ 339094 h 374847"/>
              <a:gd name="connsiteX24" fmla="*/ 2427328 w 4220959"/>
              <a:gd name="connsiteY24" fmla="*/ 356679 h 374847"/>
              <a:gd name="connsiteX25" fmla="*/ 2321820 w 4220959"/>
              <a:gd name="connsiteY25" fmla="*/ 374263 h 374847"/>
              <a:gd name="connsiteX26" fmla="*/ 1249159 w 4220959"/>
              <a:gd name="connsiteY26" fmla="*/ 339094 h 374847"/>
              <a:gd name="connsiteX27" fmla="*/ 1178820 w 4220959"/>
              <a:gd name="connsiteY27" fmla="*/ 321510 h 374847"/>
              <a:gd name="connsiteX28" fmla="*/ 1090897 w 4220959"/>
              <a:gd name="connsiteY28" fmla="*/ 303925 h 374847"/>
              <a:gd name="connsiteX29" fmla="*/ 985390 w 4220959"/>
              <a:gd name="connsiteY29" fmla="*/ 251171 h 374847"/>
              <a:gd name="connsiteX30" fmla="*/ 774374 w 4220959"/>
              <a:gd name="connsiteY30" fmla="*/ 216002 h 374847"/>
              <a:gd name="connsiteX31" fmla="*/ 440267 w 4220959"/>
              <a:gd name="connsiteY31" fmla="*/ 233587 h 374847"/>
              <a:gd name="connsiteX32" fmla="*/ 141328 w 4220959"/>
              <a:gd name="connsiteY32" fmla="*/ 268756 h 374847"/>
              <a:gd name="connsiteX33" fmla="*/ 35820 w 4220959"/>
              <a:gd name="connsiteY33" fmla="*/ 233587 h 374847"/>
              <a:gd name="connsiteX34" fmla="*/ 18236 w 4220959"/>
              <a:gd name="connsiteY34" fmla="*/ 180833 h 374847"/>
              <a:gd name="connsiteX35" fmla="*/ 18236 w 4220959"/>
              <a:gd name="connsiteY35" fmla="*/ 57740 h 374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220959" h="374847">
                <a:moveTo>
                  <a:pt x="18236" y="57740"/>
                </a:moveTo>
                <a:cubicBezTo>
                  <a:pt x="59267" y="34294"/>
                  <a:pt x="182487" y="47604"/>
                  <a:pt x="264420" y="40156"/>
                </a:cubicBezTo>
                <a:cubicBezTo>
                  <a:pt x="311483" y="35878"/>
                  <a:pt x="357840" y="22571"/>
                  <a:pt x="405097" y="22571"/>
                </a:cubicBezTo>
                <a:cubicBezTo>
                  <a:pt x="481522" y="22571"/>
                  <a:pt x="557497" y="34294"/>
                  <a:pt x="633697" y="40156"/>
                </a:cubicBezTo>
                <a:cubicBezTo>
                  <a:pt x="837810" y="108191"/>
                  <a:pt x="613034" y="38730"/>
                  <a:pt x="1143651" y="75325"/>
                </a:cubicBezTo>
                <a:cubicBezTo>
                  <a:pt x="1162143" y="76600"/>
                  <a:pt x="1178085" y="90092"/>
                  <a:pt x="1196405" y="92910"/>
                </a:cubicBezTo>
                <a:cubicBezTo>
                  <a:pt x="1254628" y="101867"/>
                  <a:pt x="1313636" y="104633"/>
                  <a:pt x="1372251" y="110494"/>
                </a:cubicBezTo>
                <a:cubicBezTo>
                  <a:pt x="1436728" y="98771"/>
                  <a:pt x="1500266" y="79250"/>
                  <a:pt x="1565682" y="75325"/>
                </a:cubicBezTo>
                <a:cubicBezTo>
                  <a:pt x="1793947" y="61629"/>
                  <a:pt x="2023023" y="67673"/>
                  <a:pt x="2251482" y="57740"/>
                </a:cubicBezTo>
                <a:cubicBezTo>
                  <a:pt x="2307229" y="55316"/>
                  <a:pt x="2403831" y="34305"/>
                  <a:pt x="2462497" y="22571"/>
                </a:cubicBezTo>
                <a:cubicBezTo>
                  <a:pt x="2609036" y="28433"/>
                  <a:pt x="2755830" y="29707"/>
                  <a:pt x="2902113" y="40156"/>
                </a:cubicBezTo>
                <a:cubicBezTo>
                  <a:pt x="2920602" y="41477"/>
                  <a:pt x="2936331" y="57740"/>
                  <a:pt x="2954867" y="57740"/>
                </a:cubicBezTo>
                <a:cubicBezTo>
                  <a:pt x="3013775" y="57740"/>
                  <a:pt x="3071993" y="44854"/>
                  <a:pt x="3130713" y="40156"/>
                </a:cubicBezTo>
                <a:cubicBezTo>
                  <a:pt x="3218551" y="33129"/>
                  <a:pt x="3306559" y="28433"/>
                  <a:pt x="3394482" y="22571"/>
                </a:cubicBezTo>
                <a:cubicBezTo>
                  <a:pt x="3523511" y="-20437"/>
                  <a:pt x="3413205" y="8748"/>
                  <a:pt x="3675836" y="22571"/>
                </a:cubicBezTo>
                <a:cubicBezTo>
                  <a:pt x="3822289" y="30279"/>
                  <a:pt x="3968913" y="34294"/>
                  <a:pt x="4115451" y="40156"/>
                </a:cubicBezTo>
                <a:cubicBezTo>
                  <a:pt x="4133036" y="46017"/>
                  <a:pt x="4155098" y="44633"/>
                  <a:pt x="4168205" y="57740"/>
                </a:cubicBezTo>
                <a:cubicBezTo>
                  <a:pt x="4181312" y="70847"/>
                  <a:pt x="4178488" y="93457"/>
                  <a:pt x="4185790" y="110494"/>
                </a:cubicBezTo>
                <a:cubicBezTo>
                  <a:pt x="4196116" y="134588"/>
                  <a:pt x="4209236" y="157387"/>
                  <a:pt x="4220959" y="180833"/>
                </a:cubicBezTo>
                <a:cubicBezTo>
                  <a:pt x="4203374" y="192556"/>
                  <a:pt x="4187108" y="206551"/>
                  <a:pt x="4168205" y="216002"/>
                </a:cubicBezTo>
                <a:cubicBezTo>
                  <a:pt x="4072577" y="263816"/>
                  <a:pt x="3806883" y="250729"/>
                  <a:pt x="3798928" y="251171"/>
                </a:cubicBezTo>
                <a:cubicBezTo>
                  <a:pt x="3504484" y="349321"/>
                  <a:pt x="3798898" y="256927"/>
                  <a:pt x="2990036" y="286340"/>
                </a:cubicBezTo>
                <a:cubicBezTo>
                  <a:pt x="2919500" y="288905"/>
                  <a:pt x="2849359" y="298063"/>
                  <a:pt x="2779020" y="303925"/>
                </a:cubicBezTo>
                <a:cubicBezTo>
                  <a:pt x="2613375" y="345337"/>
                  <a:pt x="2811131" y="299911"/>
                  <a:pt x="2497667" y="339094"/>
                </a:cubicBezTo>
                <a:cubicBezTo>
                  <a:pt x="2473686" y="342092"/>
                  <a:pt x="2451027" y="351939"/>
                  <a:pt x="2427328" y="356679"/>
                </a:cubicBezTo>
                <a:cubicBezTo>
                  <a:pt x="2392366" y="363671"/>
                  <a:pt x="2356989" y="368402"/>
                  <a:pt x="2321820" y="374263"/>
                </a:cubicBezTo>
                <a:cubicBezTo>
                  <a:pt x="2195299" y="371830"/>
                  <a:pt x="1563995" y="387530"/>
                  <a:pt x="1249159" y="339094"/>
                </a:cubicBezTo>
                <a:cubicBezTo>
                  <a:pt x="1225272" y="335419"/>
                  <a:pt x="1202412" y="326753"/>
                  <a:pt x="1178820" y="321510"/>
                </a:cubicBezTo>
                <a:cubicBezTo>
                  <a:pt x="1149644" y="315026"/>
                  <a:pt x="1120205" y="309787"/>
                  <a:pt x="1090897" y="303925"/>
                </a:cubicBezTo>
                <a:cubicBezTo>
                  <a:pt x="1046438" y="274286"/>
                  <a:pt x="1037392" y="261571"/>
                  <a:pt x="985390" y="251171"/>
                </a:cubicBezTo>
                <a:cubicBezTo>
                  <a:pt x="915466" y="237186"/>
                  <a:pt x="774374" y="216002"/>
                  <a:pt x="774374" y="216002"/>
                </a:cubicBezTo>
                <a:lnTo>
                  <a:pt x="440267" y="233587"/>
                </a:lnTo>
                <a:cubicBezTo>
                  <a:pt x="186094" y="248991"/>
                  <a:pt x="269765" y="225943"/>
                  <a:pt x="141328" y="268756"/>
                </a:cubicBezTo>
                <a:cubicBezTo>
                  <a:pt x="106159" y="257033"/>
                  <a:pt x="65986" y="255135"/>
                  <a:pt x="35820" y="233587"/>
                </a:cubicBezTo>
                <a:cubicBezTo>
                  <a:pt x="20737" y="222813"/>
                  <a:pt x="18236" y="199369"/>
                  <a:pt x="18236" y="180833"/>
                </a:cubicBezTo>
                <a:cubicBezTo>
                  <a:pt x="18236" y="51937"/>
                  <a:pt x="-22795" y="81186"/>
                  <a:pt x="18236" y="5774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7" y="2566785"/>
            <a:ext cx="5436711" cy="305815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748" y="2595795"/>
            <a:ext cx="5359804" cy="301489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44893" y="5683771"/>
            <a:ext cx="14067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насос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93578" y="5683771"/>
            <a:ext cx="15429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насос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009599" y="1909799"/>
            <a:ext cx="38164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Какую часть бассейна наполнит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насос за 1 час?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550279" y="1866756"/>
            <a:ext cx="38164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Какую часть бассейна наполнит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насос за 1 час?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8147184" y="3353629"/>
                <a:ext cx="777777" cy="10177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b="1" i="1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ru-RU" sz="3200" b="1">
                              <a:latin typeface="Cambria Math"/>
                              <a:cs typeface="Times New Roman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ru-RU" sz="3200" b="1">
                              <a:latin typeface="Cambria Math"/>
                              <a:cs typeface="Times New Roman" pitchFamily="18" charset="0"/>
                            </a:rPr>
                            <m:t>𝟒𝟖</m:t>
                          </m:r>
                        </m:den>
                      </m:f>
                    </m:oMath>
                  </m:oMathPara>
                </a14:m>
                <a:endParaRPr lang="ru-RU" sz="32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7184" y="3353629"/>
                <a:ext cx="777777" cy="10177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784" y="3353629"/>
            <a:ext cx="774700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506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675" y="3446704"/>
            <a:ext cx="1515087" cy="29497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492" y="3173739"/>
            <a:ext cx="1795493" cy="349567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644797" y="5302631"/>
            <a:ext cx="2000321" cy="1006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951664" y="5202876"/>
            <a:ext cx="2000321" cy="1006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Picture background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911" y="-14253"/>
            <a:ext cx="180020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67606" y="5668428"/>
            <a:ext cx="14067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насос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93174" y="5652538"/>
            <a:ext cx="15429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насос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31704" y="1961954"/>
            <a:ext cx="5400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Какую часть бассейна наполнят оба насоса за 1 час, работая вместе?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9" y="1070048"/>
            <a:ext cx="8450331" cy="47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36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Какая часть фигуры закрашена?</a:t>
            </a:r>
          </a:p>
        </p:txBody>
      </p:sp>
      <p:pic>
        <p:nvPicPr>
          <p:cNvPr id="4" name="Рисунок 3" descr="https://fs00.infourok.ru/images/doc/27/35031/hello_html_m73e9c92f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852" y="1934678"/>
            <a:ext cx="8094044" cy="4235116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Рукописный ввод 2"/>
              <p14:cNvContentPartPr/>
              <p14:nvPr/>
            </p14:nvContentPartPr>
            <p14:xfrm>
              <a:off x="1504800" y="2050920"/>
              <a:ext cx="8763480" cy="3334320"/>
            </p14:xfrm>
          </p:contentPart>
        </mc:Choice>
        <mc:Fallback xmlns="">
          <p:pic>
            <p:nvPicPr>
              <p:cNvPr id="3" name="Рукописный ввод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95440" y="2041560"/>
                <a:ext cx="8782200" cy="3353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777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151" y="3030493"/>
            <a:ext cx="1515087" cy="294974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968" y="2757528"/>
            <a:ext cx="1795493" cy="34956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9" y="1070048"/>
            <a:ext cx="8450331" cy="4753311"/>
          </a:xfrm>
          <a:prstGeom prst="rect">
            <a:avLst/>
          </a:prstGeom>
        </p:spPr>
      </p:pic>
      <p:sp>
        <p:nvSpPr>
          <p:cNvPr id="3" name="Полилиния 2"/>
          <p:cNvSpPr/>
          <p:nvPr/>
        </p:nvSpPr>
        <p:spPr>
          <a:xfrm>
            <a:off x="2755084" y="4480560"/>
            <a:ext cx="6541316" cy="853440"/>
          </a:xfrm>
          <a:custGeom>
            <a:avLst/>
            <a:gdLst>
              <a:gd name="connsiteX0" fmla="*/ 110036 w 6541316"/>
              <a:gd name="connsiteY0" fmla="*/ 182880 h 853440"/>
              <a:gd name="connsiteX1" fmla="*/ 186236 w 6541316"/>
              <a:gd name="connsiteY1" fmla="*/ 152400 h 853440"/>
              <a:gd name="connsiteX2" fmla="*/ 231956 w 6541316"/>
              <a:gd name="connsiteY2" fmla="*/ 121920 h 853440"/>
              <a:gd name="connsiteX3" fmla="*/ 353876 w 6541316"/>
              <a:gd name="connsiteY3" fmla="*/ 106680 h 853440"/>
              <a:gd name="connsiteX4" fmla="*/ 1161596 w 6541316"/>
              <a:gd name="connsiteY4" fmla="*/ 106680 h 853440"/>
              <a:gd name="connsiteX5" fmla="*/ 1207316 w 6541316"/>
              <a:gd name="connsiteY5" fmla="*/ 137160 h 853440"/>
              <a:gd name="connsiteX6" fmla="*/ 1359716 w 6541316"/>
              <a:gd name="connsiteY6" fmla="*/ 167640 h 853440"/>
              <a:gd name="connsiteX7" fmla="*/ 1938836 w 6541316"/>
              <a:gd name="connsiteY7" fmla="*/ 152400 h 853440"/>
              <a:gd name="connsiteX8" fmla="*/ 2015036 w 6541316"/>
              <a:gd name="connsiteY8" fmla="*/ 137160 h 853440"/>
              <a:gd name="connsiteX9" fmla="*/ 2106476 w 6541316"/>
              <a:gd name="connsiteY9" fmla="*/ 121920 h 853440"/>
              <a:gd name="connsiteX10" fmla="*/ 2548436 w 6541316"/>
              <a:gd name="connsiteY10" fmla="*/ 106680 h 853440"/>
              <a:gd name="connsiteX11" fmla="*/ 2990396 w 6541316"/>
              <a:gd name="connsiteY11" fmla="*/ 106680 h 853440"/>
              <a:gd name="connsiteX12" fmla="*/ 3767636 w 6541316"/>
              <a:gd name="connsiteY12" fmla="*/ 91440 h 853440"/>
              <a:gd name="connsiteX13" fmla="*/ 3813356 w 6541316"/>
              <a:gd name="connsiteY13" fmla="*/ 30480 h 853440"/>
              <a:gd name="connsiteX14" fmla="*/ 3859076 w 6541316"/>
              <a:gd name="connsiteY14" fmla="*/ 0 h 853440"/>
              <a:gd name="connsiteX15" fmla="*/ 5322116 w 6541316"/>
              <a:gd name="connsiteY15" fmla="*/ 15240 h 853440"/>
              <a:gd name="connsiteX16" fmla="*/ 6129836 w 6541316"/>
              <a:gd name="connsiteY16" fmla="*/ 60960 h 853440"/>
              <a:gd name="connsiteX17" fmla="*/ 6343196 w 6541316"/>
              <a:gd name="connsiteY17" fmla="*/ 106680 h 853440"/>
              <a:gd name="connsiteX18" fmla="*/ 6434636 w 6541316"/>
              <a:gd name="connsiteY18" fmla="*/ 167640 h 853440"/>
              <a:gd name="connsiteX19" fmla="*/ 6526076 w 6541316"/>
              <a:gd name="connsiteY19" fmla="*/ 198120 h 853440"/>
              <a:gd name="connsiteX20" fmla="*/ 6541316 w 6541316"/>
              <a:gd name="connsiteY20" fmla="*/ 243840 h 853440"/>
              <a:gd name="connsiteX21" fmla="*/ 6510836 w 6541316"/>
              <a:gd name="connsiteY21" fmla="*/ 472440 h 853440"/>
              <a:gd name="connsiteX22" fmla="*/ 6480356 w 6541316"/>
              <a:gd name="connsiteY22" fmla="*/ 518160 h 853440"/>
              <a:gd name="connsiteX23" fmla="*/ 6388916 w 6541316"/>
              <a:gd name="connsiteY23" fmla="*/ 609600 h 853440"/>
              <a:gd name="connsiteX24" fmla="*/ 6343196 w 6541316"/>
              <a:gd name="connsiteY24" fmla="*/ 640080 h 853440"/>
              <a:gd name="connsiteX25" fmla="*/ 6114596 w 6541316"/>
              <a:gd name="connsiteY25" fmla="*/ 685800 h 853440"/>
              <a:gd name="connsiteX26" fmla="*/ 6023156 w 6541316"/>
              <a:gd name="connsiteY26" fmla="*/ 716280 h 853440"/>
              <a:gd name="connsiteX27" fmla="*/ 5885996 w 6541316"/>
              <a:gd name="connsiteY27" fmla="*/ 777240 h 853440"/>
              <a:gd name="connsiteX28" fmla="*/ 5840276 w 6541316"/>
              <a:gd name="connsiteY28" fmla="*/ 792480 h 853440"/>
              <a:gd name="connsiteX29" fmla="*/ 5581196 w 6541316"/>
              <a:gd name="connsiteY29" fmla="*/ 838200 h 853440"/>
              <a:gd name="connsiteX30" fmla="*/ 5535476 w 6541316"/>
              <a:gd name="connsiteY30" fmla="*/ 853440 h 853440"/>
              <a:gd name="connsiteX31" fmla="*/ 3158036 w 6541316"/>
              <a:gd name="connsiteY31" fmla="*/ 822960 h 853440"/>
              <a:gd name="connsiteX32" fmla="*/ 3081836 w 6541316"/>
              <a:gd name="connsiteY32" fmla="*/ 807720 h 853440"/>
              <a:gd name="connsiteX33" fmla="*/ 2213156 w 6541316"/>
              <a:gd name="connsiteY33" fmla="*/ 792480 h 853440"/>
              <a:gd name="connsiteX34" fmla="*/ 1999796 w 6541316"/>
              <a:gd name="connsiteY34" fmla="*/ 777240 h 853440"/>
              <a:gd name="connsiteX35" fmla="*/ 1938836 w 6541316"/>
              <a:gd name="connsiteY35" fmla="*/ 762000 h 853440"/>
              <a:gd name="connsiteX36" fmla="*/ 1374956 w 6541316"/>
              <a:gd name="connsiteY36" fmla="*/ 746760 h 853440"/>
              <a:gd name="connsiteX37" fmla="*/ 1283516 w 6541316"/>
              <a:gd name="connsiteY37" fmla="*/ 716280 h 853440"/>
              <a:gd name="connsiteX38" fmla="*/ 216716 w 6541316"/>
              <a:gd name="connsiteY38" fmla="*/ 762000 h 853440"/>
              <a:gd name="connsiteX39" fmla="*/ 125276 w 6541316"/>
              <a:gd name="connsiteY39" fmla="*/ 731520 h 853440"/>
              <a:gd name="connsiteX40" fmla="*/ 110036 w 6541316"/>
              <a:gd name="connsiteY40" fmla="*/ 594360 h 853440"/>
              <a:gd name="connsiteX41" fmla="*/ 79556 w 6541316"/>
              <a:gd name="connsiteY41" fmla="*/ 487680 h 853440"/>
              <a:gd name="connsiteX42" fmla="*/ 33836 w 6541316"/>
              <a:gd name="connsiteY42" fmla="*/ 441960 h 853440"/>
              <a:gd name="connsiteX43" fmla="*/ 18596 w 6541316"/>
              <a:gd name="connsiteY43" fmla="*/ 243840 h 853440"/>
              <a:gd name="connsiteX44" fmla="*/ 64316 w 6541316"/>
              <a:gd name="connsiteY44" fmla="*/ 213360 h 853440"/>
              <a:gd name="connsiteX45" fmla="*/ 110036 w 6541316"/>
              <a:gd name="connsiteY45" fmla="*/ 182880 h 8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541316" h="853440">
                <a:moveTo>
                  <a:pt x="110036" y="182880"/>
                </a:moveTo>
                <a:cubicBezTo>
                  <a:pt x="130356" y="172720"/>
                  <a:pt x="161767" y="164634"/>
                  <a:pt x="186236" y="152400"/>
                </a:cubicBezTo>
                <a:cubicBezTo>
                  <a:pt x="202619" y="144209"/>
                  <a:pt x="214285" y="126739"/>
                  <a:pt x="231956" y="121920"/>
                </a:cubicBezTo>
                <a:cubicBezTo>
                  <a:pt x="271469" y="111144"/>
                  <a:pt x="313236" y="111760"/>
                  <a:pt x="353876" y="106680"/>
                </a:cubicBezTo>
                <a:cubicBezTo>
                  <a:pt x="635991" y="12642"/>
                  <a:pt x="456572" y="66773"/>
                  <a:pt x="1161596" y="106680"/>
                </a:cubicBezTo>
                <a:cubicBezTo>
                  <a:pt x="1179883" y="107715"/>
                  <a:pt x="1190933" y="128969"/>
                  <a:pt x="1207316" y="137160"/>
                </a:cubicBezTo>
                <a:cubicBezTo>
                  <a:pt x="1249875" y="158439"/>
                  <a:pt x="1320402" y="162024"/>
                  <a:pt x="1359716" y="167640"/>
                </a:cubicBezTo>
                <a:cubicBezTo>
                  <a:pt x="1552756" y="162560"/>
                  <a:pt x="1745938" y="161372"/>
                  <a:pt x="1938836" y="152400"/>
                </a:cubicBezTo>
                <a:cubicBezTo>
                  <a:pt x="1964711" y="151197"/>
                  <a:pt x="1989551" y="141794"/>
                  <a:pt x="2015036" y="137160"/>
                </a:cubicBezTo>
                <a:cubicBezTo>
                  <a:pt x="2045438" y="131632"/>
                  <a:pt x="2075626" y="123683"/>
                  <a:pt x="2106476" y="121920"/>
                </a:cubicBezTo>
                <a:cubicBezTo>
                  <a:pt x="2253643" y="113510"/>
                  <a:pt x="2401116" y="111760"/>
                  <a:pt x="2548436" y="106680"/>
                </a:cubicBezTo>
                <a:cubicBezTo>
                  <a:pt x="2725332" y="47715"/>
                  <a:pt x="2530531" y="106680"/>
                  <a:pt x="2990396" y="106680"/>
                </a:cubicBezTo>
                <a:cubicBezTo>
                  <a:pt x="3249526" y="106680"/>
                  <a:pt x="3508556" y="96520"/>
                  <a:pt x="3767636" y="91440"/>
                </a:cubicBezTo>
                <a:cubicBezTo>
                  <a:pt x="3782876" y="71120"/>
                  <a:pt x="3795395" y="48441"/>
                  <a:pt x="3813356" y="30480"/>
                </a:cubicBezTo>
                <a:cubicBezTo>
                  <a:pt x="3826308" y="17528"/>
                  <a:pt x="3840761" y="185"/>
                  <a:pt x="3859076" y="0"/>
                </a:cubicBezTo>
                <a:lnTo>
                  <a:pt x="5322116" y="15240"/>
                </a:lnTo>
                <a:cubicBezTo>
                  <a:pt x="5752533" y="69042"/>
                  <a:pt x="5484073" y="43507"/>
                  <a:pt x="6129836" y="60960"/>
                </a:cubicBezTo>
                <a:cubicBezTo>
                  <a:pt x="6260131" y="104392"/>
                  <a:pt x="6189395" y="87455"/>
                  <a:pt x="6343196" y="106680"/>
                </a:cubicBezTo>
                <a:cubicBezTo>
                  <a:pt x="6373676" y="127000"/>
                  <a:pt x="6399883" y="156056"/>
                  <a:pt x="6434636" y="167640"/>
                </a:cubicBezTo>
                <a:lnTo>
                  <a:pt x="6526076" y="198120"/>
                </a:lnTo>
                <a:cubicBezTo>
                  <a:pt x="6531156" y="213360"/>
                  <a:pt x="6541316" y="227776"/>
                  <a:pt x="6541316" y="243840"/>
                </a:cubicBezTo>
                <a:cubicBezTo>
                  <a:pt x="6541316" y="277889"/>
                  <a:pt x="6541067" y="411977"/>
                  <a:pt x="6510836" y="472440"/>
                </a:cubicBezTo>
                <a:cubicBezTo>
                  <a:pt x="6502645" y="488823"/>
                  <a:pt x="6492525" y="504470"/>
                  <a:pt x="6480356" y="518160"/>
                </a:cubicBezTo>
                <a:cubicBezTo>
                  <a:pt x="6451718" y="550377"/>
                  <a:pt x="6424782" y="585690"/>
                  <a:pt x="6388916" y="609600"/>
                </a:cubicBezTo>
                <a:cubicBezTo>
                  <a:pt x="6373676" y="619760"/>
                  <a:pt x="6360409" y="633821"/>
                  <a:pt x="6343196" y="640080"/>
                </a:cubicBezTo>
                <a:cubicBezTo>
                  <a:pt x="6267117" y="667745"/>
                  <a:pt x="6193555" y="674520"/>
                  <a:pt x="6114596" y="685800"/>
                </a:cubicBezTo>
                <a:cubicBezTo>
                  <a:pt x="6084116" y="695960"/>
                  <a:pt x="6049889" y="698458"/>
                  <a:pt x="6023156" y="716280"/>
                </a:cubicBezTo>
                <a:cubicBezTo>
                  <a:pt x="5950703" y="764582"/>
                  <a:pt x="5994812" y="740968"/>
                  <a:pt x="5885996" y="777240"/>
                </a:cubicBezTo>
                <a:cubicBezTo>
                  <a:pt x="5870756" y="782320"/>
                  <a:pt x="5856028" y="789330"/>
                  <a:pt x="5840276" y="792480"/>
                </a:cubicBezTo>
                <a:cubicBezTo>
                  <a:pt x="5652653" y="830005"/>
                  <a:pt x="5739161" y="815634"/>
                  <a:pt x="5581196" y="838200"/>
                </a:cubicBezTo>
                <a:cubicBezTo>
                  <a:pt x="5565956" y="843280"/>
                  <a:pt x="5551540" y="853541"/>
                  <a:pt x="5535476" y="853440"/>
                </a:cubicBezTo>
                <a:lnTo>
                  <a:pt x="3158036" y="822960"/>
                </a:lnTo>
                <a:cubicBezTo>
                  <a:pt x="3132137" y="822477"/>
                  <a:pt x="3107726" y="808555"/>
                  <a:pt x="3081836" y="807720"/>
                </a:cubicBezTo>
                <a:cubicBezTo>
                  <a:pt x="2792382" y="798383"/>
                  <a:pt x="2502716" y="797560"/>
                  <a:pt x="2213156" y="792480"/>
                </a:cubicBezTo>
                <a:cubicBezTo>
                  <a:pt x="2142036" y="787400"/>
                  <a:pt x="2070661" y="785114"/>
                  <a:pt x="1999796" y="777240"/>
                </a:cubicBezTo>
                <a:cubicBezTo>
                  <a:pt x="1978979" y="774927"/>
                  <a:pt x="1959757" y="763021"/>
                  <a:pt x="1938836" y="762000"/>
                </a:cubicBezTo>
                <a:cubicBezTo>
                  <a:pt x="1751031" y="752839"/>
                  <a:pt x="1562916" y="751840"/>
                  <a:pt x="1374956" y="746760"/>
                </a:cubicBezTo>
                <a:cubicBezTo>
                  <a:pt x="1344476" y="736600"/>
                  <a:pt x="1315642" y="716732"/>
                  <a:pt x="1283516" y="716280"/>
                </a:cubicBezTo>
                <a:cubicBezTo>
                  <a:pt x="338007" y="702963"/>
                  <a:pt x="593534" y="611273"/>
                  <a:pt x="216716" y="762000"/>
                </a:cubicBezTo>
                <a:cubicBezTo>
                  <a:pt x="186236" y="751840"/>
                  <a:pt x="142525" y="758626"/>
                  <a:pt x="125276" y="731520"/>
                </a:cubicBezTo>
                <a:cubicBezTo>
                  <a:pt x="100579" y="692710"/>
                  <a:pt x="117031" y="639826"/>
                  <a:pt x="110036" y="594360"/>
                </a:cubicBezTo>
                <a:cubicBezTo>
                  <a:pt x="109020" y="587755"/>
                  <a:pt x="87522" y="499629"/>
                  <a:pt x="79556" y="487680"/>
                </a:cubicBezTo>
                <a:cubicBezTo>
                  <a:pt x="67601" y="469747"/>
                  <a:pt x="49076" y="457200"/>
                  <a:pt x="33836" y="441960"/>
                </a:cubicBezTo>
                <a:cubicBezTo>
                  <a:pt x="8007" y="364472"/>
                  <a:pt x="-19087" y="328627"/>
                  <a:pt x="18596" y="243840"/>
                </a:cubicBezTo>
                <a:cubicBezTo>
                  <a:pt x="26035" y="227102"/>
                  <a:pt x="46772" y="218623"/>
                  <a:pt x="64316" y="213360"/>
                </a:cubicBezTo>
                <a:cubicBezTo>
                  <a:pt x="159077" y="184932"/>
                  <a:pt x="89716" y="193040"/>
                  <a:pt x="110036" y="18288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4267606" y="5668428"/>
            <a:ext cx="14067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насос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93174" y="5652538"/>
            <a:ext cx="15429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насос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31704" y="1961954"/>
            <a:ext cx="5400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Какую часть бассейна наполнят оба насоса за 1 час, работая вместе?</a:t>
            </a:r>
          </a:p>
        </p:txBody>
      </p:sp>
    </p:spTree>
    <p:extLst>
      <p:ext uri="{BB962C8B-B14F-4D97-AF65-F5344CB8AC3E}">
        <p14:creationId xmlns:p14="http://schemas.microsoft.com/office/powerpoint/2010/main" val="1690726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92369" y="914401"/>
                <a:ext cx="11160369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/>
                            </a:rPr>
                            <m:t>16</m:t>
                          </m:r>
                        </m:den>
                      </m:f>
                      <m:r>
                        <a:rPr lang="ru-RU" sz="3200" b="0" i="1" smtClean="0">
                          <a:latin typeface="Cambria Math"/>
                        </a:rPr>
                        <m:t>+ </m:t>
                      </m:r>
                      <m:f>
                        <m:fPr>
                          <m:ctrlPr>
                            <a:rPr lang="ru-RU" sz="3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/>
                            </a:rPr>
                            <m:t>48</m:t>
                          </m:r>
                        </m:den>
                      </m:f>
                      <m:r>
                        <a:rPr lang="ru-RU" sz="3200" b="0" i="1" smtClean="0">
                          <a:latin typeface="Cambria Math"/>
                        </a:rPr>
                        <m:t>= ?</m:t>
                      </m:r>
                    </m:oMath>
                  </m:oMathPara>
                </a14:m>
                <a:endParaRPr lang="ru-RU" sz="3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369" y="914401"/>
                <a:ext cx="11160369" cy="101752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8483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92369" y="914401"/>
                <a:ext cx="11160369" cy="44646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/>
                            </a:rPr>
                            <m:t>16</m:t>
                          </m:r>
                        </m:den>
                      </m:f>
                      <m:r>
                        <a:rPr lang="ru-RU" sz="3200" b="0" i="1" smtClean="0">
                          <a:latin typeface="Cambria Math"/>
                        </a:rPr>
                        <m:t>+ </m:t>
                      </m:r>
                      <m:f>
                        <m:fPr>
                          <m:ctrlPr>
                            <a:rPr lang="ru-RU" sz="3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/>
                            </a:rPr>
                            <m:t>48</m:t>
                          </m:r>
                        </m:den>
                      </m:f>
                      <m:r>
                        <a:rPr lang="ru-RU" sz="3200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ru-RU" sz="3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/>
                            </a:rPr>
                            <m:t>3+1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/>
                            </a:rPr>
                            <m:t>48</m:t>
                          </m:r>
                        </m:den>
                      </m:f>
                      <m:r>
                        <a:rPr lang="ru-RU" sz="3200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ru-RU" sz="3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/>
                            </a:rPr>
                            <m:t>4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/>
                            </a:rPr>
                            <m:t>48</m:t>
                          </m:r>
                        </m:den>
                      </m:f>
                      <m:r>
                        <a:rPr lang="ru-RU" sz="3200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ru-RU" sz="3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/>
                            </a:rPr>
                            <m:t>12</m:t>
                          </m:r>
                        </m:den>
                      </m:f>
                      <m:r>
                        <m:rPr>
                          <m:nor/>
                        </m:rPr>
                        <a:rPr lang="ru-RU" sz="3200" b="0" i="0" smtClean="0">
                          <a:latin typeface="Times New Roman" pitchFamily="18" charset="0"/>
                          <a:cs typeface="Times New Roman" pitchFamily="18" charset="0"/>
                        </a:rPr>
                        <m:t> </m:t>
                      </m:r>
                    </m:oMath>
                  </m:oMathPara>
                </a14:m>
                <a:endParaRPr lang="ru-RU" sz="3200" b="0" i="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lvl="0"/>
                <a:endParaRPr lang="ru-RU" sz="3200" b="0" i="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lvl="0" algn="just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ru-RU" sz="3200" dirty="0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часть, которую заполнят оба насоса за 1 час, работая вместе</m:t>
                    </m:r>
                  </m:oMath>
                </a14:m>
                <a:r>
                  <a:rPr lang="ru-RU" sz="3200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lvl="0" algn="just"/>
                <a:endParaRPr lang="ru-RU" sz="32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0" algn="just"/>
                <a:endParaRPr lang="ru-RU" sz="32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3200" dirty="0" smtClean="0">
                    <a:latin typeface="Times New Roman" pitchFamily="18" charset="0"/>
                    <a:cs typeface="Times New Roman" pitchFamily="18" charset="0"/>
                  </a:rPr>
                  <a:t>За сколько часов наполнят этот бассейн эти два насоса работая вместе?</a:t>
                </a:r>
              </a:p>
              <a:p>
                <a:endParaRPr lang="ru-RU" sz="3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369" y="914401"/>
                <a:ext cx="11160369" cy="4464620"/>
              </a:xfrm>
              <a:prstGeom prst="rect">
                <a:avLst/>
              </a:prstGeom>
              <a:blipFill rotWithShape="1">
                <a:blip r:embed="rId2"/>
                <a:stretch>
                  <a:fillRect l="-1420" r="-16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6885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524001" y="620689"/>
                <a:ext cx="9144001" cy="42207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600" b="1" dirty="0" smtClean="0">
                    <a:latin typeface="Times New Roman" pitchFamily="18" charset="0"/>
                    <a:cs typeface="Times New Roman" pitchFamily="18" charset="0"/>
                  </a:rPr>
                  <a:t>Решение:</a:t>
                </a:r>
              </a:p>
              <a:p>
                <a:r>
                  <a:rPr lang="ru-RU" sz="3200" b="1" dirty="0">
                    <a:latin typeface="Times New Roman" pitchFamily="18" charset="0"/>
                    <a:cs typeface="Times New Roman" pitchFamily="18" charset="0"/>
                  </a:rPr>
                  <a:t>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ru-RU" sz="3200" b="0" i="1" smtClean="0">
                            <a:latin typeface="Cambria Math"/>
                            <a:cs typeface="Times New Roman" pitchFamily="18" charset="0"/>
                          </a:rPr>
                          <m:t>16</m:t>
                        </m:r>
                      </m:den>
                    </m:f>
                    <m:r>
                      <a:rPr lang="ru-RU" sz="3200" i="1">
                        <a:latin typeface="Cambria Math"/>
                        <a:cs typeface="Times New Roman" pitchFamily="18" charset="0"/>
                      </a:rPr>
                      <m:t> −часть, которую заполнит 1 насос за 1 час</m:t>
                    </m:r>
                  </m:oMath>
                </a14:m>
                <a:endParaRPr lang="ru-RU" sz="3200" dirty="0">
                  <a:latin typeface="Times New Roman" pitchFamily="18" charset="0"/>
                  <a:cs typeface="Times New Roman" pitchFamily="18" charset="0"/>
                </a:endParaRPr>
              </a:p>
              <a:p>
                <a:pPr lvl="0"/>
                <a:r>
                  <a:rPr lang="ru-RU" sz="3200" b="1" dirty="0">
                    <a:latin typeface="Times New Roman" pitchFamily="18" charset="0"/>
                    <a:cs typeface="Times New Roman" pitchFamily="18" charset="0"/>
                  </a:rPr>
                  <a:t>2)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ru-RU" sz="3200" b="0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48</m:t>
                        </m:r>
                      </m:den>
                    </m:f>
                    <m:r>
                      <a:rPr lang="ru-RU" sz="3200" i="1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 −часть, которую заполнит 2 насос за 1 час</m:t>
                    </m:r>
                  </m:oMath>
                </a14:m>
                <a:endParaRPr lang="ru-RU" sz="32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3200" b="1" dirty="0">
                    <a:latin typeface="Times New Roman" pitchFamily="18" charset="0"/>
                    <a:cs typeface="Times New Roman" pitchFamily="18" charset="0"/>
                  </a:rPr>
                  <a:t>3)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ru-RU" sz="3200" i="1">
                            <a:latin typeface="Cambria Math"/>
                            <a:cs typeface="Times New Roman" pitchFamily="18" charset="0"/>
                          </a:rPr>
                          <m:t>48</m:t>
                        </m:r>
                      </m:den>
                    </m:f>
                    <m:r>
                      <a:rPr lang="ru-RU" sz="3200" i="1">
                        <a:latin typeface="Cambria Math"/>
                        <a:cs typeface="Times New Roman" pitchFamily="18" charset="0"/>
                      </a:rPr>
                      <m:t>+ </m:t>
                    </m:r>
                    <m:f>
                      <m:fPr>
                        <m:ctrlPr>
                          <a:rPr lang="ru-RU" sz="3200" i="1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ru-RU" sz="3200" i="1">
                            <a:latin typeface="Cambria Math"/>
                            <a:cs typeface="Times New Roman" pitchFamily="18" charset="0"/>
                          </a:rPr>
                          <m:t>16</m:t>
                        </m:r>
                      </m:den>
                    </m:f>
                    <m:r>
                      <a:rPr lang="ru-RU" sz="3200" i="1">
                        <a:latin typeface="Cambria Math"/>
                        <a:cs typeface="Times New Roman" pitchFamily="18" charset="0"/>
                      </a:rPr>
                      <m:t>= </m:t>
                    </m:r>
                    <m:f>
                      <m:fPr>
                        <m:ctrlPr>
                          <a:rPr lang="ru-RU" sz="3200" i="1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latin typeface="Cambria Math"/>
                            <a:cs typeface="Times New Roman" pitchFamily="18" charset="0"/>
                          </a:rPr>
                          <m:t>1+3</m:t>
                        </m:r>
                      </m:num>
                      <m:den>
                        <m:r>
                          <a:rPr lang="ru-RU" sz="3200" i="1">
                            <a:latin typeface="Cambria Math"/>
                            <a:cs typeface="Times New Roman" pitchFamily="18" charset="0"/>
                          </a:rPr>
                          <m:t>48</m:t>
                        </m:r>
                      </m:den>
                    </m:f>
                    <m:r>
                      <a:rPr lang="ru-RU" sz="3200" i="1">
                        <a:latin typeface="Cambria Math"/>
                        <a:cs typeface="Times New Roman" pitchFamily="18" charset="0"/>
                      </a:rPr>
                      <m:t>= </m:t>
                    </m:r>
                    <m:f>
                      <m:fPr>
                        <m:ctrlPr>
                          <a:rPr lang="ru-RU" sz="3200" i="1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num>
                      <m:den>
                        <m:r>
                          <a:rPr lang="ru-RU" sz="3200" i="1">
                            <a:latin typeface="Cambria Math"/>
                            <a:cs typeface="Times New Roman" pitchFamily="18" charset="0"/>
                          </a:rPr>
                          <m:t>48</m:t>
                        </m:r>
                      </m:den>
                    </m:f>
                    <m:r>
                      <a:rPr lang="ru-RU" sz="3200" i="1">
                        <a:latin typeface="Cambria Math"/>
                        <a:cs typeface="Times New Roman" pitchFamily="18" charset="0"/>
                      </a:rPr>
                      <m:t>= </m:t>
                    </m:r>
                    <m:f>
                      <m:fPr>
                        <m:ctrlPr>
                          <a:rPr lang="ru-RU" sz="3200" i="1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ru-RU" sz="3200" i="1">
                            <a:latin typeface="Cambria Math"/>
                            <a:cs typeface="Times New Roman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ru-RU" sz="3200" dirty="0">
                    <a:latin typeface="Times New Roman" pitchFamily="18" charset="0"/>
                    <a:cs typeface="Times New Roman" pitchFamily="18" charset="0"/>
                  </a:rPr>
                  <a:t> часть, которую заполнят оба насоса за 1 час, работая вместе</a:t>
                </a:r>
              </a:p>
              <a:p>
                <a:r>
                  <a:rPr lang="ru-RU" sz="3200" b="1" dirty="0">
                    <a:latin typeface="Times New Roman" pitchFamily="18" charset="0"/>
                    <a:cs typeface="Times New Roman" pitchFamily="18" charset="0"/>
                  </a:rPr>
                  <a:t>Ответ: </a:t>
                </a:r>
                <a:r>
                  <a:rPr lang="ru-RU" sz="3200" dirty="0">
                    <a:latin typeface="Times New Roman" pitchFamily="18" charset="0"/>
                    <a:cs typeface="Times New Roman" pitchFamily="18" charset="0"/>
                  </a:rPr>
                  <a:t>за 12 часов </a:t>
                </a:r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наполнят бассейн два насоса, работая вместе</a:t>
                </a:r>
                <a:endParaRPr lang="ru-RU" sz="3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1" y="620689"/>
                <a:ext cx="9144001" cy="4220707"/>
              </a:xfrm>
              <a:prstGeom prst="rect">
                <a:avLst/>
              </a:prstGeom>
              <a:blipFill rotWithShape="1">
                <a:blip r:embed="rId2"/>
                <a:stretch>
                  <a:fillRect l="-1667" t="-2312" b="-375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3588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>
                <a:spLocks noChangeArrowheads="1"/>
              </p:cNvSpPr>
              <p:nvPr/>
            </p:nvSpPr>
            <p:spPr bwMode="auto">
              <a:xfrm>
                <a:off x="691663" y="228626"/>
                <a:ext cx="10949352" cy="61715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ru-RU" sz="3200" b="1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Домашнее задание: (карточка)</a:t>
                </a: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ru-RU" sz="3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Задача 1. </a:t>
                </a:r>
                <a:r>
                  <a:rPr kumimoji="0" lang="ru-RU" sz="3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Дачный участок имеет площадь 15 соток. Из них 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ru-RU" sz="30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cs typeface="Arial" charset="0"/>
                          </a:rPr>
                        </m:ctrlPr>
                      </m:fPr>
                      <m:num>
                        <m:r>
                          <a:rPr kumimoji="0" lang="ru-RU" sz="30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cs typeface="Arial" charset="0"/>
                          </a:rPr>
                          <m:t>2</m:t>
                        </m:r>
                      </m:num>
                      <m:den>
                        <m:r>
                          <a:rPr kumimoji="0" lang="ru-RU" sz="30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cs typeface="Arial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ru-RU" sz="3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  занимает огород, а  </a:t>
                </a:r>
                <a:r>
                  <a:rPr lang="ru-RU" sz="30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000" i="1">
                            <a:solidFill>
                              <a:prstClr val="black"/>
                            </a:solidFill>
                            <a:latin typeface="Cambria Math"/>
                            <a:cs typeface="Arial" charset="0"/>
                          </a:rPr>
                        </m:ctrlPr>
                      </m:fPr>
                      <m:num>
                        <m:r>
                          <a:rPr lang="ru-RU" sz="3000" b="0" i="1" smtClean="0">
                            <a:solidFill>
                              <a:prstClr val="black"/>
                            </a:solidFill>
                            <a:latin typeface="Cambria Math"/>
                            <a:cs typeface="Arial" charset="0"/>
                          </a:rPr>
                          <m:t>3</m:t>
                        </m:r>
                      </m:num>
                      <m:den>
                        <m:r>
                          <a:rPr lang="ru-RU" sz="3000" b="0" i="1" smtClean="0">
                            <a:solidFill>
                              <a:prstClr val="black"/>
                            </a:solidFill>
                            <a:latin typeface="Cambria Math"/>
                            <a:cs typeface="Arial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ru-RU" sz="30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ru-RU" sz="3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   — сад. Какую площадь занимают сад и огород вместе?</a:t>
                </a: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3000" b="1" dirty="0" smtClean="0">
                    <a:latin typeface="Times New Roman" pitchFamily="18" charset="0"/>
                    <a:cs typeface="Times New Roman" pitchFamily="18" charset="0"/>
                  </a:rPr>
                  <a:t>Задача 2</a:t>
                </a:r>
                <a:r>
                  <a:rPr lang="ru-RU" sz="3000" b="1" dirty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ru-RU" sz="3000" dirty="0">
                    <a:latin typeface="Times New Roman" pitchFamily="18" charset="0"/>
                    <a:cs typeface="Times New Roman" pitchFamily="18" charset="0"/>
                  </a:rPr>
                  <a:t>Овощная смесь состоит из горошка и моркови. Масса моркови составляет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00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3000" b="0" i="1" smtClean="0">
                            <a:latin typeface="Cambria Math"/>
                            <a:cs typeface="Times New Roman" pitchFamily="18" charset="0"/>
                          </a:rPr>
                          <m:t>11</m:t>
                        </m:r>
                      </m:num>
                      <m:den>
                        <m:r>
                          <a:rPr lang="ru-RU" sz="3000" b="0" i="1" smtClean="0">
                            <a:latin typeface="Cambria Math"/>
                            <a:cs typeface="Times New Roman" pitchFamily="1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ru-RU" sz="30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3000" dirty="0">
                    <a:latin typeface="Times New Roman" pitchFamily="18" charset="0"/>
                    <a:cs typeface="Times New Roman" pitchFamily="18" charset="0"/>
                  </a:rPr>
                  <a:t>массы горошка. Найдите массу смеси, если горошка в ней 455 г</a:t>
                </a:r>
                <a:r>
                  <a:rPr lang="ru-RU" sz="30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ru-RU" sz="3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Задача 3</a:t>
                </a:r>
                <a:r>
                  <a:rPr lang="ru-RU" sz="3000" b="1" dirty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ru-RU" sz="3000" dirty="0">
                    <a:latin typeface="Times New Roman" pitchFamily="18" charset="0"/>
                    <a:cs typeface="Times New Roman" pitchFamily="18" charset="0"/>
                  </a:rPr>
                  <a:t>На участке сибирского леса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00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3000" b="0" i="1" smtClean="0">
                            <a:latin typeface="Cambria Math"/>
                            <a:cs typeface="Times New Roman" pitchFamily="18" charset="0"/>
                          </a:rPr>
                          <m:t>7</m:t>
                        </m:r>
                      </m:num>
                      <m:den>
                        <m:r>
                          <a:rPr lang="ru-RU" sz="3000" b="0" i="1" smtClean="0">
                            <a:latin typeface="Cambria Math"/>
                            <a:cs typeface="Times New Roman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ru-RU" sz="30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3000" dirty="0">
                    <a:latin typeface="Times New Roman" pitchFamily="18" charset="0"/>
                    <a:cs typeface="Times New Roman" pitchFamily="18" charset="0"/>
                  </a:rPr>
                  <a:t>занимает лиственница,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00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3000" b="0" i="1" smtClean="0"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num>
                      <m:den>
                        <m:r>
                          <a:rPr lang="ru-RU" sz="3000" b="0" i="1" smtClean="0">
                            <a:latin typeface="Cambria Math"/>
                            <a:cs typeface="Times New Roman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ru-RU" sz="3000" dirty="0">
                    <a:latin typeface="Times New Roman" pitchFamily="18" charset="0"/>
                    <a:cs typeface="Times New Roman" pitchFamily="18" charset="0"/>
                  </a:rPr>
                  <a:t> оставшейся площади занимает кедр, а остальную площадь  — лиственные деревья. Сколько гектаров занимают лиственные деревья, если площадь всего участка 720 га?</a:t>
                </a:r>
                <a:endParaRPr kumimoji="0" lang="ru-RU" sz="30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91663" y="228626"/>
                <a:ext cx="10949352" cy="6171561"/>
              </a:xfrm>
              <a:prstGeom prst="rect">
                <a:avLst/>
              </a:prstGeom>
              <a:blipFill rotWithShape="1">
                <a:blip r:embed="rId2"/>
                <a:stretch>
                  <a:fillRect l="-1280" t="-988" r="-2115" b="-256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AutoShape 2" descr=" дробь: числитель: 2, знаменатель: 5 конец дроби "/>
          <p:cNvSpPr>
            <a:spLocks noChangeAspect="1" noChangeArrowheads="1"/>
          </p:cNvSpPr>
          <p:nvPr/>
        </p:nvSpPr>
        <p:spPr bwMode="auto">
          <a:xfrm>
            <a:off x="537845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3" descr=" дробь: числитель: 3, знаменатель: 10 конец дроби "/>
          <p:cNvSpPr>
            <a:spLocks noChangeAspect="1" noChangeArrowheads="1"/>
          </p:cNvSpPr>
          <p:nvPr/>
        </p:nvSpPr>
        <p:spPr bwMode="auto">
          <a:xfrm>
            <a:off x="7662863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71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Лестница успеха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Picture background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17"/>
          <a:stretch/>
        </p:blipFill>
        <p:spPr bwMode="auto">
          <a:xfrm flipH="1">
            <a:off x="2452301" y="1896177"/>
            <a:ext cx="6547319" cy="44661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3307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5098" y="2072696"/>
            <a:ext cx="72689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урок!</a:t>
            </a:r>
            <a:endParaRPr lang="ru-RU" sz="7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5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Таблица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71284497"/>
                  </p:ext>
                </p:extLst>
              </p:nvPr>
            </p:nvGraphicFramePr>
            <p:xfrm>
              <a:off x="1945105" y="1465318"/>
              <a:ext cx="8763000" cy="2382647"/>
            </p:xfrm>
            <a:graphic>
              <a:graphicData uri="http://schemas.openxmlformats.org/drawingml/2006/table">
                <a:tbl>
                  <a:tblPr/>
                  <a:tblGrid>
                    <a:gridCol w="1752600">
                      <a:extLst>
                        <a:ext uri="{9D8B030D-6E8A-4147-A177-3AD203B41FA5}">
                          <a16:colId xmlns="" xmlns:a16="http://schemas.microsoft.com/office/drawing/2014/main" val="3495138220"/>
                        </a:ext>
                      </a:extLst>
                    </a:gridCol>
                    <a:gridCol w="1752600">
                      <a:extLst>
                        <a:ext uri="{9D8B030D-6E8A-4147-A177-3AD203B41FA5}">
                          <a16:colId xmlns="" xmlns:a16="http://schemas.microsoft.com/office/drawing/2014/main" val="3776527599"/>
                        </a:ext>
                      </a:extLst>
                    </a:gridCol>
                    <a:gridCol w="1752600">
                      <a:extLst>
                        <a:ext uri="{9D8B030D-6E8A-4147-A177-3AD203B41FA5}">
                          <a16:colId xmlns="" xmlns:a16="http://schemas.microsoft.com/office/drawing/2014/main" val="1869929933"/>
                        </a:ext>
                      </a:extLst>
                    </a:gridCol>
                    <a:gridCol w="1752600">
                      <a:extLst>
                        <a:ext uri="{9D8B030D-6E8A-4147-A177-3AD203B41FA5}">
                          <a16:colId xmlns="" xmlns:a16="http://schemas.microsoft.com/office/drawing/2014/main" val="1570575333"/>
                        </a:ext>
                      </a:extLst>
                    </a:gridCol>
                    <a:gridCol w="1752600">
                      <a:extLst>
                        <a:ext uri="{9D8B030D-6E8A-4147-A177-3AD203B41FA5}">
                          <a16:colId xmlns="" xmlns:a16="http://schemas.microsoft.com/office/drawing/2014/main" val="1629501300"/>
                        </a:ext>
                      </a:extLst>
                    </a:gridCol>
                  </a:tblGrid>
                  <a:tr h="370205">
                    <a:tc>
                      <a:txBody>
                        <a:bodyPr/>
                        <a:lstStyle/>
                        <a:p>
                          <a:pPr marL="10985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b="1" dirty="0">
                              <a:solidFill>
                                <a:srgbClr val="00B0F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Д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от 27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302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b="1">
                              <a:solidFill>
                                <a:srgbClr val="00B0F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Ч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от 49</a:t>
                          </a:r>
                          <a:endParaRPr lang="ru-RU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b="1" dirty="0">
                              <a:solidFill>
                                <a:srgbClr val="00B0F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З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от 32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139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b="1" dirty="0">
                              <a:solidFill>
                                <a:srgbClr val="00B0F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А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 от 16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603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b="1" dirty="0">
                              <a:solidFill>
                                <a:srgbClr val="00B0F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А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от 24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3227177322"/>
                      </a:ext>
                    </a:extLst>
                  </a:tr>
                  <a:tr h="283210">
                    <a:tc>
                      <a:txBody>
                        <a:bodyPr/>
                        <a:lstStyle/>
                        <a:p>
                          <a:pPr marL="10985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302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139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603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492772998"/>
                      </a:ext>
                    </a:extLst>
                  </a:tr>
                  <a:tr h="283210">
                    <a:tc>
                      <a:txBody>
                        <a:bodyPr/>
                        <a:lstStyle/>
                        <a:p>
                          <a:pPr marL="10985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b="1">
                              <a:solidFill>
                                <a:srgbClr val="00B0F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Ч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от 3</a:t>
                          </a:r>
                          <a:endParaRPr lang="ru-RU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302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b="1">
                              <a:solidFill>
                                <a:srgbClr val="00B0F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Т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от 10</a:t>
                          </a:r>
                          <a:endParaRPr lang="ru-RU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b="1" i="0" dirty="0" smtClean="0">
                              <a:solidFill>
                                <a:srgbClr val="00B0F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И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от 28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139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b="1" dirty="0">
                              <a:solidFill>
                                <a:srgbClr val="00B0F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А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от 15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603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b="1" dirty="0">
                              <a:solidFill>
                                <a:srgbClr val="00B0F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С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от 16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891242846"/>
                      </a:ext>
                    </a:extLst>
                  </a:tr>
                  <a:tr h="283210">
                    <a:tc>
                      <a:txBody>
                        <a:bodyPr/>
                        <a:lstStyle/>
                        <a:p>
                          <a:pPr marL="10985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302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139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603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3729292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Таблица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71284497"/>
                  </p:ext>
                </p:extLst>
              </p:nvPr>
            </p:nvGraphicFramePr>
            <p:xfrm>
              <a:off x="1945105" y="1465318"/>
              <a:ext cx="8763000" cy="2382647"/>
            </p:xfrm>
            <a:graphic>
              <a:graphicData uri="http://schemas.openxmlformats.org/drawingml/2006/table">
                <a:tbl>
                  <a:tblPr/>
                  <a:tblGrid>
                    <a:gridCol w="1752600">
                      <a:extLst>
                        <a:ext uri="{9D8B030D-6E8A-4147-A177-3AD203B41FA5}">
                          <a16:colId xmlns:a16="http://schemas.microsoft.com/office/drawing/2014/main" val="3495138220"/>
                        </a:ext>
                      </a:extLst>
                    </a:gridCol>
                    <a:gridCol w="1752600">
                      <a:extLst>
                        <a:ext uri="{9D8B030D-6E8A-4147-A177-3AD203B41FA5}">
                          <a16:colId xmlns:a16="http://schemas.microsoft.com/office/drawing/2014/main" val="3776527599"/>
                        </a:ext>
                      </a:extLst>
                    </a:gridCol>
                    <a:gridCol w="1752600">
                      <a:extLst>
                        <a:ext uri="{9D8B030D-6E8A-4147-A177-3AD203B41FA5}">
                          <a16:colId xmlns:a16="http://schemas.microsoft.com/office/drawing/2014/main" val="1869929933"/>
                        </a:ext>
                      </a:extLst>
                    </a:gridCol>
                    <a:gridCol w="1752600">
                      <a:extLst>
                        <a:ext uri="{9D8B030D-6E8A-4147-A177-3AD203B41FA5}">
                          <a16:colId xmlns:a16="http://schemas.microsoft.com/office/drawing/2014/main" val="1570575333"/>
                        </a:ext>
                      </a:extLst>
                    </a:gridCol>
                    <a:gridCol w="1752600">
                      <a:extLst>
                        <a:ext uri="{9D8B030D-6E8A-4147-A177-3AD203B41FA5}">
                          <a16:colId xmlns:a16="http://schemas.microsoft.com/office/drawing/2014/main" val="1629501300"/>
                        </a:ext>
                      </a:extLst>
                    </a:gridCol>
                  </a:tblGrid>
                  <a:tr h="703961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47" t="-862" r="-400000" b="-2396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697" t="-862" r="-301394" b="-2396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0000" t="-862" r="-200347" b="-2396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01045" t="-862" r="-101045" b="-2396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9653" t="-862" r="-694" b="-2396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27177322"/>
                      </a:ext>
                    </a:extLst>
                  </a:tr>
                  <a:tr h="490728">
                    <a:tc>
                      <a:txBody>
                        <a:bodyPr/>
                        <a:lstStyle/>
                        <a:p>
                          <a:pPr marL="10985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302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139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603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92772998"/>
                      </a:ext>
                    </a:extLst>
                  </a:tr>
                  <a:tr h="69723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47" t="-173684" r="-400000" b="-728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697" t="-173684" r="-301394" b="-728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0000" t="-173684" r="-200347" b="-728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01045" t="-173684" r="-101045" b="-728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9653" t="-173684" r="-694" b="-728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91242846"/>
                      </a:ext>
                    </a:extLst>
                  </a:tr>
                  <a:tr h="490728">
                    <a:tc>
                      <a:txBody>
                        <a:bodyPr/>
                        <a:lstStyle/>
                        <a:p>
                          <a:pPr marL="10985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302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139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603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37292922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499725"/>
              </p:ext>
            </p:extLst>
          </p:nvPr>
        </p:nvGraphicFramePr>
        <p:xfrm>
          <a:off x="4228881" y="4316721"/>
          <a:ext cx="2827675" cy="1962912"/>
        </p:xfrm>
        <a:graphic>
          <a:graphicData uri="http://schemas.openxmlformats.org/drawingml/2006/table">
            <a:tbl>
              <a:tblPr firstRow="1" firstCol="1" bandRow="1"/>
              <a:tblGrid>
                <a:gridCol w="565535">
                  <a:extLst>
                    <a:ext uri="{9D8B030D-6E8A-4147-A177-3AD203B41FA5}">
                      <a16:colId xmlns="" xmlns:a16="http://schemas.microsoft.com/office/drawing/2014/main" val="3512637040"/>
                    </a:ext>
                  </a:extLst>
                </a:gridCol>
                <a:gridCol w="565535">
                  <a:extLst>
                    <a:ext uri="{9D8B030D-6E8A-4147-A177-3AD203B41FA5}">
                      <a16:colId xmlns="" xmlns:a16="http://schemas.microsoft.com/office/drawing/2014/main" val="695214448"/>
                    </a:ext>
                  </a:extLst>
                </a:gridCol>
                <a:gridCol w="565535">
                  <a:extLst>
                    <a:ext uri="{9D8B030D-6E8A-4147-A177-3AD203B41FA5}">
                      <a16:colId xmlns="" xmlns:a16="http://schemas.microsoft.com/office/drawing/2014/main" val="1428519375"/>
                    </a:ext>
                  </a:extLst>
                </a:gridCol>
                <a:gridCol w="565535">
                  <a:extLst>
                    <a:ext uri="{9D8B030D-6E8A-4147-A177-3AD203B41FA5}">
                      <a16:colId xmlns="" xmlns:a16="http://schemas.microsoft.com/office/drawing/2014/main" val="173152474"/>
                    </a:ext>
                  </a:extLst>
                </a:gridCol>
                <a:gridCol w="565535">
                  <a:extLst>
                    <a:ext uri="{9D8B030D-6E8A-4147-A177-3AD203B41FA5}">
                      <a16:colId xmlns="" xmlns:a16="http://schemas.microsoft.com/office/drawing/2014/main" val="2112763654"/>
                    </a:ext>
                  </a:extLst>
                </a:gridCol>
              </a:tblGrid>
              <a:tr h="3467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11907800"/>
                  </a:ext>
                </a:extLst>
              </a:tr>
              <a:tr h="3543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kern="120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kern="120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52239248"/>
                  </a:ext>
                </a:extLst>
              </a:tr>
              <a:tr h="3543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6760870"/>
                  </a:ext>
                </a:extLst>
              </a:tr>
              <a:tr h="35433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kern="120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kern="120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kern="120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kern="120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kern="120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46018469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197369"/>
              </p:ext>
            </p:extLst>
          </p:nvPr>
        </p:nvGraphicFramePr>
        <p:xfrm>
          <a:off x="915202" y="648848"/>
          <a:ext cx="10515600" cy="91567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="" xmlns:a16="http://schemas.microsoft.com/office/drawing/2014/main" val="3697900999"/>
                    </a:ext>
                  </a:extLst>
                </a:gridCol>
              </a:tblGrid>
              <a:tr h="47730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Прочитайте зашифрованные слова.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030595" algn="l"/>
                        </a:tabLs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609979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79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Таблица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4245765"/>
                  </p:ext>
                </p:extLst>
              </p:nvPr>
            </p:nvGraphicFramePr>
            <p:xfrm>
              <a:off x="1945105" y="1465318"/>
              <a:ext cx="8763000" cy="2382647"/>
            </p:xfrm>
            <a:graphic>
              <a:graphicData uri="http://schemas.openxmlformats.org/drawingml/2006/table">
                <a:tbl>
                  <a:tblPr/>
                  <a:tblGrid>
                    <a:gridCol w="1752600">
                      <a:extLst>
                        <a:ext uri="{9D8B030D-6E8A-4147-A177-3AD203B41FA5}">
                          <a16:colId xmlns="" xmlns:a16="http://schemas.microsoft.com/office/drawing/2014/main" val="3495138220"/>
                        </a:ext>
                      </a:extLst>
                    </a:gridCol>
                    <a:gridCol w="1752600">
                      <a:extLst>
                        <a:ext uri="{9D8B030D-6E8A-4147-A177-3AD203B41FA5}">
                          <a16:colId xmlns="" xmlns:a16="http://schemas.microsoft.com/office/drawing/2014/main" val="3776527599"/>
                        </a:ext>
                      </a:extLst>
                    </a:gridCol>
                    <a:gridCol w="1752600">
                      <a:extLst>
                        <a:ext uri="{9D8B030D-6E8A-4147-A177-3AD203B41FA5}">
                          <a16:colId xmlns="" xmlns:a16="http://schemas.microsoft.com/office/drawing/2014/main" val="1869929933"/>
                        </a:ext>
                      </a:extLst>
                    </a:gridCol>
                    <a:gridCol w="1752600">
                      <a:extLst>
                        <a:ext uri="{9D8B030D-6E8A-4147-A177-3AD203B41FA5}">
                          <a16:colId xmlns="" xmlns:a16="http://schemas.microsoft.com/office/drawing/2014/main" val="1570575333"/>
                        </a:ext>
                      </a:extLst>
                    </a:gridCol>
                    <a:gridCol w="1752600">
                      <a:extLst>
                        <a:ext uri="{9D8B030D-6E8A-4147-A177-3AD203B41FA5}">
                          <a16:colId xmlns="" xmlns:a16="http://schemas.microsoft.com/office/drawing/2014/main" val="1629501300"/>
                        </a:ext>
                      </a:extLst>
                    </a:gridCol>
                  </a:tblGrid>
                  <a:tr h="370205">
                    <a:tc>
                      <a:txBody>
                        <a:bodyPr/>
                        <a:lstStyle/>
                        <a:p>
                          <a:pPr marL="10985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b="1" dirty="0">
                              <a:solidFill>
                                <a:srgbClr val="00B0F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Д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от 27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302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b="1">
                              <a:solidFill>
                                <a:srgbClr val="00B0F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Ч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от 49</a:t>
                          </a:r>
                          <a:endParaRPr lang="ru-RU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b="1" dirty="0">
                              <a:solidFill>
                                <a:srgbClr val="00B0F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З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от 32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139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b="1" dirty="0">
                              <a:solidFill>
                                <a:srgbClr val="00B0F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А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 от 16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603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b="1" dirty="0">
                              <a:solidFill>
                                <a:srgbClr val="00B0F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А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от 24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3227177322"/>
                      </a:ext>
                    </a:extLst>
                  </a:tr>
                  <a:tr h="283210">
                    <a:tc>
                      <a:txBody>
                        <a:bodyPr/>
                        <a:lstStyle/>
                        <a:p>
                          <a:pPr marL="10985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18</a:t>
                          </a:r>
                          <a:r>
                            <a:rPr lang="ru-RU" sz="2800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302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21</a:t>
                          </a:r>
                          <a:r>
                            <a:rPr lang="ru-RU" sz="2800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8</a:t>
                          </a:r>
                          <a:r>
                            <a:rPr lang="ru-RU" sz="2800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139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12</a:t>
                          </a:r>
                          <a:r>
                            <a:rPr lang="ru-RU" sz="2800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603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20</a:t>
                          </a:r>
                          <a:r>
                            <a:rPr lang="ru-RU" sz="2800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492772998"/>
                      </a:ext>
                    </a:extLst>
                  </a:tr>
                  <a:tr h="283210">
                    <a:tc>
                      <a:txBody>
                        <a:bodyPr/>
                        <a:lstStyle/>
                        <a:p>
                          <a:pPr marL="10985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b="1">
                              <a:solidFill>
                                <a:srgbClr val="00B0F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Ч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от 3</a:t>
                          </a:r>
                          <a:endParaRPr lang="ru-RU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302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b="1">
                              <a:solidFill>
                                <a:srgbClr val="00B0F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Т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от 10</a:t>
                          </a:r>
                          <a:endParaRPr lang="ru-RU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b="1" i="0" dirty="0" smtClean="0">
                              <a:solidFill>
                                <a:srgbClr val="00B0F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И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от 28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139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b="1" dirty="0">
                              <a:solidFill>
                                <a:srgbClr val="00B0F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А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от 15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603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b="1">
                              <a:solidFill>
                                <a:srgbClr val="00B0F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С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от 16</a:t>
                          </a:r>
                          <a:endParaRPr lang="ru-RU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891242846"/>
                      </a:ext>
                    </a:extLst>
                  </a:tr>
                  <a:tr h="283210">
                    <a:tc>
                      <a:txBody>
                        <a:bodyPr/>
                        <a:lstStyle/>
                        <a:p>
                          <a:pPr marL="10985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r>
                            <a:rPr lang="ru-RU" sz="28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302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6</a:t>
                          </a:r>
                          <a:r>
                            <a:rPr lang="ru-RU" sz="2800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7</a:t>
                          </a:r>
                          <a:r>
                            <a:rPr lang="ru-RU" sz="2800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139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r>
                            <a:rPr lang="ru-RU" sz="2800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603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r>
                            <a:rPr lang="ru-RU" sz="2800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3729292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Таблица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4245765"/>
                  </p:ext>
                </p:extLst>
              </p:nvPr>
            </p:nvGraphicFramePr>
            <p:xfrm>
              <a:off x="1945105" y="1465318"/>
              <a:ext cx="8763000" cy="2382647"/>
            </p:xfrm>
            <a:graphic>
              <a:graphicData uri="http://schemas.openxmlformats.org/drawingml/2006/table">
                <a:tbl>
                  <a:tblPr/>
                  <a:tblGrid>
                    <a:gridCol w="1752600">
                      <a:extLst>
                        <a:ext uri="{9D8B030D-6E8A-4147-A177-3AD203B41FA5}">
                          <a16:colId xmlns:a16="http://schemas.microsoft.com/office/drawing/2014/main" val="3495138220"/>
                        </a:ext>
                      </a:extLst>
                    </a:gridCol>
                    <a:gridCol w="1752600">
                      <a:extLst>
                        <a:ext uri="{9D8B030D-6E8A-4147-A177-3AD203B41FA5}">
                          <a16:colId xmlns:a16="http://schemas.microsoft.com/office/drawing/2014/main" val="3776527599"/>
                        </a:ext>
                      </a:extLst>
                    </a:gridCol>
                    <a:gridCol w="1752600">
                      <a:extLst>
                        <a:ext uri="{9D8B030D-6E8A-4147-A177-3AD203B41FA5}">
                          <a16:colId xmlns:a16="http://schemas.microsoft.com/office/drawing/2014/main" val="1869929933"/>
                        </a:ext>
                      </a:extLst>
                    </a:gridCol>
                    <a:gridCol w="1752600">
                      <a:extLst>
                        <a:ext uri="{9D8B030D-6E8A-4147-A177-3AD203B41FA5}">
                          <a16:colId xmlns:a16="http://schemas.microsoft.com/office/drawing/2014/main" val="1570575333"/>
                        </a:ext>
                      </a:extLst>
                    </a:gridCol>
                    <a:gridCol w="1752600">
                      <a:extLst>
                        <a:ext uri="{9D8B030D-6E8A-4147-A177-3AD203B41FA5}">
                          <a16:colId xmlns:a16="http://schemas.microsoft.com/office/drawing/2014/main" val="1629501300"/>
                        </a:ext>
                      </a:extLst>
                    </a:gridCol>
                  </a:tblGrid>
                  <a:tr h="703961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47" t="-862" r="-400000" b="-2620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697" t="-862" r="-301394" b="-2620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0000" t="-862" r="-200347" b="-2620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01045" t="-862" r="-101045" b="-2620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9653" t="-862" r="-694" b="-2620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27177322"/>
                      </a:ext>
                    </a:extLst>
                  </a:tr>
                  <a:tr h="490728">
                    <a:tc>
                      <a:txBody>
                        <a:bodyPr/>
                        <a:lstStyle/>
                        <a:p>
                          <a:pPr marL="10985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18</a:t>
                          </a:r>
                          <a:r>
                            <a:rPr lang="ru-RU" sz="2800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302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21</a:t>
                          </a:r>
                          <a:r>
                            <a:rPr lang="ru-RU" sz="2800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8</a:t>
                          </a:r>
                          <a:r>
                            <a:rPr lang="ru-RU" sz="2800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139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12</a:t>
                          </a:r>
                          <a:r>
                            <a:rPr lang="ru-RU" sz="2800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603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20</a:t>
                          </a:r>
                          <a:r>
                            <a:rPr lang="ru-RU" sz="2800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92772998"/>
                      </a:ext>
                    </a:extLst>
                  </a:tr>
                  <a:tr h="69723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47" t="-173684" r="-400000" b="-956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697" t="-173684" r="-301394" b="-956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0000" t="-173684" r="-200347" b="-956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01045" t="-173684" r="-101045" b="-956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9653" t="-173684" r="-694" b="-956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91242846"/>
                      </a:ext>
                    </a:extLst>
                  </a:tr>
                  <a:tr h="490728">
                    <a:tc>
                      <a:txBody>
                        <a:bodyPr/>
                        <a:lstStyle/>
                        <a:p>
                          <a:pPr marL="10985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r>
                            <a:rPr lang="ru-RU" sz="28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302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6</a:t>
                          </a:r>
                          <a:r>
                            <a:rPr lang="ru-RU" sz="2800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7</a:t>
                          </a:r>
                          <a:r>
                            <a:rPr lang="ru-RU" sz="2800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139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r>
                            <a:rPr lang="ru-RU" sz="2800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6035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6030595" algn="l"/>
                            </a:tabLst>
                          </a:pPr>
                          <a:r>
                            <a:rPr lang="ru-RU" sz="28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r>
                            <a:rPr lang="ru-RU" sz="2800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37292922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344228"/>
              </p:ext>
            </p:extLst>
          </p:nvPr>
        </p:nvGraphicFramePr>
        <p:xfrm>
          <a:off x="4228881" y="4316721"/>
          <a:ext cx="2827675" cy="1962912"/>
        </p:xfrm>
        <a:graphic>
          <a:graphicData uri="http://schemas.openxmlformats.org/drawingml/2006/table">
            <a:tbl>
              <a:tblPr firstRow="1" firstCol="1" bandRow="1"/>
              <a:tblGrid>
                <a:gridCol w="565535">
                  <a:extLst>
                    <a:ext uri="{9D8B030D-6E8A-4147-A177-3AD203B41FA5}">
                      <a16:colId xmlns="" xmlns:a16="http://schemas.microsoft.com/office/drawing/2014/main" val="3512637040"/>
                    </a:ext>
                  </a:extLst>
                </a:gridCol>
                <a:gridCol w="565535">
                  <a:extLst>
                    <a:ext uri="{9D8B030D-6E8A-4147-A177-3AD203B41FA5}">
                      <a16:colId xmlns="" xmlns:a16="http://schemas.microsoft.com/office/drawing/2014/main" val="695214448"/>
                    </a:ext>
                  </a:extLst>
                </a:gridCol>
                <a:gridCol w="565535">
                  <a:extLst>
                    <a:ext uri="{9D8B030D-6E8A-4147-A177-3AD203B41FA5}">
                      <a16:colId xmlns="" xmlns:a16="http://schemas.microsoft.com/office/drawing/2014/main" val="1428519375"/>
                    </a:ext>
                  </a:extLst>
                </a:gridCol>
                <a:gridCol w="565535">
                  <a:extLst>
                    <a:ext uri="{9D8B030D-6E8A-4147-A177-3AD203B41FA5}">
                      <a16:colId xmlns="" xmlns:a16="http://schemas.microsoft.com/office/drawing/2014/main" val="173152474"/>
                    </a:ext>
                  </a:extLst>
                </a:gridCol>
                <a:gridCol w="565535">
                  <a:extLst>
                    <a:ext uri="{9D8B030D-6E8A-4147-A177-3AD203B41FA5}">
                      <a16:colId xmlns="" xmlns:a16="http://schemas.microsoft.com/office/drawing/2014/main" val="2112763654"/>
                    </a:ext>
                  </a:extLst>
                </a:gridCol>
              </a:tblGrid>
              <a:tr h="3467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11907800"/>
                  </a:ext>
                </a:extLst>
              </a:tr>
              <a:tr h="3543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b="1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b="1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b="1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А</a:t>
                      </a:r>
                      <a:endParaRPr lang="ru-RU" sz="2800" b="1" kern="120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 </a:t>
                      </a:r>
                      <a:endParaRPr lang="ru-RU" sz="2800" b="1" kern="120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52239248"/>
                  </a:ext>
                </a:extLst>
              </a:tr>
              <a:tr h="3543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6760870"/>
                  </a:ext>
                </a:extLst>
              </a:tr>
              <a:tr h="35433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Ч</a:t>
                      </a:r>
                      <a:endParaRPr lang="ru-RU" sz="2800" b="1" kern="120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 </a:t>
                      </a:r>
                      <a:endParaRPr lang="ru-RU" sz="2800" b="1" kern="120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 </a:t>
                      </a:r>
                      <a:endParaRPr lang="ru-RU" sz="2800" b="1" kern="120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 </a:t>
                      </a:r>
                      <a:endParaRPr lang="ru-RU" sz="2800" b="1" kern="120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 </a:t>
                      </a:r>
                      <a:endParaRPr lang="ru-RU" sz="2800" b="1" kern="120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46018469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197369"/>
              </p:ext>
            </p:extLst>
          </p:nvPr>
        </p:nvGraphicFramePr>
        <p:xfrm>
          <a:off x="915202" y="648848"/>
          <a:ext cx="10515600" cy="91567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="" xmlns:a16="http://schemas.microsoft.com/office/drawing/2014/main" val="3697900999"/>
                    </a:ext>
                  </a:extLst>
                </a:gridCol>
              </a:tblGrid>
              <a:tr h="47730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Прочитайте зашифрованные слова.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030595" algn="l"/>
                        </a:tabLs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609979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63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Тема: Решение  … на …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1126002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Задача: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умения решать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… на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нахождение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числа</a:t>
            </a:r>
            <a:endParaRPr lang="ru-RU" sz="3600" u="sng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07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Тема: Решение  </a:t>
            </a:r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задач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части</a:t>
            </a:r>
            <a:endParaRPr lang="ru-RU" sz="4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112600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Задача: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Закреплять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умения решать 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нахождение 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части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числа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51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1057</Words>
  <Application>Microsoft Office PowerPoint</Application>
  <PresentationFormat>Произвольный</PresentationFormat>
  <Paragraphs>265</Paragraphs>
  <Slides>56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Тема Office</vt:lpstr>
      <vt:lpstr>Презентация PowerPoint</vt:lpstr>
      <vt:lpstr>Вставьте пропущенное слово</vt:lpstr>
      <vt:lpstr>Презентация PowerPoint</vt:lpstr>
      <vt:lpstr>Какая часть фигуры закрашена?</vt:lpstr>
      <vt:lpstr>Какая часть фигуры закрашена?</vt:lpstr>
      <vt:lpstr>Презентация PowerPoint</vt:lpstr>
      <vt:lpstr>Презентация PowerPoint</vt:lpstr>
      <vt:lpstr>Тема: Решение  … на …</vt:lpstr>
      <vt:lpstr>Тема: Решение  задач на части</vt:lpstr>
      <vt:lpstr>Лестница успеха</vt:lpstr>
      <vt:lpstr>Памятка «Как решать задачи» 1. Прочитать задачу. 2. Узнать о чем (ком) задача. 3. Что об этом известно. 4. Найти вопрос задачи. 5. Составить схему к задаче или написать краткое условие. 6. Решить задачу. 7. Написать ответ.</vt:lpstr>
      <vt:lpstr>Правильная дробь – наклон влево Неправильная дробь – наклон вправо, Смешанное число – приседание. Дробь равна 1 – на носочки руки вверх.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Лестница успеха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admin</cp:lastModifiedBy>
  <cp:revision>49</cp:revision>
  <dcterms:created xsi:type="dcterms:W3CDTF">2025-03-10T05:14:25Z</dcterms:created>
  <dcterms:modified xsi:type="dcterms:W3CDTF">2025-04-04T08:08:25Z</dcterms:modified>
</cp:coreProperties>
</file>