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id="{CBF1A21E-D425-4C1E-8918-FD9CA0DE20F1}" name="Раздел по умолчанию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</p14:sldIdLst>
        </p14:section>
      </p14:sectionLst>
    </p:ext>
  </p:extLst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 showNarration="1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lastView="sldThumbnailView">
  <p:normalViewPr horzBarState="maximized">
    <p:restoredLeft sz="14887"/>
    <p:restoredTop sz="94660"/>
  </p:normalViewPr>
  <p:slideViewPr>
    <p:cSldViewPr snapToGrid="0">
      <p:cViewPr>
        <p:scale>
          <a:sx n="60" d="100"/>
          <a:sy n="60" d="100"/>
        </p:scale>
        <p:origin x="-1674" y="-384"/>
      </p:cViewPr>
      <p:guideLst>
        <p:guide orient="horz" pos="2150"/>
        <p:guide pos="2874"/>
        <p:guide pos="-804"/>
      </p:guideLst>
    </p:cSldViewPr>
  </p:slideViewPr>
  <p:outlineViewPr>
    <p:cViewPr>
      <p:scale>
        <a:sx n="32" d="100"/>
        <a:sy n="32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9.xml"  /><Relationship Id="rId11" Type="http://schemas.openxmlformats.org/officeDocument/2006/relationships/slide" Target="slides/slide10.xml"  /><Relationship Id="rId12" Type="http://schemas.openxmlformats.org/officeDocument/2006/relationships/slide" Target="slides/slide11.xml"  /><Relationship Id="rId13" Type="http://schemas.openxmlformats.org/officeDocument/2006/relationships/slide" Target="slides/slide12.xml"  /><Relationship Id="rId14" Type="http://schemas.openxmlformats.org/officeDocument/2006/relationships/slide" Target="slides/slide13.xml"  /><Relationship Id="rId15" Type="http://schemas.openxmlformats.org/officeDocument/2006/relationships/slide" Target="slides/slide14.xml"  /><Relationship Id="rId16" Type="http://schemas.openxmlformats.org/officeDocument/2006/relationships/slide" Target="slides/slide15.xml"  /><Relationship Id="rId17" Type="http://schemas.openxmlformats.org/officeDocument/2006/relationships/slide" Target="slides/slide16.xml"  /><Relationship Id="rId18" Type="http://schemas.openxmlformats.org/officeDocument/2006/relationships/slide" Target="slides/slide17.xml"  /><Relationship Id="rId19" Type="http://schemas.openxmlformats.org/officeDocument/2006/relationships/slide" Target="slides/slide18.xml"  /><Relationship Id="rId2" Type="http://schemas.openxmlformats.org/officeDocument/2006/relationships/slide" Target="slides/slide1.xml"  /><Relationship Id="rId20" Type="http://schemas.openxmlformats.org/officeDocument/2006/relationships/slide" Target="slides/slide19.xml"  /><Relationship Id="rId21" Type="http://schemas.openxmlformats.org/officeDocument/2006/relationships/slide" Target="slides/slide20.xml"  /><Relationship Id="rId22" Type="http://schemas.openxmlformats.org/officeDocument/2006/relationships/slide" Target="slides/slide21.xml"  /><Relationship Id="rId23" Type="http://schemas.openxmlformats.org/officeDocument/2006/relationships/slide" Target="slides/slide22.xml"  /><Relationship Id="rId24" Type="http://schemas.openxmlformats.org/officeDocument/2006/relationships/presProps" Target="presProps.xml"  /><Relationship Id="rId25" Type="http://schemas.openxmlformats.org/officeDocument/2006/relationships/viewProps" Target="viewProps.xml"  /><Relationship Id="rId26" Type="http://schemas.openxmlformats.org/officeDocument/2006/relationships/theme" Target="theme/theme1.xml"  /><Relationship Id="rId27" Type="http://schemas.openxmlformats.org/officeDocument/2006/relationships/tableStyles" Target="tableStyles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slide" Target="slides/slide7.xml"  /><Relationship Id="rId9" Type="http://schemas.openxmlformats.org/officeDocument/2006/relationships/slide" Target="slides/slide8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Relationship Id="rId2" Type="http://schemas.openxmlformats.org/officeDocument/2006/relationships/image" Target="../media/image1.jpeg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t>2/23/2021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876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t>2/23/2021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403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t>2/23/2021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74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t>2/23/2021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191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t>2/23/2021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643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t>2/23/2021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305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t>2/23/2021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517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t>2/23/2021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729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t>2/23/2021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232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t>2/23/2021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773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4F7F9-D279-41B6-8C7F-6F11C3691FD3}" type="datetimeFigureOut">
              <a:rPr lang="en-US" smtClean="0"/>
              <a:t>2/23/2021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F2338-B5ED-410A-B3AC-32CCD058A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364056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13" Type="http://schemas.openxmlformats.org/officeDocument/2006/relationships/image" Target="../media/image2.jpeg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4F7F9-D279-41B6-8C7F-6F11C3691FD3}" type="datetimeFigureOut">
              <a:rPr lang="en-US" smtClean="0"/>
              <a:t>2/23/2021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F2338-B5ED-410A-B3AC-32CCD058A8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604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2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7.jpe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3.jpeg"  /><Relationship Id="rId3" Type="http://schemas.openxmlformats.org/officeDocument/2006/relationships/image" Target="../media/image14.jpe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video" Target="file:///E:\&#1050;&#1086;&#1085;&#1082;&#1091;&#1088;&#1089;%20&#1055;&#1077;&#1076;%20&#1076;&#1077;&#1073;\&#1056;&#1072;&#1081;&#1086;&#1085;&#1085;&#1099;&#1081;\&#1044;&#1083;&#1103;%20&#1079;&#1072;&#1085;&#1103;&#1090;&#1080;&#1103;\&#1060;&#1080;&#1079;&#1082;&#1091;&#1083;&#1100;&#1090;&#1084;&#1080;&#1085;&#1091;&#1090;&#1082;&#1072;%20&#1076;&#1083;&#1103;%204%20&#1082;&#1083;&#1072;&#1089;&#1089;&#1072;.mp4" TargetMode="External"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15.pn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6.jpe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7.jpeg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8.png"  /><Relationship Id="rId3" Type="http://schemas.openxmlformats.org/officeDocument/2006/relationships/image" Target="../media/image19.jpeg"  /><Relationship Id="rId4" Type="http://schemas.openxmlformats.org/officeDocument/2006/relationships/image" Target="../media/image20.jpeg"  /><Relationship Id="rId5" Type="http://schemas.openxmlformats.org/officeDocument/2006/relationships/image" Target="../media/image21.jpeg"  /><Relationship Id="rId6" Type="http://schemas.openxmlformats.org/officeDocument/2006/relationships/image" Target="../media/image22.jpe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3.jpeg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10" Type="http://schemas.openxmlformats.org/officeDocument/2006/relationships/image" Target="../media/image32.jpeg"  /><Relationship Id="rId2" Type="http://schemas.openxmlformats.org/officeDocument/2006/relationships/image" Target="../media/image24.jpeg"  /><Relationship Id="rId3" Type="http://schemas.openxmlformats.org/officeDocument/2006/relationships/image" Target="../media/image25.jpeg"  /><Relationship Id="rId4" Type="http://schemas.openxmlformats.org/officeDocument/2006/relationships/image" Target="../media/image26.jpeg"  /><Relationship Id="rId5" Type="http://schemas.openxmlformats.org/officeDocument/2006/relationships/image" Target="../media/image27.png"  /><Relationship Id="rId6" Type="http://schemas.openxmlformats.org/officeDocument/2006/relationships/image" Target="../media/image28.jpeg"  /><Relationship Id="rId7" Type="http://schemas.openxmlformats.org/officeDocument/2006/relationships/image" Target="../media/image29.jpeg"  /><Relationship Id="rId8" Type="http://schemas.openxmlformats.org/officeDocument/2006/relationships/image" Target="../media/image30.png"  /><Relationship Id="rId9" Type="http://schemas.openxmlformats.org/officeDocument/2006/relationships/image" Target="../media/image31.jpe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33.jpeg"  /><Relationship Id="rId3" Type="http://schemas.openxmlformats.org/officeDocument/2006/relationships/image" Target="../media/image34.jpe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3.png"  /><Relationship Id="rId3" Type="http://schemas.openxmlformats.org/officeDocument/2006/relationships/image" Target="../media/image4.png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audio" Target="file:///E:\&#1050;&#1086;&#1085;&#1082;&#1091;&#1088;&#1089;%20&#1055;&#1077;&#1076;%20&#1076;&#1077;&#1073;\&#1056;&#1072;&#1081;&#1086;&#1085;&#1085;&#1099;&#1081;\&#1044;&#1083;&#1103;%20&#1079;&#1072;&#1085;&#1103;&#1090;&#1080;&#1103;\detskij_relaks_-_Volshebnaya_doroga_(Gybka.com).mp3" TargetMode="External"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35.png"  /><Relationship Id="rId4" Type="http://schemas.openxmlformats.org/officeDocument/2006/relationships/image" Target="../media/image36.png"  /><Relationship Id="rId5" Type="http://schemas.openxmlformats.org/officeDocument/2006/relationships/image" Target="../media/image37.png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38.jpeg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39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video" Target="file:///E:\&#1050;&#1086;&#1085;&#1082;&#1091;&#1088;&#1089;%20&#1055;&#1077;&#1076;%20&#1076;&#1077;&#1073;\&#1056;&#1072;&#1081;&#1086;&#1085;&#1085;&#1099;&#1081;\&#1044;&#1083;&#1103;%20&#1079;&#1072;&#1085;&#1103;&#1090;&#1080;&#1103;\&#1057;&#1082;&#1072;&#1079;&#1082;&#1072;%20&#1087;&#1088;&#1086;%20&#1083;&#1077;&#1085;&#1100;%20(online-video-cutter.com).mp4" TargetMode="External" /><Relationship Id="rId2" Type="http://schemas.openxmlformats.org/officeDocument/2006/relationships/slideLayout" Target="../slideLayouts/slideLayout2.xml"  /><Relationship Id="rId3" Type="http://schemas.openxmlformats.org/officeDocument/2006/relationships/image" Target="../media/image5.pn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6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7.jpeg"  /><Relationship Id="rId3" Type="http://schemas.openxmlformats.org/officeDocument/2006/relationships/image" Target="../media/image8.jpe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9.jpeg"  /><Relationship Id="rId3" Type="http://schemas.openxmlformats.org/officeDocument/2006/relationships/image" Target="../media/image10.jpe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7.jpe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11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7.jpe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/>
          <p:nvPr/>
        </p:nvSpPr>
        <p:spPr>
          <a:xfrm>
            <a:off x="782361" y="2429961"/>
            <a:ext cx="7772400" cy="107751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ru-RU" sz="3200">
                <a:latin typeface="Times New Roman"/>
                <a:cs typeface="Times New Roman"/>
              </a:rPr>
              <a:t>Внеклассное занятие </a:t>
            </a:r>
            <a:br>
              <a:rPr lang="ru-RU" sz="3200">
                <a:latin typeface="Times New Roman"/>
                <a:cs typeface="Times New Roman"/>
              </a:rPr>
            </a:br>
            <a:r>
              <a:rPr lang="ru-RU" sz="3200">
                <a:latin typeface="Times New Roman"/>
                <a:cs typeface="Times New Roman"/>
              </a:rPr>
              <a:t>с использованием цифровых технологий</a:t>
            </a:r>
            <a:endParaRPr lang="ru-RU" sz="3200"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75" y="3790950"/>
            <a:ext cx="6572249" cy="388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22" indent="0" algn="ctr">
              <a:defRPr/>
            </a:pPr>
            <a:r>
              <a:rPr lang="ru-RU" altLang="en-US" sz="2000">
                <a:latin typeface="Times New Roman"/>
                <a:cs typeface="Times New Roman"/>
              </a:rPr>
              <a:t>Филатова Юлия Андреевна</a:t>
            </a:r>
            <a:endParaRPr lang="ru-RU" altLang="en-US" sz="2000"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57324" y="4371975"/>
            <a:ext cx="6591303" cy="702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2000"/>
              <a:t>Муниципальное общеобразовательное учреждение</a:t>
            </a:r>
            <a:endParaRPr lang="ru-RU" altLang="en-US" sz="2000"/>
          </a:p>
          <a:p>
            <a:pPr algn="ctr">
              <a:defRPr/>
            </a:pPr>
            <a:r>
              <a:rPr lang="ru-RU" altLang="en-US" sz="2000"/>
              <a:t>«Средняя школа № 15 Советского района Волгограда»</a:t>
            </a:r>
            <a:endParaRPr lang="ru-RU" altLang="en-US" sz="2000"/>
          </a:p>
        </p:txBody>
      </p:sp>
      <p:sp>
        <p:nvSpPr>
          <p:cNvPr id="9" name="TextBox 8"/>
          <p:cNvSpPr txBox="1"/>
          <p:nvPr/>
        </p:nvSpPr>
        <p:spPr>
          <a:xfrm>
            <a:off x="4133850" y="6391274"/>
            <a:ext cx="1400175" cy="388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ru-RU" sz="2000">
                <a:latin typeface="Times New Roman"/>
                <a:cs typeface="Times New Roman"/>
              </a:rPr>
              <a:t>2021</a:t>
            </a:r>
            <a:r>
              <a:rPr lang="ru-RU" altLang="en-US" sz="2000">
                <a:latin typeface="Times New Roman"/>
                <a:cs typeface="Times New Roman"/>
              </a:rPr>
              <a:t> год</a:t>
            </a:r>
            <a:endParaRPr lang="ru-RU" altLang="en-US" sz="2000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472182" y="418041"/>
            <a:ext cx="8339031" cy="4688416"/>
          </a:xfrm>
          <a:prstGeom prst="rect">
            <a:avLst/>
          </a:prstGeom>
          <a:ln w="152400" cap="sq" cmpd="sng" algn="ctr">
            <a:gradFill flip="xy" rotWithShape="1">
              <a:gsLst>
                <a:gs pos="0">
                  <a:srgbClr val="FFFFFF">
                    <a:alpha val="100000"/>
                  </a:srgbClr>
                </a:gs>
                <a:gs pos="56000">
                  <a:srgbClr val="FFFFFF">
                    <a:lumMod val="85000"/>
                    <a:alpha val="100000"/>
                  </a:srgbClr>
                </a:gs>
              </a:gsLst>
              <a:lin ang="5400000" scaled="0"/>
              <a:tileRect/>
            </a:gradFill>
            <a:prstDash val="solid"/>
            <a:miter/>
          </a:ln>
          <a:effectLst>
            <a:outerShdw blurRad="76200" sx="104000" sy="104000" algn="ctr" rotWithShape="0">
              <a:srgbClr val="1F497D">
                <a:alpha val="50000"/>
              </a:srgb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7849" y="104775"/>
            <a:ext cx="5086350" cy="1173163"/>
          </a:xfrm>
        </p:spPr>
        <p:txBody>
          <a:bodyPr/>
          <a:lstStyle/>
          <a:p>
            <a:pPr algn="ctr">
              <a:defRPr/>
            </a:pPr>
            <a:r>
              <a:rPr lang="ru-RU" altLang="en-US" sz="3200" b="1">
                <a:latin typeface="Times New Roman"/>
                <a:cs typeface="Times New Roman"/>
              </a:rPr>
              <a:t>Помоги Емеле </a:t>
            </a:r>
            <a:br>
              <a:rPr lang="ru-RU" altLang="en-US" sz="3200" b="1">
                <a:latin typeface="Times New Roman"/>
                <a:cs typeface="Times New Roman"/>
              </a:rPr>
            </a:br>
            <a:r>
              <a:rPr lang="ru-RU" altLang="en-US" sz="3200" b="1">
                <a:latin typeface="Times New Roman"/>
                <a:cs typeface="Times New Roman"/>
              </a:rPr>
              <a:t>дописать пословицы</a:t>
            </a:r>
            <a:r>
              <a:rPr lang="en-US" altLang="ru-RU" sz="3200" b="1">
                <a:latin typeface="Times New Roman"/>
                <a:cs typeface="Times New Roman"/>
              </a:rPr>
              <a:t>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473" y="1685925"/>
            <a:ext cx="8553450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>
                <a:latin typeface="Times New Roman"/>
                <a:cs typeface="Times New Roman"/>
              </a:rPr>
              <a:t>Труд человека кормит, а лень </a:t>
            </a:r>
            <a:r>
              <a:rPr lang="en-US" altLang="ru-RU" sz="3200">
                <a:latin typeface="Times New Roman"/>
                <a:cs typeface="Times New Roman"/>
              </a:rPr>
              <a:t>____________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9575" y="2447925"/>
            <a:ext cx="772477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>
                <a:latin typeface="Times New Roman"/>
                <a:cs typeface="Times New Roman"/>
              </a:rPr>
              <a:t>У лентяя Федорки всегда </a:t>
            </a:r>
            <a:r>
              <a:rPr lang="en-US" altLang="ru-RU" sz="3200">
                <a:latin typeface="Times New Roman"/>
                <a:cs typeface="Times New Roman"/>
              </a:rPr>
              <a:t>_____________</a:t>
            </a:r>
            <a:r>
              <a:rPr lang="ru-RU" altLang="en-US" sz="3200">
                <a:latin typeface="Times New Roman"/>
                <a:cs typeface="Times New Roman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624" y="3114675"/>
            <a:ext cx="5514975" cy="1064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>
                <a:latin typeface="Times New Roman"/>
                <a:cs typeface="Times New Roman"/>
              </a:rPr>
              <a:t>Кто труда не боится, того и лень </a:t>
            </a:r>
            <a:r>
              <a:rPr lang="en-US" altLang="ru-RU" sz="3200">
                <a:latin typeface="Times New Roman"/>
                <a:cs typeface="Times New Roman"/>
              </a:rPr>
              <a:t>________________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5774" y="4276725"/>
            <a:ext cx="4838701" cy="1064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>
                <a:latin typeface="Times New Roman"/>
                <a:cs typeface="Times New Roman"/>
              </a:rPr>
              <a:t>Скучен день до вечера, коли делать </a:t>
            </a:r>
            <a:r>
              <a:rPr lang="en-US" altLang="ru-RU" sz="3200">
                <a:latin typeface="Times New Roman"/>
                <a:cs typeface="Times New Roman"/>
              </a:rPr>
              <a:t>__________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4350" y="5553074"/>
            <a:ext cx="5314950" cy="1064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>
                <a:latin typeface="Times New Roman"/>
                <a:cs typeface="Times New Roman"/>
              </a:rPr>
              <a:t>Маленькое дело лучше большого </a:t>
            </a:r>
            <a:r>
              <a:rPr lang="en-US" altLang="ru-RU" sz="3200">
                <a:latin typeface="Times New Roman"/>
                <a:cs typeface="Times New Roman"/>
              </a:rPr>
              <a:t>___________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6000" y="1714500"/>
            <a:ext cx="2428874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 i="1">
                <a:latin typeface="Times New Roman"/>
                <a:cs typeface="Times New Roman"/>
              </a:rPr>
              <a:t>портит</a:t>
            </a:r>
            <a:r>
              <a:rPr lang="en-US" altLang="ru-RU" sz="3200" i="1"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19700" y="2438400"/>
            <a:ext cx="2428874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 i="1">
                <a:latin typeface="Times New Roman"/>
                <a:cs typeface="Times New Roman"/>
              </a:rPr>
              <a:t>отговорки</a:t>
            </a:r>
            <a:r>
              <a:rPr lang="en-US" altLang="ru-RU" sz="3200" i="1"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66874" y="3619497"/>
            <a:ext cx="2571749" cy="579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 i="1">
                <a:latin typeface="Times New Roman"/>
                <a:cs typeface="Times New Roman"/>
              </a:rPr>
              <a:t>сторонится</a:t>
            </a:r>
            <a:r>
              <a:rPr lang="en-US" altLang="ru-RU" sz="3200" i="1"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00376" y="4791072"/>
            <a:ext cx="1704974" cy="579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 i="1">
                <a:latin typeface="Times New Roman"/>
                <a:cs typeface="Times New Roman"/>
              </a:rPr>
              <a:t>нечего</a:t>
            </a:r>
            <a:r>
              <a:rPr lang="en-US" altLang="ru-RU" sz="3200" i="1"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38426" y="6038847"/>
            <a:ext cx="1933574" cy="579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 i="1">
                <a:latin typeface="Times New Roman"/>
                <a:cs typeface="Times New Roman"/>
              </a:rPr>
              <a:t>безделья</a:t>
            </a:r>
            <a:r>
              <a:rPr lang="en-US" altLang="ru-RU" sz="3200" i="1"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19" name="Объект 5"/>
          <p:cNvPicPr>
            <a:picLocks noGrp="1" noChangeAspect="1"/>
          </p:cNvPicPr>
          <p:nvPr/>
        </p:nvPicPr>
        <p:blipFill rotWithShape="1">
          <a:blip r:embed="rId2"/>
          <a:srcRect l="3000" t="1930" r="3890" b="1690"/>
          <a:stretch>
            <a:fillRect/>
          </a:stretch>
        </p:blipFill>
        <p:spPr>
          <a:xfrm>
            <a:off x="5764277" y="3359690"/>
            <a:ext cx="3379722" cy="3498309"/>
          </a:xfrm>
          <a:prstGeom prst="flowChartDelay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1" animBg="1"/>
      <p:bldP spid="15" grpId="2" animBg="1"/>
      <p:bldP spid="16" grpId="3" animBg="1"/>
      <p:bldP spid="17" grpId="4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0"/>
            <a:ext cx="8477250" cy="132556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en-US" sz="3200" b="1">
                <a:latin typeface="Times New Roman"/>
                <a:cs typeface="Times New Roman"/>
              </a:rPr>
              <a:t>Напиши</a:t>
            </a:r>
            <a:r>
              <a:rPr lang="en-US" altLang="ru-RU" sz="3200" b="1">
                <a:latin typeface="Times New Roman"/>
                <a:cs typeface="Times New Roman"/>
              </a:rPr>
              <a:t>,</a:t>
            </a:r>
            <a:r>
              <a:rPr lang="ru-RU" altLang="en-US" sz="3200" b="1">
                <a:latin typeface="Times New Roman"/>
                <a:cs typeface="Times New Roman"/>
              </a:rPr>
              <a:t> что ты хотел бы </a:t>
            </a:r>
            <a:r>
              <a:rPr lang="en-US" altLang="en-US" sz="3200" b="1">
                <a:latin typeface="Times New Roman"/>
                <a:cs typeface="Times New Roman"/>
              </a:rPr>
              <a:t>изменить в себе</a:t>
            </a:r>
            <a:r>
              <a:rPr lang="en-US" altLang="ru-RU" sz="3200" b="1">
                <a:latin typeface="Times New Roman"/>
                <a:cs typeface="Times New Roman"/>
              </a:rPr>
              <a:t>,</a:t>
            </a:r>
            <a:r>
              <a:rPr lang="en-US" altLang="en-US" sz="3200" b="1">
                <a:latin typeface="Times New Roman"/>
                <a:cs typeface="Times New Roman"/>
              </a:rPr>
              <a:t> </a:t>
            </a:r>
            <a:r>
              <a:rPr lang="ru-RU" altLang="en-US" sz="3200" b="1">
                <a:latin typeface="Times New Roman"/>
                <a:cs typeface="Times New Roman"/>
              </a:rPr>
              <a:t> </a:t>
            </a:r>
            <a:r>
              <a:rPr lang="en-US" altLang="en-US" sz="3200" b="1">
                <a:latin typeface="Times New Roman"/>
                <a:cs typeface="Times New Roman"/>
              </a:rPr>
              <a:t>но пока не в силах этого сделать</a:t>
            </a:r>
            <a:r>
              <a:rPr lang="ru-RU" altLang="en-US" sz="3200" b="1">
                <a:latin typeface="Times New Roman"/>
                <a:cs typeface="Times New Roman"/>
              </a:rPr>
              <a:t> из</a:t>
            </a:r>
            <a:r>
              <a:rPr lang="en-US" altLang="ru-RU" sz="3200" b="1">
                <a:latin typeface="Times New Roman"/>
                <a:cs typeface="Times New Roman"/>
              </a:rPr>
              <a:t>-</a:t>
            </a:r>
            <a:r>
              <a:rPr lang="ru-RU" altLang="en-US" sz="3200" b="1">
                <a:latin typeface="Times New Roman"/>
                <a:cs typeface="Times New Roman"/>
              </a:rPr>
              <a:t>за лени</a:t>
            </a:r>
            <a:r>
              <a:rPr lang="en-US" altLang="ru-RU" sz="3200" b="1">
                <a:latin typeface="Times New Roman"/>
                <a:cs typeface="Times New Roman"/>
              </a:rPr>
              <a:t>?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5007768" y="2362200"/>
            <a:ext cx="3167063" cy="31670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638300" y="2352674"/>
            <a:ext cx="3095624" cy="30956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81398" y="1638299"/>
            <a:ext cx="2266951" cy="579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 i="1">
                <a:latin typeface="Times New Roman"/>
                <a:cs typeface="Times New Roman"/>
              </a:rPr>
              <a:t>Например</a:t>
            </a:r>
            <a:r>
              <a:rPr lang="en-US" altLang="ru-RU" sz="3200" i="1">
                <a:latin typeface="Times New Roman"/>
                <a:cs typeface="Times New Roman"/>
              </a:rPr>
              <a:t>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2424" y="5695950"/>
            <a:ext cx="8448676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 i="1">
                <a:latin typeface="Times New Roman"/>
                <a:cs typeface="Times New Roman"/>
              </a:rPr>
              <a:t>Делать уроки днем после школы</a:t>
            </a:r>
            <a:r>
              <a:rPr lang="en-US" altLang="ru-RU" sz="3200" i="1">
                <a:latin typeface="Times New Roman"/>
                <a:cs typeface="Times New Roman"/>
              </a:rPr>
              <a:t>,</a:t>
            </a:r>
            <a:r>
              <a:rPr lang="ru-RU" altLang="en-US" sz="3200" i="1">
                <a:latin typeface="Times New Roman"/>
                <a:cs typeface="Times New Roman"/>
              </a:rPr>
              <a:t> а не вечером</a:t>
            </a:r>
            <a:r>
              <a:rPr lang="en-US" altLang="ru-RU" sz="3200" i="1">
                <a:latin typeface="Times New Roman"/>
                <a:cs typeface="Times New Roman"/>
              </a:rPr>
              <a:t>.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4878000" y="2343600"/>
            <a:ext cx="3571200" cy="3096000"/>
          </a:xfrm>
          <a:prstGeom prst="line">
            <a:avLst/>
          </a:prstGeom>
          <a:ln w="63500" algn="ctr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Физкультминутка для 4 класс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9146821" cy="66532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607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400175" y="1726406"/>
            <a:ext cx="6562725" cy="49220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5775" y="219075"/>
            <a:ext cx="8105775" cy="1064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3200" b="1">
                <a:latin typeface="Times New Roman"/>
                <a:cs typeface="Times New Roman"/>
              </a:rPr>
              <a:t>Как бороться с ленью</a:t>
            </a:r>
            <a:r>
              <a:rPr lang="en-US" altLang="ru-RU" sz="3200" b="1">
                <a:latin typeface="Times New Roman"/>
                <a:cs typeface="Times New Roman"/>
              </a:rPr>
              <a:t>?</a:t>
            </a:r>
          </a:p>
          <a:p>
            <a:pPr algn="ctr">
              <a:defRPr/>
            </a:pPr>
            <a:r>
              <a:rPr lang="ru-RU" altLang="en-US" sz="3200" b="1">
                <a:latin typeface="Times New Roman"/>
                <a:cs typeface="Times New Roman"/>
              </a:rPr>
              <a:t>Начни с мотивации</a:t>
            </a:r>
            <a:r>
              <a:rPr lang="en-US" altLang="ru-RU" sz="3200" b="1">
                <a:latin typeface="Times New Roman"/>
                <a:cs typeface="Times New Roman"/>
              </a:rPr>
              <a:t>!</a:t>
            </a:r>
            <a:endParaRPr lang="ru-RU" altLang="en-US" sz="3200" b="1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375" y="0"/>
            <a:ext cx="7886700" cy="1068388"/>
          </a:xfrm>
        </p:spPr>
        <p:txBody>
          <a:bodyPr/>
          <a:lstStyle/>
          <a:p>
            <a:pPr algn="ctr">
              <a:defRPr/>
            </a:pPr>
            <a:r>
              <a:rPr lang="ru-RU" altLang="en-US" sz="3200" b="1">
                <a:latin typeface="Times New Roman"/>
                <a:cs typeface="Times New Roman"/>
              </a:rPr>
              <a:t>Первый способ борьбы с ленью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-1290" b="35160"/>
          <a:stretch>
            <a:fillRect/>
          </a:stretch>
        </p:blipFill>
        <p:spPr>
          <a:xfrm>
            <a:off x="555624" y="1952624"/>
            <a:ext cx="8232776" cy="39528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125" y="0"/>
            <a:ext cx="7886700" cy="1020763"/>
          </a:xfrm>
        </p:spPr>
        <p:txBody>
          <a:bodyPr/>
          <a:lstStyle/>
          <a:p>
            <a:pPr algn="ctr">
              <a:defRPr/>
            </a:pPr>
            <a:r>
              <a:rPr lang="ru-RU" altLang="en-US" sz="3200" b="1">
                <a:latin typeface="Times New Roman"/>
                <a:cs typeface="Times New Roman"/>
              </a:rPr>
              <a:t>Кроссворд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1381125" y="1058069"/>
            <a:ext cx="5467350" cy="54673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95500" y="6067424"/>
            <a:ext cx="1990725" cy="445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2400" b="1">
                <a:latin typeface="Times New Roman"/>
                <a:cs typeface="Times New Roman"/>
              </a:rPr>
              <a:t>У</a:t>
            </a:r>
            <a:r>
              <a:rPr lang="ru-RU" altLang="en-US" sz="2400">
                <a:latin typeface="Times New Roman"/>
                <a:cs typeface="Times New Roman"/>
              </a:rPr>
              <a:t>    Р    О   К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875" y="1739263"/>
            <a:ext cx="400050" cy="4297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2400">
                <a:latin typeface="Times New Roman"/>
                <a:cs typeface="Times New Roman"/>
              </a:rPr>
              <a:t>Б</a:t>
            </a:r>
          </a:p>
          <a:p>
            <a:pPr>
              <a:defRPr/>
            </a:pPr>
            <a:endParaRPr lang="ru-RU" altLang="en-US" sz="9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2400">
                <a:latin typeface="Times New Roman"/>
                <a:cs typeface="Times New Roman"/>
              </a:rPr>
              <a:t>Е</a:t>
            </a:r>
          </a:p>
          <a:p>
            <a:pPr>
              <a:defRPr/>
            </a:pPr>
            <a:endParaRPr lang="ru-RU" altLang="en-US" sz="9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2400">
                <a:latin typeface="Times New Roman"/>
                <a:cs typeface="Times New Roman"/>
              </a:rPr>
              <a:t>З</a:t>
            </a:r>
          </a:p>
          <a:p>
            <a:pPr>
              <a:defRPr/>
            </a:pPr>
            <a:endParaRPr lang="ru-RU" altLang="en-US" sz="8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2400" b="1">
                <a:latin typeface="Times New Roman"/>
                <a:cs typeface="Times New Roman"/>
              </a:rPr>
              <a:t>Д</a:t>
            </a:r>
            <a:endParaRPr lang="ru-RU" altLang="en-US" sz="2400">
              <a:latin typeface="Times New Roman"/>
              <a:cs typeface="Times New Roman"/>
            </a:endParaRPr>
          </a:p>
          <a:p>
            <a:pPr>
              <a:defRPr/>
            </a:pPr>
            <a:endParaRPr lang="ru-RU" altLang="en-US" sz="8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2400">
                <a:latin typeface="Times New Roman"/>
                <a:cs typeface="Times New Roman"/>
              </a:rPr>
              <a:t>Е</a:t>
            </a:r>
          </a:p>
          <a:p>
            <a:pPr>
              <a:defRPr/>
            </a:pPr>
            <a:endParaRPr lang="ru-RU" altLang="en-US" sz="7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2400">
                <a:latin typeface="Times New Roman"/>
                <a:cs typeface="Times New Roman"/>
              </a:rPr>
              <a:t>Л</a:t>
            </a:r>
          </a:p>
          <a:p>
            <a:pPr>
              <a:defRPr/>
            </a:pPr>
            <a:endParaRPr lang="ru-RU" altLang="en-US" sz="6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2400">
                <a:latin typeface="Times New Roman"/>
                <a:cs typeface="Times New Roman"/>
              </a:rPr>
              <a:t>Ь</a:t>
            </a:r>
          </a:p>
          <a:p>
            <a:pPr>
              <a:defRPr/>
            </a:pPr>
            <a:endParaRPr lang="ru-RU" altLang="en-US" sz="5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2400">
                <a:latin typeface="Times New Roman"/>
                <a:cs typeface="Times New Roman"/>
              </a:rPr>
              <a:t>Н</a:t>
            </a:r>
          </a:p>
          <a:p>
            <a:pPr>
              <a:defRPr/>
            </a:pPr>
            <a:endParaRPr lang="ru-RU" altLang="en-US" sz="8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2400">
                <a:latin typeface="Times New Roman"/>
                <a:cs typeface="Times New Roman"/>
              </a:rPr>
              <a:t>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00499" y="2733675"/>
            <a:ext cx="2895601" cy="445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2400">
                <a:latin typeface="Times New Roman"/>
                <a:cs typeface="Times New Roman"/>
              </a:rPr>
              <a:t> А  </a:t>
            </a:r>
            <a:r>
              <a:rPr lang="ru-RU" altLang="en-US" sz="2400" b="1">
                <a:latin typeface="Times New Roman"/>
                <a:cs typeface="Times New Roman"/>
              </a:rPr>
              <a:t> Р</a:t>
            </a:r>
            <a:r>
              <a:rPr lang="ru-RU" altLang="en-US" sz="2400">
                <a:latin typeface="Times New Roman"/>
                <a:cs typeface="Times New Roman"/>
              </a:rPr>
              <a:t>    Я   Д    К   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7176" y="3219449"/>
            <a:ext cx="438863" cy="2779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2400">
                <a:latin typeface="Times New Roman"/>
                <a:cs typeface="Times New Roman"/>
              </a:rPr>
              <a:t>Р</a:t>
            </a:r>
          </a:p>
          <a:p>
            <a:pPr>
              <a:defRPr/>
            </a:pPr>
            <a:endParaRPr lang="ru-RU" altLang="en-US" sz="5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2400">
                <a:latin typeface="Times New Roman"/>
                <a:cs typeface="Times New Roman"/>
              </a:rPr>
              <a:t>О</a:t>
            </a:r>
          </a:p>
          <a:p>
            <a:pPr>
              <a:defRPr/>
            </a:pPr>
            <a:endParaRPr lang="ru-RU" altLang="en-US" sz="6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2400">
                <a:latin typeface="Times New Roman"/>
                <a:cs typeface="Times New Roman"/>
              </a:rPr>
              <a:t>В</a:t>
            </a:r>
          </a:p>
          <a:p>
            <a:pPr>
              <a:defRPr/>
            </a:pPr>
            <a:endParaRPr lang="ru-RU" altLang="en-US" sz="7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2400">
                <a:latin typeface="Times New Roman"/>
                <a:cs typeface="Times New Roman"/>
              </a:rPr>
              <a:t>А</a:t>
            </a:r>
          </a:p>
          <a:p>
            <a:pPr>
              <a:defRPr/>
            </a:pPr>
            <a:endParaRPr lang="ru-RU" altLang="en-US" sz="7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2400" b="1">
                <a:latin typeface="Times New Roman"/>
                <a:cs typeface="Times New Roman"/>
              </a:rPr>
              <a:t>Т</a:t>
            </a:r>
            <a:endParaRPr lang="ru-RU" altLang="en-US" sz="2400">
              <a:latin typeface="Times New Roman"/>
              <a:cs typeface="Times New Roman"/>
            </a:endParaRPr>
          </a:p>
          <a:p>
            <a:pPr>
              <a:defRPr/>
            </a:pPr>
            <a:endParaRPr lang="ru-RU" altLang="en-US" sz="8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2400">
                <a:latin typeface="Times New Roman"/>
                <a:cs typeface="Times New Roman"/>
              </a:rPr>
              <a:t>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71950" y="3695700"/>
            <a:ext cx="1504950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3200" b="1" i="1">
                <a:latin typeface="Times New Roman"/>
                <a:cs typeface="Times New Roman"/>
              </a:rPr>
              <a:t>ТРУД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692355" y="4895850"/>
            <a:ext cx="2505045" cy="19621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628649" y="1534455"/>
            <a:ext cx="2362990" cy="173261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/>
          <a:srcRect l="14060" r="22400"/>
          <a:stretch>
            <a:fillRect/>
          </a:stretch>
        </p:blipFill>
        <p:spPr>
          <a:xfrm>
            <a:off x="209552" y="3648075"/>
            <a:ext cx="2324099" cy="235915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/>
          <a:srcRect l="7880" r="7090"/>
          <a:stretch>
            <a:fillRect/>
          </a:stretch>
        </p:blipFill>
        <p:spPr>
          <a:xfrm>
            <a:off x="6667499" y="2803031"/>
            <a:ext cx="2416155" cy="1768969"/>
          </a:xfrm>
          <a:prstGeom prst="flowChartConnector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 animBg="1"/>
      <p:bldP spid="6" grpId="2" animBg="1"/>
      <p:bldP spid="7" grpId="3" animBg="1"/>
      <p:bldP spid="8" grpId="4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280" t="22110" r="3780" b="4380"/>
          <a:stretch>
            <a:fillRect/>
          </a:stretch>
        </p:blipFill>
        <p:spPr>
          <a:xfrm>
            <a:off x="1120588" y="2419350"/>
            <a:ext cx="7190503" cy="42656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85847" y="1676400"/>
            <a:ext cx="7658103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 b="1">
                <a:solidFill>
                  <a:srgbClr val="FF0000"/>
                </a:solidFill>
                <a:latin typeface="Times New Roman"/>
                <a:cs typeface="Times New Roman"/>
              </a:rPr>
              <a:t>Труд человека кормит</a:t>
            </a:r>
            <a:r>
              <a:rPr lang="en-US" altLang="ru-RU" sz="3200" b="1">
                <a:solidFill>
                  <a:srgbClr val="FF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200" b="1">
                <a:solidFill>
                  <a:srgbClr val="FF0000"/>
                </a:solidFill>
                <a:latin typeface="Times New Roman"/>
                <a:cs typeface="Times New Roman"/>
              </a:rPr>
              <a:t> а лень портит</a:t>
            </a:r>
            <a:r>
              <a:rPr lang="en-US" altLang="ru-RU" sz="3200" b="1">
                <a:solidFill>
                  <a:srgbClr val="FF0000"/>
                </a:solidFill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5" name="Title 1"/>
          <p:cNvSpPr/>
          <p:nvPr/>
        </p:nvSpPr>
        <p:spPr>
          <a:xfrm>
            <a:off x="333375" y="0"/>
            <a:ext cx="7886700" cy="1068388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ru-RU" altLang="en-US" sz="3200" b="1" i="0" u="none" strike="noStrike" kern="1200" cap="none" normalizeH="0" baseline="0">
                <a:solidFill>
                  <a:schemeClr val="tx1"/>
                </a:solidFill>
                <a:latin typeface="Times New Roman"/>
                <a:cs typeface="Times New Roman"/>
              </a:rPr>
              <a:t>Второй способ борьбы с ленью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201738"/>
          </a:xfrm>
        </p:spPr>
        <p:txBody>
          <a:bodyPr/>
          <a:lstStyle/>
          <a:p>
            <a:pPr algn="ctr">
              <a:defRPr/>
            </a:pPr>
            <a:r>
              <a:rPr lang="ru-RU" altLang="en-US" sz="3200" b="1">
                <a:latin typeface="Times New Roman"/>
                <a:cs typeface="Times New Roman"/>
              </a:rPr>
              <a:t>Игра “Где моё место?”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314574" y="1971674"/>
            <a:ext cx="4314826" cy="43148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209799" y="2009774"/>
            <a:ext cx="4324350" cy="43243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990725" y="1714500"/>
            <a:ext cx="4600575" cy="46005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332865" y="2564903"/>
            <a:ext cx="4782309" cy="34045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1476375" y="1613535"/>
            <a:ext cx="6400800" cy="49453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2410344" y="2086495"/>
            <a:ext cx="3894684" cy="389468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3014828" y="1851998"/>
            <a:ext cx="3424070" cy="45202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2915440" y="1701688"/>
            <a:ext cx="3588229" cy="486103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0"/>
          <a:srcRect l="8190" t="9980" r="7190" b="7990"/>
          <a:stretch>
            <a:fillRect/>
          </a:stretch>
        </p:blipFill>
        <p:spPr>
          <a:xfrm>
            <a:off x="2548890" y="1937185"/>
            <a:ext cx="4589146" cy="444837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2674" y="1692275"/>
            <a:ext cx="5229224" cy="617538"/>
          </a:xfrm>
        </p:spPr>
        <p:txBody>
          <a:bodyPr/>
          <a:lstStyle/>
          <a:p>
            <a:pPr>
              <a:buNone/>
              <a:defRPr/>
            </a:pPr>
            <a:r>
              <a:rPr lang="ru-RU" altLang="en-US" sz="3100" b="1">
                <a:solidFill>
                  <a:srgbClr val="FF0000"/>
                </a:solidFill>
                <a:latin typeface="Times New Roman"/>
                <a:cs typeface="Times New Roman"/>
              </a:rPr>
              <a:t>Каждой вещи </a:t>
            </a:r>
            <a:r>
              <a:rPr lang="en-US" altLang="ru-RU" sz="3100" b="1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100" b="1">
                <a:solidFill>
                  <a:srgbClr val="FF0000"/>
                </a:solidFill>
                <a:latin typeface="Times New Roman"/>
                <a:cs typeface="Times New Roman"/>
              </a:rPr>
              <a:t> свое место</a:t>
            </a:r>
            <a:r>
              <a:rPr lang="en-US" altLang="ru-RU" sz="3100" b="1">
                <a:solidFill>
                  <a:srgbClr val="FF0000"/>
                </a:solidFill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4" name="Title 1"/>
          <p:cNvSpPr/>
          <p:nvPr/>
        </p:nvSpPr>
        <p:spPr>
          <a:xfrm>
            <a:off x="333375" y="0"/>
            <a:ext cx="7886700" cy="1068388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kumimoji="0" lang="ru-RU" altLang="en-US" sz="3200" b="1" i="0" u="none" strike="noStrike" kern="1200" cap="none" normalizeH="0" baseline="0">
                <a:solidFill>
                  <a:schemeClr val="tx1"/>
                </a:solidFill>
                <a:latin typeface="Times New Roman"/>
                <a:cs typeface="Times New Roman"/>
              </a:rPr>
              <a:t>Третий способ борьбы с ленью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42899" y="2552700"/>
            <a:ext cx="4067174" cy="40671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296663" y="2418525"/>
            <a:ext cx="3589400" cy="42394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1"/>
          <p:cNvSpPr txBox="1">
            <a:spLocks/>
          </p:cNvSpPr>
          <p:nvPr/>
        </p:nvSpPr>
        <p:spPr>
          <a:xfrm>
            <a:off x="395536" y="5970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Ребус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70439"/>
            <a:ext cx="7774472" cy="3401332"/>
          </a:xfrm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9" t="2346" r="291" b="11603"/>
          <a:stretch/>
        </p:blipFill>
        <p:spPr>
          <a:xfrm>
            <a:off x="2088108" y="1637731"/>
            <a:ext cx="5052834" cy="4503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68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0225" y="0"/>
            <a:ext cx="5467350" cy="1096963"/>
          </a:xfrm>
        </p:spPr>
        <p:txBody>
          <a:bodyPr/>
          <a:lstStyle/>
          <a:p>
            <a:pPr>
              <a:defRPr/>
            </a:pPr>
            <a:r>
              <a:rPr lang="ru-RU" altLang="en-US" sz="3200" b="1">
                <a:latin typeface="Times New Roman"/>
                <a:cs typeface="Times New Roman"/>
              </a:rPr>
              <a:t>Лаборатория “Долой лень</a:t>
            </a:r>
            <a:r>
              <a:rPr lang="en-US" altLang="ru-RU" sz="3200" b="1">
                <a:latin typeface="Times New Roman"/>
                <a:cs typeface="Times New Roman"/>
              </a:rPr>
              <a:t>!</a:t>
            </a:r>
            <a:r>
              <a:rPr lang="ru-RU" altLang="en-US" sz="3200" b="1">
                <a:latin typeface="Times New Roman"/>
                <a:cs typeface="Times New Roman"/>
              </a:rPr>
              <a:t>”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3249755" y="1595864"/>
            <a:ext cx="3170094" cy="50668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0" y="5419726"/>
            <a:ext cx="1766300" cy="14382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20450918">
            <a:off x="14844" y="1790699"/>
            <a:ext cx="3743326" cy="721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2100">
                <a:solidFill>
                  <a:srgbClr val="FF0000"/>
                </a:solidFill>
                <a:latin typeface="Times New Roman"/>
                <a:cs typeface="Times New Roman"/>
              </a:rPr>
              <a:t>Осторожно</a:t>
            </a:r>
            <a:r>
              <a:rPr lang="en-US" altLang="ru-RU" sz="2100">
                <a:solidFill>
                  <a:srgbClr val="FF0000"/>
                </a:solidFill>
                <a:latin typeface="Times New Roman"/>
                <a:cs typeface="Times New Roman"/>
              </a:rPr>
              <a:t>!</a:t>
            </a:r>
            <a:r>
              <a:rPr lang="ru-RU" altLang="en-US" sz="2100">
                <a:solidFill>
                  <a:srgbClr val="FF0000"/>
                </a:solidFill>
                <a:latin typeface="Times New Roman"/>
                <a:cs typeface="Times New Roman"/>
              </a:rPr>
              <a:t/>
            </a:r>
            <a:br>
              <a:rPr lang="ru-RU" altLang="en-US" sz="2100">
                <a:solidFill>
                  <a:srgbClr val="FF0000"/>
                </a:solidFill>
                <a:latin typeface="Times New Roman"/>
                <a:cs typeface="Times New Roman"/>
              </a:rPr>
            </a:br>
            <a:r>
              <a:rPr lang="ru-RU" altLang="en-US" sz="2100">
                <a:solidFill>
                  <a:srgbClr val="FF0000"/>
                </a:solidFill>
                <a:latin typeface="Times New Roman"/>
                <a:cs typeface="Times New Roman"/>
              </a:rPr>
              <a:t>Идет борьба с ленью</a:t>
            </a:r>
            <a:r>
              <a:rPr lang="en-US" altLang="ru-RU" sz="2100">
                <a:solidFill>
                  <a:srgbClr val="FF0000"/>
                </a:solidFill>
                <a:latin typeface="Times New Roman"/>
                <a:cs typeface="Times New Roman"/>
              </a:rPr>
              <a:t>!</a:t>
            </a:r>
          </a:p>
        </p:txBody>
      </p:sp>
      <p:sp>
        <p:nvSpPr>
          <p:cNvPr id="7" name="TextBox 6"/>
          <p:cNvSpPr txBox="1"/>
          <p:nvPr/>
        </p:nvSpPr>
        <p:spPr>
          <a:xfrm rot="973927">
            <a:off x="5743574" y="1819275"/>
            <a:ext cx="3305176" cy="721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2100">
                <a:solidFill>
                  <a:srgbClr val="FF0000"/>
                </a:solidFill>
                <a:latin typeface="Times New Roman"/>
                <a:cs typeface="Times New Roman"/>
              </a:rPr>
              <a:t>Лентяям и бездельникам вход свободный</a:t>
            </a:r>
            <a:r>
              <a:rPr lang="en-US" altLang="ru-RU" sz="2100">
                <a:solidFill>
                  <a:srgbClr val="FF0000"/>
                </a:solidFill>
                <a:latin typeface="Times New Roman"/>
                <a:cs typeface="Times New Roman"/>
              </a:rPr>
              <a:t>!</a:t>
            </a:r>
          </a:p>
        </p:txBody>
      </p:sp>
      <p:pic>
        <p:nvPicPr>
          <p:cNvPr id="8" name="detskij_relaks_-_Volshebnaya_doroga_(Gybka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 rotWithShape="1">
          <a:blip r:embed="rId5"/>
          <a:stretch>
            <a:fillRect/>
          </a:stretch>
        </p:blipFill>
        <p:spPr>
          <a:xfrm>
            <a:off x="8413750" y="6286500"/>
            <a:ext cx="571500" cy="571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4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99" y="0"/>
            <a:ext cx="7886700" cy="1116013"/>
          </a:xfrm>
        </p:spPr>
        <p:txBody>
          <a:bodyPr/>
          <a:lstStyle/>
          <a:p>
            <a:pPr algn="ctr">
              <a:defRPr/>
            </a:pPr>
            <a:r>
              <a:rPr lang="ru-RU" altLang="en-US" sz="3200" b="1">
                <a:latin typeface="Times New Roman"/>
                <a:cs typeface="Times New Roman"/>
              </a:rPr>
              <a:t>Способы борьбы с ленью</a:t>
            </a:r>
            <a:r>
              <a:rPr lang="en-US" altLang="ru-RU" sz="3200" b="1">
                <a:latin typeface="Times New Roman"/>
                <a:cs typeface="Times New Roman"/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650" y="1511300"/>
            <a:ext cx="8648700" cy="5199063"/>
          </a:xfrm>
        </p:spPr>
        <p:txBody>
          <a:bodyPr/>
          <a:lstStyle/>
          <a:p>
            <a:pPr>
              <a:buNone/>
              <a:defRPr/>
            </a:pPr>
            <a:r>
              <a:rPr lang="en-US" altLang="ru-RU" sz="3200">
                <a:solidFill>
                  <a:schemeClr val="tx1"/>
                </a:solidFill>
                <a:latin typeface="Times New Roman"/>
                <a:cs typeface="Times New Roman"/>
              </a:rPr>
              <a:t>1. Не откладывай на завтра то, что можно сделать сегодня.</a:t>
            </a:r>
          </a:p>
          <a:p>
            <a:pPr>
              <a:buNone/>
              <a:defRPr/>
            </a:pPr>
            <a:r>
              <a:rPr lang="en-US" altLang="ru-RU" sz="3200">
                <a:solidFill>
                  <a:schemeClr val="tx1"/>
                </a:solidFill>
                <a:latin typeface="Times New Roman"/>
                <a:cs typeface="Times New Roman"/>
              </a:rPr>
              <a:t>2. Труд человека кормит, а лень портит!</a:t>
            </a:r>
          </a:p>
          <a:p>
            <a:pPr>
              <a:buNone/>
              <a:defRPr/>
            </a:pPr>
            <a:r>
              <a:rPr lang="en-US" altLang="ru-RU" sz="3200">
                <a:solidFill>
                  <a:schemeClr val="tx1"/>
                </a:solidFill>
                <a:latin typeface="Times New Roman"/>
                <a:cs typeface="Times New Roman"/>
              </a:rPr>
              <a:t>3. Каждая вещь должна иметь свое место.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112758" y="3969640"/>
            <a:ext cx="4745242" cy="2671571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rot="10800000">
            <a:off x="2210400" y="4658400"/>
            <a:ext cx="1620000" cy="68400"/>
          </a:xfrm>
          <a:prstGeom prst="line">
            <a:avLst/>
          </a:prstGeom>
          <a:ln w="38100" algn="ctr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0"/>
            <a:ext cx="7886700" cy="1058863"/>
          </a:xfrm>
        </p:spPr>
        <p:txBody>
          <a:bodyPr/>
          <a:lstStyle/>
          <a:p>
            <a:pPr algn="ctr">
              <a:defRPr/>
            </a:pPr>
            <a:r>
              <a:rPr lang="ru-RU" altLang="en-US" sz="3200" b="1">
                <a:latin typeface="Times New Roman"/>
                <a:cs typeface="Times New Roman"/>
              </a:rPr>
              <a:t>Сказка про лень</a:t>
            </a:r>
          </a:p>
        </p:txBody>
      </p:sp>
      <p:pic>
        <p:nvPicPr>
          <p:cNvPr id="6" name="Сказка про лень (online-video-cutter.com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 rotWithShape="1">
          <a:blip r:embed="rId3">
            <a:lum bright="-5000" contrast="5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/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044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069" y="1293671"/>
            <a:ext cx="8759839" cy="132556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узнать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где рождается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лень, и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найти способы борьбы с нею.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513" y="2499164"/>
            <a:ext cx="5720973" cy="43588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11439" y="417297"/>
            <a:ext cx="35211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Цель занятия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65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00" t="1930" r="3890" b="1690"/>
          <a:stretch>
            <a:fillRect/>
          </a:stretch>
        </p:blipFill>
        <p:spPr>
          <a:xfrm>
            <a:off x="3425587" y="1801504"/>
            <a:ext cx="4667535" cy="4831308"/>
          </a:xfrm>
          <a:prstGeom prst="flowChartDelay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40391" y="1691040"/>
            <a:ext cx="2286000" cy="14954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781050" y="1935479"/>
            <a:ext cx="7479939" cy="42729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754816" y="1392835"/>
            <a:ext cx="3634369" cy="54651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8194" y="142875"/>
            <a:ext cx="6343650" cy="1064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3200" b="1">
                <a:latin typeface="Times New Roman"/>
                <a:cs typeface="Times New Roman"/>
              </a:rPr>
              <a:t>Составь предложение и узнаешь</a:t>
            </a:r>
            <a:r>
              <a:rPr lang="en-US" altLang="ru-RU" sz="3200" b="1">
                <a:latin typeface="Times New Roman"/>
                <a:cs typeface="Times New Roman"/>
              </a:rPr>
              <a:t>,</a:t>
            </a:r>
            <a:r>
              <a:rPr lang="ru-RU" altLang="en-US" sz="3200" b="1">
                <a:latin typeface="Times New Roman"/>
                <a:cs typeface="Times New Roman"/>
              </a:rPr>
              <a:t> что называют ленью</a:t>
            </a:r>
            <a:r>
              <a:rPr lang="en-US" altLang="ru-RU" sz="3200" b="1">
                <a:latin typeface="Times New Roman"/>
                <a:cs typeface="Times New Roman"/>
              </a:rPr>
              <a:t>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38524" y="3821426"/>
            <a:ext cx="2171700" cy="57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>
                <a:latin typeface="Times New Roman"/>
                <a:cs typeface="Times New Roman"/>
              </a:rPr>
              <a:t>Лень </a:t>
            </a:r>
            <a:r>
              <a:rPr lang="en-US" altLang="ru-RU" sz="3200">
                <a:latin typeface="Times New Roman"/>
                <a:cs typeface="Times New Roman"/>
              </a:rPr>
              <a:t>-</a:t>
            </a:r>
            <a:r>
              <a:rPr lang="ru-RU" altLang="en-US" sz="3200">
                <a:latin typeface="Times New Roman"/>
                <a:cs typeface="Times New Roman"/>
              </a:rPr>
              <a:t> это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0523" y="1977389"/>
            <a:ext cx="3914775" cy="582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>
                <a:latin typeface="Times New Roman"/>
                <a:cs typeface="Times New Roman"/>
              </a:rPr>
              <a:t>отсутствие желания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48124" y="4467225"/>
            <a:ext cx="2047876" cy="586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>
                <a:latin typeface="Times New Roman"/>
                <a:cs typeface="Times New Roman"/>
              </a:rPr>
              <a:t>работать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71774" y="3135630"/>
            <a:ext cx="2628900" cy="586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>
                <a:latin typeface="Times New Roman"/>
                <a:cs typeface="Times New Roman"/>
              </a:rPr>
              <a:t>действовать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19173" y="2600325"/>
            <a:ext cx="421957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>
                <a:latin typeface="Times New Roman"/>
                <a:cs typeface="Times New Roman"/>
              </a:rPr>
              <a:t>любовь к безделию</a:t>
            </a:r>
            <a:r>
              <a:rPr lang="en-US" altLang="ru-RU" sz="3200"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11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00" t="1930" r="3890" b="1690"/>
          <a:stretch>
            <a:fillRect/>
          </a:stretch>
        </p:blipFill>
        <p:spPr>
          <a:xfrm>
            <a:off x="5764277" y="3359690"/>
            <a:ext cx="3379722" cy="3498309"/>
          </a:xfrm>
          <a:prstGeom prst="flowChartDelay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6699" y="1762125"/>
            <a:ext cx="8429627" cy="1064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 b="1">
                <a:latin typeface="Times New Roman"/>
                <a:cs typeface="Times New Roman"/>
              </a:rPr>
              <a:t>Лень</a:t>
            </a:r>
            <a:r>
              <a:rPr lang="ru-RU" altLang="en-US" sz="3200">
                <a:latin typeface="Times New Roman"/>
                <a:cs typeface="Times New Roman"/>
              </a:rPr>
              <a:t> </a:t>
            </a:r>
            <a:r>
              <a:rPr lang="en-US" altLang="ru-RU" sz="3200">
                <a:latin typeface="Times New Roman"/>
                <a:cs typeface="Times New Roman"/>
              </a:rPr>
              <a:t>-</a:t>
            </a:r>
            <a:r>
              <a:rPr lang="ru-RU" altLang="en-US" sz="3200">
                <a:latin typeface="Times New Roman"/>
                <a:cs typeface="Times New Roman"/>
              </a:rPr>
              <a:t> это отсутствие желания действовать</a:t>
            </a:r>
            <a:r>
              <a:rPr lang="en-US" altLang="ru-RU" sz="3200">
                <a:latin typeface="Times New Roman"/>
                <a:cs typeface="Times New Roman"/>
              </a:rPr>
              <a:t>,</a:t>
            </a:r>
            <a:r>
              <a:rPr lang="ru-RU" altLang="en-US" sz="3200">
                <a:latin typeface="Times New Roman"/>
                <a:cs typeface="Times New Roman"/>
              </a:rPr>
              <a:t> работать</a:t>
            </a:r>
            <a:r>
              <a:rPr lang="en-US" altLang="ru-RU" sz="3200">
                <a:latin typeface="Times New Roman"/>
                <a:cs typeface="Times New Roman"/>
              </a:rPr>
              <a:t>,</a:t>
            </a:r>
            <a:r>
              <a:rPr lang="ru-RU" altLang="en-US" sz="3200">
                <a:latin typeface="Times New Roman"/>
                <a:cs typeface="Times New Roman"/>
              </a:rPr>
              <a:t> любовь к безделию</a:t>
            </a:r>
            <a:r>
              <a:rPr lang="en-US" altLang="ru-RU" sz="3200">
                <a:latin typeface="Times New Roman"/>
                <a:cs typeface="Times New Roman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0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0" presetClass="exit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0" presetClass="exit" presetSubtype="0" accel="10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1" animBg="1"/>
      <p:bldP spid="8" grpId="2" animBg="1"/>
      <p:bldP spid="9" grpId="3" animBg="1"/>
      <p:bldP spid="10" grpId="4" animBg="1"/>
      <p:bldP spid="12" grpId="5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1461558" y="1594643"/>
            <a:ext cx="6820959" cy="511571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824" y="0"/>
            <a:ext cx="7886700" cy="1325563"/>
          </a:xfrm>
        </p:spPr>
        <p:txBody>
          <a:bodyPr/>
          <a:lstStyle/>
          <a:p>
            <a:pPr algn="ctr">
              <a:defRPr/>
            </a:pPr>
            <a:r>
              <a:rPr lang="ru-RU" altLang="en-US" sz="3200" b="1">
                <a:latin typeface="Times New Roman"/>
                <a:cs typeface="Times New Roman"/>
              </a:rPr>
              <a:t>Расшифруй слова и узнаешь</a:t>
            </a:r>
            <a:r>
              <a:rPr lang="en-US" altLang="ru-RU" sz="3200" b="1">
                <a:latin typeface="Times New Roman"/>
                <a:cs typeface="Times New Roman"/>
              </a:rPr>
              <a:t>,</a:t>
            </a:r>
            <a:r>
              <a:rPr lang="ru-RU" altLang="en-US" sz="3200" b="1">
                <a:latin typeface="Times New Roman"/>
                <a:cs typeface="Times New Roman"/>
              </a:rPr>
              <a:t> как называют ленивого человека</a:t>
            </a:r>
            <a:r>
              <a:rPr lang="en-US" altLang="ru-RU" sz="3200" b="1">
                <a:latin typeface="Times New Roman"/>
                <a:cs typeface="Times New Roman"/>
              </a:rPr>
              <a:t>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5325" y="1733549"/>
            <a:ext cx="3924300" cy="579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>
                <a:latin typeface="Times New Roman"/>
                <a:cs typeface="Times New Roman"/>
              </a:rPr>
              <a:t>лЕеЕнЕтЕяЕйЕ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86374" y="2402203"/>
            <a:ext cx="3714751" cy="579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>
                <a:latin typeface="Times New Roman"/>
                <a:cs typeface="Times New Roman"/>
              </a:rPr>
              <a:t>лЕоЕдЕыЕрЕьЕ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0499" y="3529965"/>
            <a:ext cx="5019676" cy="582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>
                <a:latin typeface="Times New Roman"/>
                <a:cs typeface="Times New Roman"/>
              </a:rPr>
              <a:t>бЕеЕзЕдЕеЕлЕьЕнЕиЕкЕ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5248275"/>
            <a:ext cx="4152900" cy="579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>
                <a:latin typeface="Times New Roman"/>
                <a:cs typeface="Times New Roman"/>
              </a:rPr>
              <a:t>тЕуЕнЕеЕяЕдЕеЕцЕ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1000" y="1733564"/>
            <a:ext cx="345757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3200">
                <a:latin typeface="Times New Roman"/>
                <a:cs typeface="Times New Roman"/>
              </a:rPr>
              <a:t>лентяй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24550" y="2390775"/>
            <a:ext cx="1733550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3200">
                <a:latin typeface="Times New Roman"/>
                <a:cs typeface="Times New Roman"/>
              </a:rPr>
              <a:t>лодырь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85849" y="3543299"/>
            <a:ext cx="2543175" cy="579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>
                <a:latin typeface="Times New Roman"/>
                <a:cs typeface="Times New Roman"/>
              </a:rPr>
              <a:t>бездельник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47875" y="5229225"/>
            <a:ext cx="2514600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en-US" sz="3200">
                <a:latin typeface="Times New Roman"/>
                <a:cs typeface="Times New Roman"/>
              </a:rPr>
              <a:t>тунеядец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15" name="Объект 5"/>
          <p:cNvPicPr>
            <a:picLocks noGrp="1" noChangeAspect="1"/>
          </p:cNvPicPr>
          <p:nvPr/>
        </p:nvPicPr>
        <p:blipFill rotWithShape="1">
          <a:blip r:embed="rId2"/>
          <a:srcRect l="3000" t="1930" r="3890" b="1690"/>
          <a:stretch>
            <a:fillRect/>
          </a:stretch>
        </p:blipFill>
        <p:spPr>
          <a:xfrm>
            <a:off x="5764277" y="3359690"/>
            <a:ext cx="3379722" cy="3498309"/>
          </a:xfrm>
          <a:prstGeom prst="flowChartDelay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xit" presetSubtype="3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xit" presetSubtype="3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2" animBg="1"/>
      <p:bldP spid="7" grpId="4" animBg="1"/>
      <p:bldP spid="8" grpId="6" animBg="1"/>
      <p:bldP spid="9" grpId="1" animBg="1"/>
      <p:bldP spid="10" grpId="3" animBg="1"/>
      <p:bldP spid="11" grpId="5" animBg="1"/>
      <p:bldP spid="12" grpId="7" animBg="1"/>
    </p:bldLst>
  </p:timing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Yu Gothic Light"/>
        <a:font script="Hang" typeface="Malgun Gothic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Malgun Gothic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234</ep:Words>
  <ep:PresentationFormat>Экран (4:3)</ep:PresentationFormat>
  <ep:Paragraphs>73</ep:Paragraphs>
  <ep:Slides>22</ep:Slides>
  <ep:Notes>0</ep:Notes>
  <ep:TotalTime>0</ep:TotalTime>
  <ep:HiddenSlides>0</ep:HiddenSlides>
  <ep:MMClips>3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22</vt:i4>
      </vt:variant>
    </vt:vector>
  </ep:HeadingPairs>
  <ep:TitlesOfParts>
    <vt:vector size="23" baseType="lpstr">
      <vt:lpstr>Office Theme</vt:lpstr>
      <vt:lpstr>Слайд 1</vt:lpstr>
      <vt:lpstr>Слайд 2</vt:lpstr>
      <vt:lpstr>Сказка про лень</vt:lpstr>
      <vt:lpstr>узнать, где рождается лень, и найти способы борьбы с нею.</vt:lpstr>
      <vt:lpstr>Слайд 5</vt:lpstr>
      <vt:lpstr>Слайд 6</vt:lpstr>
      <vt:lpstr>Слайд 7</vt:lpstr>
      <vt:lpstr>Слайд 8</vt:lpstr>
      <vt:lpstr>Расшифруй слова и узнаешь, как называют ленивого человека!</vt:lpstr>
      <vt:lpstr>Слайд 10</vt:lpstr>
      <vt:lpstr>Помоги Емеле  дописать пословицы!</vt:lpstr>
      <vt:lpstr>Напиши, что ты хотел бы изменить в себе,  но пока не в силах этого сделать из-за лени?</vt:lpstr>
      <vt:lpstr>Слайд 13</vt:lpstr>
      <vt:lpstr>Слайд 14</vt:lpstr>
      <vt:lpstr>Первый способ борьбы с ленью</vt:lpstr>
      <vt:lpstr>Кроссворд</vt:lpstr>
      <vt:lpstr>Слайд 17</vt:lpstr>
      <vt:lpstr>Игра “Где моё место?”</vt:lpstr>
      <vt:lpstr>Слайд 19</vt:lpstr>
      <vt:lpstr>Лаборатория “Долой лень!”</vt:lpstr>
      <vt:lpstr>Способы борьбы с ленью:</vt:lpstr>
      <vt:lpstr>Слайд 22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2019-08-22T12:43:40.000</dcterms:created>
  <dc:creator>User</dc:creator>
  <cp:lastModifiedBy>пк</cp:lastModifiedBy>
  <dcterms:modified xsi:type="dcterms:W3CDTF">2021-10-25T15:25:36.472</dcterms:modified>
  <cp:revision>88</cp:revision>
  <dc:title>NAME OF PRESENTATION</dc:title>
  <cp:version>0906.0100.01</cp:version>
</cp:coreProperties>
</file>