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4"/>
  </p:sldMasterIdLst>
  <p:notesMasterIdLst>
    <p:notesMasterId r:id="rId35"/>
  </p:notesMasterIdLst>
  <p:handoutMasterIdLst>
    <p:handoutMasterId r:id="rId36"/>
  </p:handoutMasterIdLst>
  <p:sldIdLst>
    <p:sldId id="256" r:id="rId5"/>
    <p:sldId id="270" r:id="rId6"/>
    <p:sldId id="269" r:id="rId7"/>
    <p:sldId id="271" r:id="rId8"/>
    <p:sldId id="272" r:id="rId9"/>
    <p:sldId id="273" r:id="rId10"/>
    <p:sldId id="274" r:id="rId11"/>
    <p:sldId id="275" r:id="rId12"/>
    <p:sldId id="280" r:id="rId13"/>
    <p:sldId id="281" r:id="rId14"/>
    <p:sldId id="282" r:id="rId15"/>
    <p:sldId id="283" r:id="rId16"/>
    <p:sldId id="284" r:id="rId17"/>
    <p:sldId id="285" r:id="rId18"/>
    <p:sldId id="276" r:id="rId19"/>
    <p:sldId id="277" r:id="rId20"/>
    <p:sldId id="278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79" r:id="rId30"/>
    <p:sldId id="294" r:id="rId31"/>
    <p:sldId id="266" r:id="rId32"/>
    <p:sldId id="268" r:id="rId33"/>
    <p:sldId id="261" r:id="rId34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20" autoAdjust="0"/>
    <p:restoredTop sz="94701" autoAdjust="0"/>
  </p:normalViewPr>
  <p:slideViewPr>
    <p:cSldViewPr snapToGrid="0" showGuides="1">
      <p:cViewPr varScale="1">
        <p:scale>
          <a:sx n="83" d="100"/>
          <a:sy n="83" d="100"/>
        </p:scale>
        <p:origin x="-686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0" d="100"/>
          <a:sy n="90" d="100"/>
        </p:scale>
        <p:origin x="377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F097377B-7A80-4695-9311-7480A96BA5C2}" type="datetime1">
              <a:rPr lang="ru-RU" smtClean="0"/>
              <a:pPr algn="r" rtl="0"/>
              <a:t>12.10.2021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06834459-7356-44BF-850D-8B30C4FB3B6B}" type="slidenum">
              <a:rPr lang="ru-RU" smtClean="0"/>
              <a:pPr algn="r"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9016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FAA1E4E1-DF6A-45D0-AB14-6A9A0B144578}" type="datetime1">
              <a:rPr lang="ru-RU" smtClean="0"/>
              <a:pPr/>
              <a:t>12.10.2021</a:t>
            </a:fld>
            <a:endParaRPr lang="ru-RU" dirty="0"/>
          </a:p>
        </p:txBody>
      </p:sp>
      <p:sp>
        <p:nvSpPr>
          <p:cNvPr id="4" name="Образ слайда 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/>
            </a:lvl1pPr>
          </a:lstStyle>
          <a:p>
            <a:fld id="{0A3C37BE-C303-496D-B5CD-85F2937540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084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3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9" y="1871133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9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3" y="5037663"/>
            <a:ext cx="897467" cy="279400"/>
          </a:xfrm>
        </p:spPr>
        <p:txBody>
          <a:bodyPr/>
          <a:lstStyle/>
          <a:p>
            <a:fld id="{3C522B8D-815E-429C-9EC2-505CEC215084}" type="datetime1">
              <a:rPr lang="ru-RU" smtClean="0"/>
              <a:pPr/>
              <a:t>12.10.2021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pPr rtl="0"/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2" y="5037663"/>
            <a:ext cx="551167" cy="279400"/>
          </a:xfrm>
        </p:spPr>
        <p:txBody>
          <a:bodyPr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278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7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401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7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E0B6C-3F58-4527-A133-F91FB65EBC2F}" type="datetime1">
              <a:rPr lang="ru-RU" smtClean="0"/>
              <a:pPr/>
              <a:t>12.10.2021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8930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9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9" y="4343401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E0B6C-3F58-4527-A133-F91FB65EBC2F}" type="datetime1">
              <a:rPr lang="ru-RU" smtClean="0"/>
              <a:pPr/>
              <a:t>12.10.2021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3253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4" y="982132"/>
            <a:ext cx="9296399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3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401"/>
            <a:ext cx="9609667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E0B6C-3F58-4527-A133-F91FB65EBC2F}" type="datetime1">
              <a:rPr lang="ru-RU" smtClean="0"/>
              <a:pPr/>
              <a:t>12.10.2021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3205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3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2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E0B6C-3F58-4527-A133-F91FB65EBC2F}" type="datetime1">
              <a:rPr lang="ru-RU" smtClean="0"/>
              <a:pPr/>
              <a:t>12.10.2021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93977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4" y="982132"/>
            <a:ext cx="9296399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2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2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E0B6C-3F58-4527-A133-F91FB65EBC2F}" type="datetime1">
              <a:rPr lang="ru-RU" smtClean="0"/>
              <a:pPr/>
              <a:t>12.10.2021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09571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7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2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470401"/>
            <a:ext cx="9609671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E0B6C-3F58-4527-A133-F91FB65EBC2F}" type="datetime1">
              <a:rPr lang="ru-RU" smtClean="0"/>
              <a:pPr/>
              <a:t>12.10.2021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17010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72474-459C-42C4-A0ED-A9AD89867D22}" type="datetime1">
              <a:rPr lang="ru-RU" smtClean="0"/>
              <a:pPr/>
              <a:t>12.10.2021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268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8" y="982133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 smtClean="0"/>
              <a:t>09.10.2016</a:t>
            </a:r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1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864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2292096"/>
            <a:ext cx="5734051" cy="2219691"/>
          </a:xfrm>
        </p:spPr>
        <p:txBody>
          <a:bodyPr rtlCol="0" anchor="ctr">
            <a:normAutofit/>
          </a:bodyPr>
          <a:lstStyle>
            <a:lvl1pPr algn="l" rtl="0">
              <a:defRPr sz="4400" cap="all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900" y="4511786"/>
            <a:ext cx="5734051" cy="955565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800"/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11" name="Рисунок 10"/>
          <p:cNvSpPr>
            <a:spLocks noGrp="1"/>
          </p:cNvSpPr>
          <p:nvPr>
            <p:ph type="pic" sz="quarter" idx="13"/>
          </p:nvPr>
        </p:nvSpPr>
        <p:spPr>
          <a:xfrm>
            <a:off x="6981065" y="1310656"/>
            <a:ext cx="521093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866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D2BC5-0E5D-4645-A815-DFCA1A04B5A6}" type="datetime1">
              <a:rPr lang="ru-RU" smtClean="0"/>
              <a:pPr/>
              <a:t>12.10.2021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41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3"/>
            <a:ext cx="8158691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049B1-F681-4AF5-B948-A3B940E9215A}" type="datetime1">
              <a:rPr lang="ru-RU" smtClean="0"/>
              <a:pPr/>
              <a:t>12.10.2021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197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71334-89C1-48F8-8089-E3D6AA3BB79C}" type="datetime1">
              <a:rPr lang="ru-RU" smtClean="0"/>
              <a:pPr/>
              <a:t>12.10.2021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725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4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4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CDF3F-3D72-4F56-93A1-9DDD55AB6452}" type="datetime1">
              <a:rPr lang="ru-RU" smtClean="0"/>
              <a:pPr/>
              <a:t>12.10.2021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939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11A32-C44A-4E32-8FFB-D057369B4F61}" type="datetime1">
              <a:rPr lang="ru-RU" smtClean="0"/>
              <a:pPr/>
              <a:t>12.10.2021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785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ECC2E-6DAB-4717-9C53-38589639C202}" type="datetime1">
              <a:rPr lang="ru-RU" smtClean="0"/>
              <a:pPr/>
              <a:t>12.10.2021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000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3"/>
            <a:ext cx="5469467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3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0002A-E6EF-4378-B5A3-22E20EA855B1}" type="datetime1">
              <a:rPr lang="ru-RU" smtClean="0"/>
              <a:pPr/>
              <a:t>12.10.2021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4221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2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E4BC3-C763-48AA-8280-ACE59646066A}" type="datetime1">
              <a:rPr lang="ru-RU" smtClean="0"/>
              <a:pPr/>
              <a:t>12.10.2021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2628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3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3" y="982134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2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42E0B6C-3F58-4527-A133-F91FB65EBC2F}" type="datetime1">
              <a:rPr lang="ru-RU" smtClean="0"/>
              <a:pPr/>
              <a:t>12.10.2021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2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2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2038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983665" y="3731660"/>
            <a:ext cx="6227805" cy="2684457"/>
          </a:xfrm>
        </p:spPr>
        <p:txBody>
          <a:bodyPr rtlCol="0" anchor="ctr"/>
          <a:lstStyle/>
          <a:p>
            <a:pPr algn="ctr" rtl="0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Михаил Юрьевич Лермонтов в Тульском крае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Открытая книга на столе, размытые полки с книгами на заднем плане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5" r="8895"/>
          <a:stretch>
            <a:fillRect/>
          </a:stretch>
        </p:blipFill>
        <p:spPr>
          <a:xfrm>
            <a:off x="7127893" y="1310656"/>
            <a:ext cx="5064109" cy="4090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3398645" y="120073"/>
            <a:ext cx="57054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Муниципальное бюджетное образовательное учреждение</a:t>
            </a:r>
          </a:p>
          <a:p>
            <a:pPr algn="ctr"/>
            <a:r>
              <a:rPr lang="ru-RU" dirty="0"/>
              <a:t>«Центр образования №2» города Донской</a:t>
            </a:r>
          </a:p>
          <a:p>
            <a:pPr algn="ctr"/>
            <a:r>
              <a:rPr lang="ru-RU" dirty="0"/>
              <a:t> (МБОУ «ЦО №2» города Донской)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27796" y="5310433"/>
            <a:ext cx="31117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Подготовил:</a:t>
            </a:r>
          </a:p>
          <a:p>
            <a:r>
              <a:rPr lang="ru-RU" dirty="0" smtClean="0"/>
              <a:t>учитель </a:t>
            </a:r>
            <a:r>
              <a:rPr lang="ru-RU" dirty="0"/>
              <a:t>высшей </a:t>
            </a:r>
          </a:p>
          <a:p>
            <a:r>
              <a:rPr lang="ru-RU" dirty="0"/>
              <a:t>квалификационной категории</a:t>
            </a:r>
          </a:p>
          <a:p>
            <a:r>
              <a:rPr lang="ru-RU" dirty="0"/>
              <a:t>Новикова Татьяна Николаевна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57425" y="6035475"/>
            <a:ext cx="39632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Краеведческий урок-лекция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00"/>
          <a:stretch/>
        </p:blipFill>
        <p:spPr>
          <a:xfrm>
            <a:off x="-102185" y="-99044"/>
            <a:ext cx="2788235" cy="4376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5213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Отец поэта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26238" y="2392233"/>
            <a:ext cx="5470363" cy="3739093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/>
              <a:t>Отец поэта, Юрий Петрович, родился в 1787 г., получил образование в кадетском корпусе, затем поступил на военную службу, уволившись в 1811 г. в чине капитана. В период Отечественной войны 1812 г. он вступил в Тульское </a:t>
            </a:r>
            <a:r>
              <a:rPr lang="ru-RU" dirty="0" smtClean="0"/>
              <a:t>дворянское </a:t>
            </a:r>
            <a:r>
              <a:rPr lang="ru-RU" dirty="0"/>
              <a:t>ополчение, принял участие в борьбе с врагом. На Марию Михайловну произвела сильное впечатление встреча с юным офицером и, по преданию, в Васильевском молодые люди были помолвлены. От брака Юрия Петровича и Марии</a:t>
            </a:r>
            <a:r>
              <a:rPr lang="ru-RU" i="1" dirty="0"/>
              <a:t> </a:t>
            </a:r>
            <a:r>
              <a:rPr lang="ru-RU" dirty="0"/>
              <a:t>Михайловны родился в 1814 г. будущий великий поэт.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2532" name="Picture 4" descr="https://tambovodb.ru/joomla/images/projects/bimka/bimka3-cartim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111" y="2511706"/>
            <a:ext cx="5387423" cy="3463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7538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Отец поэта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79404" y="2461549"/>
            <a:ext cx="6936008" cy="37719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Известный государственный деятель </a:t>
            </a:r>
            <a:r>
              <a:rPr lang="ru-RU" dirty="0" smtClean="0"/>
              <a:t>М.М.Сперанский </a:t>
            </a:r>
            <a:r>
              <a:rPr lang="ru-RU" dirty="0"/>
              <a:t>писал летом 1817 г. брату бабушки Лермонтова Аркадию Алексеевичу Столыпину: </a:t>
            </a:r>
            <a:r>
              <a:rPr lang="ru-RU" i="1" dirty="0"/>
              <a:t>«Елизавету Алексеевну ожидает крест нового рода: Лермонтов требует к себе сына, едва согласился оставить еще на два года. Странный и, говорят, худой человек». </a:t>
            </a:r>
          </a:p>
        </p:txBody>
      </p:sp>
      <p:pic>
        <p:nvPicPr>
          <p:cNvPr id="21506" name="Picture 2" descr="https://opiqkz.blob.core.windows.net/kitcontent/462158e5-0411-4998-9151-5d5253979f1d/75d5471a-2739-4d4f-929b-a23e861fd9f7/b296179b-7178-48c6-92db-79609dce159c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9757" y="625033"/>
            <a:ext cx="3564772" cy="546325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89903" y="5937812"/>
            <a:ext cx="1649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А.А. Столыпин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825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«Люди и страсти»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1526" y="2556932"/>
            <a:ext cx="5886450" cy="369146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Елизавета Алексеевна угрожала Юрию Петровичу: в случае, если он возьмет к себе сына, она лишит ребенка наследства; она откупалась от Юрия Петровича, оставляя внука у себя в доме. Отзвуки этой семейной распри можно найти в ряде </a:t>
            </a:r>
            <a:r>
              <a:rPr lang="ru-RU" dirty="0" err="1"/>
              <a:t>лермонтовских</a:t>
            </a:r>
            <a:r>
              <a:rPr lang="ru-RU" dirty="0"/>
              <a:t> стихотворений, в его юношеской драме «Люди и страсти», в которой много автобиографического.</a:t>
            </a:r>
          </a:p>
        </p:txBody>
      </p:sp>
      <p:pic>
        <p:nvPicPr>
          <p:cNvPr id="20482" name="Picture 2" descr="http://s3.gallery.aystatic.by/650/694/220/5020/5020220694_2.jpg"/>
          <p:cNvPicPr>
            <a:picLocks noChangeAspect="1" noChangeArrowheads="1"/>
          </p:cNvPicPr>
          <p:nvPr/>
        </p:nvPicPr>
        <p:blipFill>
          <a:blip r:embed="rId2" cstate="print"/>
          <a:srcRect l="4386"/>
          <a:stretch>
            <a:fillRect/>
          </a:stretch>
        </p:blipFill>
        <p:spPr bwMode="auto">
          <a:xfrm>
            <a:off x="6794340" y="2474088"/>
            <a:ext cx="4541415" cy="3562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0747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2553" y="953559"/>
            <a:ext cx="9601196" cy="1303867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 гению»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9042" y="2928395"/>
            <a:ext cx="5370653" cy="3291429"/>
          </a:xfrm>
        </p:spPr>
        <p:txBody>
          <a:bodyPr/>
          <a:lstStyle/>
          <a:p>
            <a:pPr marL="0" indent="0" algn="just">
              <a:buNone/>
            </a:pPr>
            <a:r>
              <a:rPr lang="ru-RU" cap="small" dirty="0"/>
              <a:t>В </a:t>
            </a:r>
            <a:r>
              <a:rPr lang="ru-RU" dirty="0"/>
              <a:t>автографе стихотворения «К гению» (1829) имеется позднейшая приписка поэта: «Напоминание том, что было в </a:t>
            </a:r>
            <a:r>
              <a:rPr lang="ru-RU" dirty="0" err="1"/>
              <a:t>Ефремовской</a:t>
            </a:r>
            <a:r>
              <a:rPr lang="ru-RU" dirty="0"/>
              <a:t> деревне в 1827 году, где я во второй раз полюбил 12-ти лет и поныне </a:t>
            </a:r>
            <a:r>
              <a:rPr lang="ru-RU" dirty="0" smtClean="0"/>
              <a:t>люблю</a:t>
            </a:r>
            <a:r>
              <a:rPr lang="ru-RU" dirty="0"/>
              <a:t>». </a:t>
            </a:r>
          </a:p>
        </p:txBody>
      </p:sp>
      <p:pic>
        <p:nvPicPr>
          <p:cNvPr id="19458" name="Picture 2" descr="http://www.nasledie-rus.ru/img/620000/6205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0856" y="1829242"/>
            <a:ext cx="3810000" cy="4419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9167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Дворянская родословная Тульской губернии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1052" y="2442632"/>
            <a:ext cx="7820023" cy="3805768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/>
              <a:t>В начале марта 1829 г. отец поэта подает </a:t>
            </a:r>
            <a:r>
              <a:rPr lang="ru-RU" dirty="0" smtClean="0"/>
              <a:t>прошение </a:t>
            </a:r>
            <a:r>
              <a:rPr lang="ru-RU" dirty="0"/>
              <a:t>«отставного 1-го Кадетского корпуса капитана Юрия Петрова сына Лермонтова» в Тульское </a:t>
            </a:r>
            <a:r>
              <a:rPr lang="ru-RU" dirty="0" smtClean="0"/>
              <a:t>дворянское </a:t>
            </a:r>
            <a:r>
              <a:rPr lang="ru-RU" dirty="0"/>
              <a:t>депутатское собрание: </a:t>
            </a:r>
            <a:r>
              <a:rPr lang="ru-RU" i="1" dirty="0"/>
              <a:t>«Тульское </a:t>
            </a:r>
            <a:r>
              <a:rPr lang="ru-RU" i="1" dirty="0" smtClean="0"/>
              <a:t>дворянское </a:t>
            </a:r>
            <a:r>
              <a:rPr lang="ru-RU" i="1" dirty="0"/>
              <a:t>депутатское собрание покорнейше прошу сие мое прошение с копиею и указом принять и </a:t>
            </a:r>
            <a:r>
              <a:rPr lang="ru-RU" i="1" dirty="0" err="1"/>
              <a:t>рассмотря</a:t>
            </a:r>
            <a:r>
              <a:rPr lang="ru-RU" i="1" dirty="0"/>
              <a:t> оные, </a:t>
            </a:r>
            <a:r>
              <a:rPr lang="ru-RU" i="1" dirty="0" err="1"/>
              <a:t>внесть</a:t>
            </a:r>
            <a:r>
              <a:rPr lang="ru-RU" i="1" dirty="0"/>
              <a:t> в дворянскую </a:t>
            </a:r>
            <a:r>
              <a:rPr lang="ru-RU" i="1" dirty="0" smtClean="0"/>
              <a:t>родословную </a:t>
            </a:r>
            <a:r>
              <a:rPr lang="ru-RU" i="1" dirty="0"/>
              <a:t>Тульской губернии книгу, как меня так и сына моего </a:t>
            </a:r>
            <a:r>
              <a:rPr lang="ru-RU" i="1" dirty="0" err="1"/>
              <a:t>Михайлу</a:t>
            </a:r>
            <a:r>
              <a:rPr lang="ru-RU" i="1" dirty="0"/>
              <a:t>, и на оное внесение выдать грамоту, а сыну надлежащее о дворянстве свидетельство».</a:t>
            </a:r>
            <a:r>
              <a:rPr lang="ru-RU" dirty="0"/>
              <a:t>10 марта 1829 г. была оформлена грамота от тульского губернского предводителя дворянства и уездных депутатов. В ней говорилось, что Юрий Петрович</a:t>
            </a:r>
            <a:r>
              <a:rPr lang="ru-RU" i="1" dirty="0"/>
              <a:t> «и его род внесены в дворянскую родословную Тульской губернии книгу в 6-ую ее часть». </a:t>
            </a:r>
          </a:p>
        </p:txBody>
      </p:sp>
      <p:pic>
        <p:nvPicPr>
          <p:cNvPr id="18434" name="Picture 2" descr="http://elib2014.shpl.ru/system/pages/018/973/96/images/small/04b86188c84e386a7ad01a6d582c73ac5dd72e98.jpg?14344525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19909" y="2529862"/>
            <a:ext cx="2342226" cy="36418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4183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Завещание отца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2950" y="2466975"/>
            <a:ext cx="6943725" cy="3733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В 1831 г. Юрий Петрович умер сорока с небольшим лет от роду. В своем завещании он писал, обращаясь к сыну: </a:t>
            </a:r>
            <a:r>
              <a:rPr lang="ru-RU" i="1" dirty="0"/>
              <a:t>«Благодарю тебя, бесценный друг мой, за любовь твою ко мне и нежное твое ко мне внимание, которое я мог замечать, хотя и лишен был утешения жить вместе с тобою. Тебе известны причины моей с тобой разлуки, и я </a:t>
            </a:r>
            <a:r>
              <a:rPr lang="ru-RU" i="1" dirty="0" smtClean="0"/>
              <a:t>уверен</a:t>
            </a:r>
            <a:r>
              <a:rPr lang="ru-RU" i="1" dirty="0"/>
              <a:t>, что ты за сие укорять меня не станешь».</a:t>
            </a:r>
          </a:p>
        </p:txBody>
      </p:sp>
      <p:pic>
        <p:nvPicPr>
          <p:cNvPr id="17410" name="Picture 2" descr="https://img-fotki.yandex.ru/get/16162/237658422.1e/0_117aa1_3d9756a5_orig.jpg"/>
          <p:cNvPicPr>
            <a:picLocks noChangeAspect="1" noChangeArrowheads="1"/>
          </p:cNvPicPr>
          <p:nvPr/>
        </p:nvPicPr>
        <p:blipFill>
          <a:blip r:embed="rId2" cstate="print"/>
          <a:srcRect l="16337" r="22265"/>
          <a:stretch>
            <a:fillRect/>
          </a:stretch>
        </p:blipFill>
        <p:spPr bwMode="auto">
          <a:xfrm>
            <a:off x="7905509" y="2323846"/>
            <a:ext cx="3217761" cy="3926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4047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Стихи на смерть отца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1050" y="2390775"/>
            <a:ext cx="6553200" cy="389572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Безвременная кончина отца поразила поэта. Он отозвался на нее проникновенными стихами: </a:t>
            </a:r>
          </a:p>
          <a:p>
            <a:pPr marL="0" indent="0" algn="ctr">
              <a:buNone/>
            </a:pPr>
            <a:r>
              <a:rPr lang="ru-RU" i="1" dirty="0"/>
              <a:t>Ужасная судьба отца и сына</a:t>
            </a:r>
            <a:endParaRPr lang="ru-RU" dirty="0"/>
          </a:p>
          <a:p>
            <a:pPr marL="0" indent="0" algn="ctr">
              <a:buNone/>
            </a:pPr>
            <a:r>
              <a:rPr lang="ru-RU" i="1" dirty="0"/>
              <a:t>Жить розно и в разлуке умереть.</a:t>
            </a:r>
            <a:endParaRPr lang="ru-RU" dirty="0"/>
          </a:p>
          <a:p>
            <a:pPr marL="0" indent="0" algn="ctr">
              <a:buNone/>
            </a:pPr>
            <a:r>
              <a:rPr lang="ru-RU" i="1" dirty="0"/>
              <a:t>И жребий чуждого изгнанника иметь</a:t>
            </a:r>
            <a:endParaRPr lang="ru-RU" dirty="0"/>
          </a:p>
          <a:p>
            <a:pPr marL="0" indent="0" algn="ctr">
              <a:buNone/>
            </a:pPr>
            <a:r>
              <a:rPr lang="ru-RU" i="1" dirty="0"/>
              <a:t>На родине с названьем гражданина!</a:t>
            </a:r>
            <a:endParaRPr lang="ru-RU" dirty="0"/>
          </a:p>
          <a:p>
            <a:pPr marL="0" indent="0" algn="ctr">
              <a:buNone/>
            </a:pPr>
            <a:r>
              <a:rPr lang="ru-RU" i="1" dirty="0"/>
              <a:t>...Но ты простишь мне! Я ль виновен в том,</a:t>
            </a:r>
            <a:endParaRPr lang="ru-RU" dirty="0"/>
          </a:p>
          <a:p>
            <a:pPr marL="0" indent="0" algn="ctr">
              <a:buNone/>
            </a:pPr>
            <a:r>
              <a:rPr lang="ru-RU" i="1" dirty="0"/>
              <a:t>Что люди угасить в душе моей хотели</a:t>
            </a:r>
            <a:endParaRPr lang="ru-RU" dirty="0"/>
          </a:p>
          <a:p>
            <a:pPr marL="0" indent="0" algn="ctr">
              <a:buNone/>
            </a:pPr>
            <a:r>
              <a:rPr lang="ru-RU" i="1" dirty="0"/>
              <a:t>Огонь божественный, от самой колыбели</a:t>
            </a:r>
            <a:endParaRPr lang="ru-RU" dirty="0"/>
          </a:p>
          <a:p>
            <a:pPr marL="0" indent="0" algn="ctr">
              <a:buNone/>
            </a:pPr>
            <a:r>
              <a:rPr lang="ru-RU" i="1" dirty="0"/>
              <a:t>Горевший в ней, оправданный творцом?</a:t>
            </a:r>
            <a:endParaRPr lang="ru-RU" dirty="0"/>
          </a:p>
          <a:p>
            <a:pPr marL="0" indent="0" algn="ctr">
              <a:buNone/>
            </a:pPr>
            <a:r>
              <a:rPr lang="ru-RU" i="1" dirty="0"/>
              <a:t>Однако ж тщетны были их желанья:</a:t>
            </a:r>
            <a:endParaRPr lang="ru-RU" dirty="0"/>
          </a:p>
          <a:p>
            <a:pPr marL="0" indent="0" algn="ctr">
              <a:buNone/>
            </a:pPr>
            <a:r>
              <a:rPr lang="ru-RU" i="1" dirty="0"/>
              <a:t>Мы не нашли вражды один в другом,	</a:t>
            </a:r>
            <a:endParaRPr lang="ru-RU" dirty="0"/>
          </a:p>
          <a:p>
            <a:pPr marL="0" indent="0" algn="ctr">
              <a:buNone/>
            </a:pPr>
            <a:r>
              <a:rPr lang="ru-RU" i="1" dirty="0"/>
              <a:t>Хоть оба стали жертвою страданья!</a:t>
            </a:r>
            <a:endParaRPr lang="ru-RU" dirty="0"/>
          </a:p>
        </p:txBody>
      </p:sp>
      <p:pic>
        <p:nvPicPr>
          <p:cNvPr id="16388" name="Picture 4" descr="https://ds04.infourok.ru/uploads/ex/0c58/000c2dcf-e4d3bb51/img17.jpg"/>
          <p:cNvPicPr>
            <a:picLocks noChangeAspect="1" noChangeArrowheads="1"/>
          </p:cNvPicPr>
          <p:nvPr/>
        </p:nvPicPr>
        <p:blipFill>
          <a:blip r:embed="rId2" cstate="print"/>
          <a:srcRect r="57246"/>
          <a:stretch>
            <a:fillRect/>
          </a:stretch>
        </p:blipFill>
        <p:spPr bwMode="auto">
          <a:xfrm>
            <a:off x="7048983" y="2427006"/>
            <a:ext cx="2847372" cy="37461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4088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6776" y="2556931"/>
            <a:ext cx="6867524" cy="366289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Памяти отца посвящено Лермонтовым и стихотворение «Эпитафия» (1832).</a:t>
            </a:r>
          </a:p>
          <a:p>
            <a:pPr marL="0" indent="0" algn="ctr">
              <a:buNone/>
            </a:pPr>
            <a:r>
              <a:rPr lang="ru-RU" i="1" dirty="0"/>
              <a:t>...Ты дал мне жизнь, но счастья не дал;</a:t>
            </a:r>
            <a:endParaRPr lang="ru-RU" dirty="0"/>
          </a:p>
          <a:p>
            <a:pPr marL="0" indent="0" algn="ctr">
              <a:buNone/>
            </a:pPr>
            <a:r>
              <a:rPr lang="ru-RU" i="1" dirty="0"/>
              <a:t>Ты сам на свете был гоним,</a:t>
            </a:r>
            <a:endParaRPr lang="ru-RU" dirty="0"/>
          </a:p>
          <a:p>
            <a:pPr marL="0" indent="0" algn="ctr">
              <a:buNone/>
            </a:pPr>
            <a:r>
              <a:rPr lang="ru-RU" i="1" dirty="0"/>
              <a:t>Ты в людях только зло изведал...</a:t>
            </a:r>
            <a:endParaRPr lang="ru-RU" dirty="0"/>
          </a:p>
          <a:p>
            <a:pPr marL="0" indent="0" algn="ctr">
              <a:buNone/>
            </a:pPr>
            <a:r>
              <a:rPr lang="ru-RU" i="1" dirty="0"/>
              <a:t>Но понимаем был одним.—</a:t>
            </a:r>
            <a:endParaRPr lang="ru-RU" dirty="0"/>
          </a:p>
          <a:p>
            <a:pPr marL="0" indent="0" algn="ctr">
              <a:buNone/>
            </a:pPr>
            <a:r>
              <a:rPr lang="ru-RU" i="1" dirty="0"/>
              <a:t>И тот один, когда рыдая</a:t>
            </a:r>
            <a:endParaRPr lang="ru-RU" dirty="0"/>
          </a:p>
          <a:p>
            <a:pPr marL="0" indent="0" algn="ctr">
              <a:buNone/>
            </a:pPr>
            <a:r>
              <a:rPr lang="ru-RU" i="1" dirty="0"/>
              <a:t>Толпа склонялась над тобой,</a:t>
            </a:r>
            <a:endParaRPr lang="ru-RU" dirty="0"/>
          </a:p>
          <a:p>
            <a:pPr marL="0" indent="0" algn="ctr">
              <a:buNone/>
            </a:pPr>
            <a:r>
              <a:rPr lang="ru-RU" i="1" dirty="0"/>
              <a:t>Стоял, очей не обтирая,</a:t>
            </a:r>
            <a:endParaRPr lang="ru-RU" dirty="0"/>
          </a:p>
          <a:p>
            <a:pPr marL="0" indent="0" algn="ctr">
              <a:buNone/>
            </a:pPr>
            <a:r>
              <a:rPr lang="ru-RU" i="1" dirty="0"/>
              <a:t>Недвижный, хладный и немой.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295403" y="982134"/>
            <a:ext cx="9601196" cy="1303867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Стихи на смерть отца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 descr="https://media.izi.travel/a2bdc437-4639-423d-9aad-b24390404ba3/740f29ca-ea58-4911-bf92-502e66f6d20c_800x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73478" y="2997843"/>
            <a:ext cx="4638836" cy="30790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8679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М.Ю. Лермонтов и крестьяне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3426" y="2419350"/>
            <a:ext cx="4289987" cy="381000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/>
              <a:t>Вплоть до нашего времени </a:t>
            </a:r>
            <a:r>
              <a:rPr lang="ru-RU" dirty="0" err="1"/>
              <a:t>кропотовские</a:t>
            </a:r>
            <a:r>
              <a:rPr lang="ru-RU" dirty="0"/>
              <a:t> крестьяне сохранили память о великом поэте, о его пребывании в этих местах. Он предстает в крестьянских рассказах как человек необыкновенный, гонимый судьбой, как друг и защитник крепостных людей. Последнее обстоятельство подтверждается и реальными фактами. Имеются сведения, что Лермонтов освободил некоторых </a:t>
            </a:r>
            <a:r>
              <a:rPr lang="ru-RU" dirty="0" err="1"/>
              <a:t>кропотовских</a:t>
            </a:r>
            <a:r>
              <a:rPr lang="ru-RU" dirty="0"/>
              <a:t> крестьян от крепостной</a:t>
            </a:r>
            <a:r>
              <a:rPr lang="ru-RU" b="1" dirty="0"/>
              <a:t> </a:t>
            </a:r>
            <a:r>
              <a:rPr lang="ru-RU" dirty="0"/>
              <a:t>зависимости (об этом идет речь в сообщении </a:t>
            </a:r>
            <a:r>
              <a:rPr lang="ru-RU" dirty="0" smtClean="0"/>
              <a:t>Т.Вырыпаева </a:t>
            </a:r>
            <a:r>
              <a:rPr lang="ru-RU" dirty="0"/>
              <a:t>«Лермонтов и крестьяне», опубликованном в т. 58 «Литературного наследства»)</a:t>
            </a:r>
          </a:p>
        </p:txBody>
      </p:sp>
      <p:pic>
        <p:nvPicPr>
          <p:cNvPr id="14338" name="Picture 2" descr="http://tarhany.ru/media/photogallery_storage/32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6562" y="2454299"/>
            <a:ext cx="6351889" cy="37714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61556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Наследство Лермонтова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2476" y="2409825"/>
            <a:ext cx="6007139" cy="3819525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i="1" dirty="0" smtClean="0"/>
              <a:t>«</a:t>
            </a:r>
            <a:r>
              <a:rPr lang="ru-RU" i="1" dirty="0"/>
              <a:t>После покойного </a:t>
            </a:r>
            <a:r>
              <a:rPr lang="ru-RU" i="1" dirty="0" smtClean="0"/>
              <a:t>родителя </a:t>
            </a:r>
            <a:r>
              <a:rPr lang="ru-RU" i="1" dirty="0"/>
              <a:t>моего, корпуса капитана Юрия Петровича Лермонтова</a:t>
            </a:r>
            <a:r>
              <a:rPr lang="ru-RU" i="1" dirty="0" smtClean="0"/>
              <a:t>,– говорится </a:t>
            </a:r>
            <a:r>
              <a:rPr lang="ru-RU" i="1" dirty="0"/>
              <a:t>здесь,– </a:t>
            </a:r>
            <a:r>
              <a:rPr lang="ru-RU" i="1" dirty="0" smtClean="0"/>
              <a:t>осталось </a:t>
            </a:r>
            <a:r>
              <a:rPr lang="ru-RU" i="1" dirty="0"/>
              <a:t>недвижимое имение, состоящее Тульской губернии </a:t>
            </a:r>
            <a:r>
              <a:rPr lang="ru-RU" i="1" dirty="0" err="1"/>
              <a:t>Ефремовского</a:t>
            </a:r>
            <a:r>
              <a:rPr lang="ru-RU" i="1" dirty="0"/>
              <a:t> уезда в деревне </a:t>
            </a:r>
            <a:r>
              <a:rPr lang="ru-RU" i="1" dirty="0" err="1"/>
              <a:t>Дюбашевке</a:t>
            </a:r>
            <a:r>
              <a:rPr lang="ru-RU" i="1" dirty="0"/>
              <a:t>, </a:t>
            </a:r>
            <a:r>
              <a:rPr lang="ru-RU" i="1" dirty="0" err="1"/>
              <a:t>Кропотово</a:t>
            </a:r>
            <a:r>
              <a:rPr lang="ru-RU" i="1" dirty="0"/>
              <a:t> </a:t>
            </a:r>
            <a:r>
              <a:rPr lang="ru-RU" i="1" dirty="0" err="1"/>
              <a:t>тож</a:t>
            </a:r>
            <a:r>
              <a:rPr lang="ru-RU" i="1" dirty="0"/>
              <a:t>… которому единственными наследниками состоим я и </a:t>
            </a:r>
            <a:r>
              <a:rPr lang="ru-RU" i="1" dirty="0" smtClean="0"/>
              <a:t>родные </a:t>
            </a:r>
            <a:r>
              <a:rPr lang="ru-RU" i="1" dirty="0"/>
              <a:t>мои тетки, а покойного родителя сестры: Александра, Наталья и Елена Петровны Лермонтовы, с коими по объявленной мне родителем моим, при жизни его, воле, </a:t>
            </a:r>
            <a:r>
              <a:rPr lang="ru-RU" i="1" dirty="0" smtClean="0"/>
              <a:t>надлежит </a:t>
            </a:r>
            <a:r>
              <a:rPr lang="ru-RU" i="1" dirty="0"/>
              <a:t>разделить сие имение на две равные части... А так как я состою на службе и сам для раздела сего имения прибыть не могу, посему покорнейше вас прошу принять на себя обязанность учинить… раздел... Покорный слуга Михаил Юрьев сын Лермонтов, лейб-гвардии гусарского полка корнет». </a:t>
            </a:r>
          </a:p>
        </p:txBody>
      </p:sp>
      <p:pic>
        <p:nvPicPr>
          <p:cNvPr id="13316" name="Picture 4" descr="http://www.lipetskmedia.ru/images/news_/036/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0639" y="2620907"/>
            <a:ext cx="4520480" cy="33903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6005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Аннотация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Актуальность данного урока обусловлена важностью патриотической, краеведческой работы, работы по воспитанию эстетических качеств у старшеклассников на современном этапе формирования общей культуры личности, необходимостью знать и изучать родные места с историей своего края.</a:t>
            </a:r>
          </a:p>
          <a:p>
            <a:pPr marL="0" indent="0">
              <a:buNone/>
            </a:pPr>
            <a:r>
              <a:rPr lang="ru-RU" dirty="0"/>
              <a:t>Данный конспект урока является дополнительным краеведческим материалом для изучения темы «Жизнь и творчество М.Ю. Лермонтова» и предназначен для формирования этнологической и краеведческой компетенции обучающихся.</a:t>
            </a:r>
          </a:p>
          <a:p>
            <a:pPr marL="0" indent="0" algn="just">
              <a:buNone/>
            </a:pPr>
            <a:r>
              <a:rPr lang="ru-RU" b="1" dirty="0"/>
              <a:t> 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2898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Владелица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Кропотова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1526" y="2476500"/>
            <a:ext cx="6289031" cy="375285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/>
              <a:t>Владелицей </a:t>
            </a:r>
            <a:r>
              <a:rPr lang="ru-RU" dirty="0" err="1"/>
              <a:t>Кропотова</a:t>
            </a:r>
            <a:r>
              <a:rPr lang="ru-RU" dirty="0"/>
              <a:t> стала одна из теток Лермонтова Елена Петровна, муж которой, </a:t>
            </a:r>
            <a:r>
              <a:rPr lang="ru-RU" dirty="0" err="1" smtClean="0"/>
              <a:t>П.В.Виолев</a:t>
            </a:r>
            <a:r>
              <a:rPr lang="ru-RU" dirty="0"/>
              <a:t>, служил советником тульского губернского правления. </a:t>
            </a:r>
            <a:r>
              <a:rPr lang="ru-RU" i="1" dirty="0"/>
              <a:t>«От </a:t>
            </a:r>
            <a:r>
              <a:rPr lang="ru-RU" i="1" dirty="0" smtClean="0"/>
              <a:t>Миши </a:t>
            </a:r>
            <a:r>
              <a:rPr lang="ru-RU" i="1" dirty="0"/>
              <a:t>получаю всякую почту письма, — писала 25 июня 1836 г. бабушка Лермонтова П. А. Крюковой, своей приятельнице и дальней родственнице, – я продала его часть в деревне отца его, она заложена в опекунский совет и по заплате процентов ему присылали триста рублей в год, а Алена Петровна купила его часть, долг на себя берет».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2290" name="Picture 2" descr="https://alxlav.ru/wp-content/uploads/2018/02/Kudykina-gora_safari-park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27707" y="2546430"/>
            <a:ext cx="4196506" cy="31713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530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Последний визит Лермонтов в Тулу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0100" y="2556932"/>
            <a:ext cx="6248400" cy="36724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/>
              <a:t>«Эта встреча моя с ним была последняя, — пишет </a:t>
            </a:r>
            <a:r>
              <a:rPr lang="ru-RU" i="1" dirty="0" err="1"/>
              <a:t>Меринский</a:t>
            </a:r>
            <a:r>
              <a:rPr lang="ru-RU" i="1" dirty="0"/>
              <a:t>. — В Туле он пробыл один день, для свидания с своей родной теткой, жившей в этом городе. Вместе с ним на Кавказ ехал его приятель и общий наш товарищ Алексей Аркадьевич Столыпин. Они оба у меня обедали и провели </a:t>
            </a:r>
            <a:r>
              <a:rPr lang="ru-RU" i="1" dirty="0" smtClean="0"/>
              <a:t>несколько </a:t>
            </a:r>
            <a:r>
              <a:rPr lang="ru-RU" i="1" dirty="0"/>
              <a:t>часов. Лермонтов был весел и говорлив; перед вечером он уехал. Это было… за три месяца до его кровавой кончины».</a:t>
            </a:r>
          </a:p>
        </p:txBody>
      </p:sp>
      <p:pic>
        <p:nvPicPr>
          <p:cNvPr id="11266" name="Picture 2" descr="http://oblast48.ru/wp-content/gallery/stanovoe-byust-m-yu-lermontova/stanovoe_bust_lermontova_01.jpg"/>
          <p:cNvPicPr>
            <a:picLocks noChangeAspect="1" noChangeArrowheads="1"/>
          </p:cNvPicPr>
          <p:nvPr/>
        </p:nvPicPr>
        <p:blipFill>
          <a:blip r:embed="rId2" cstate="print"/>
          <a:srcRect b="4594"/>
          <a:stretch>
            <a:fillRect/>
          </a:stretch>
        </p:blipFill>
        <p:spPr bwMode="auto">
          <a:xfrm>
            <a:off x="7378177" y="2435357"/>
            <a:ext cx="2911716" cy="37057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3391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Смерть поэта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2476" y="2419349"/>
            <a:ext cx="7429500" cy="383857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15 (27 н. ст.) июля 1841 г. Лермонтов был убит на дуэли с Мартыновым. </a:t>
            </a:r>
            <a:r>
              <a:rPr lang="ru-RU" dirty="0" smtClean="0"/>
              <a:t>Е.П. </a:t>
            </a:r>
            <a:r>
              <a:rPr lang="ru-RU" dirty="0" err="1" smtClean="0"/>
              <a:t>Лермонтова-Виолева</a:t>
            </a:r>
            <a:r>
              <a:rPr lang="ru-RU" dirty="0" smtClean="0"/>
              <a:t> </a:t>
            </a:r>
            <a:r>
              <a:rPr lang="ru-RU" dirty="0"/>
              <a:t>стала наследницей литературных произведений великого поэта. </a:t>
            </a:r>
            <a:r>
              <a:rPr lang="ru-RU" i="1" dirty="0"/>
              <a:t>«После смерти покойного племянника моего поручика Михаила Юрьевича Лермонтова, – пишет она в своем завещании, датированном 17 февраля 1856 г., – состою единственною наследницею на издание сочинений его и.… право передаю для напечатания собрания почетному гражданину Ивану Ильичу Глазунову».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25" t="1296" b="2037"/>
          <a:stretch/>
        </p:blipFill>
        <p:spPr>
          <a:xfrm>
            <a:off x="8286750" y="2421398"/>
            <a:ext cx="3314699" cy="3836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46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М.Ю. Лермонтов и В.А.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уковский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89976" y="2458173"/>
            <a:ext cx="4334237" cy="3800475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/>
              <a:t>Многие из людей, связанных с Тульским краем, сыграли известную роль</a:t>
            </a:r>
            <a:r>
              <a:rPr lang="ru-RU" baseline="-25000" dirty="0"/>
              <a:t> </a:t>
            </a:r>
            <a:r>
              <a:rPr lang="ru-RU" dirty="0"/>
              <a:t>и творчестве Лермонтова.</a:t>
            </a:r>
          </a:p>
          <a:p>
            <a:pPr marL="0" indent="0" algn="just">
              <a:buNone/>
            </a:pPr>
            <a:r>
              <a:rPr lang="ru-RU" dirty="0"/>
              <a:t>Он был лично знаком с поэтом В. А. Жуковским, уроженцем села </a:t>
            </a:r>
            <a:r>
              <a:rPr lang="ru-RU" dirty="0" err="1"/>
              <a:t>Мишенского</a:t>
            </a:r>
            <a:r>
              <a:rPr lang="ru-RU" dirty="0"/>
              <a:t> Белевского уезда. Жуковский относился к своему младшему собрату по искусству с теплым дружеским участием, подарил Лермонтову экземпляр своей поэмы с собственноручной надписью. </a:t>
            </a:r>
          </a:p>
        </p:txBody>
      </p:sp>
      <p:pic>
        <p:nvPicPr>
          <p:cNvPr id="9218" name="Picture 2" descr="https://godliteratury.ru/wp-content/uploads/2015/03/Shablon_STROKI2.jpg"/>
          <p:cNvPicPr>
            <a:picLocks noChangeAspect="1" noChangeArrowheads="1"/>
          </p:cNvPicPr>
          <p:nvPr/>
        </p:nvPicPr>
        <p:blipFill>
          <a:blip r:embed="rId2" cstate="print"/>
          <a:srcRect l="21886"/>
          <a:stretch>
            <a:fillRect/>
          </a:stretch>
        </p:blipFill>
        <p:spPr bwMode="auto">
          <a:xfrm>
            <a:off x="1666754" y="2395382"/>
            <a:ext cx="4718049" cy="38130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0998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М.Ю. Лермонтов и И.П. Сахаров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27990" y="2484698"/>
            <a:ext cx="7393208" cy="378142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Друг Лермонтова Святослав Раевский, увлекавшийся изучением устного народного творчества и приобщивший к этому увлечению автора «Песни про купца Калашникова» пронизанной фольклорными воздействиями, хорошо знал книгу уроженца Тулы историка и фольклориста </a:t>
            </a:r>
            <a:r>
              <a:rPr lang="ru-RU" dirty="0" err="1" smtClean="0"/>
              <a:t>И.П.Сахарова</a:t>
            </a:r>
            <a:r>
              <a:rPr lang="ru-RU" dirty="0" smtClean="0"/>
              <a:t> </a:t>
            </a:r>
            <a:r>
              <a:rPr lang="ru-RU" dirty="0"/>
              <a:t>«Сказания русского народа». Книга эта с замечаниями </a:t>
            </a:r>
            <a:r>
              <a:rPr lang="ru-RU" dirty="0" err="1"/>
              <a:t>лермонтовского</a:t>
            </a:r>
            <a:r>
              <a:rPr lang="ru-RU" dirty="0"/>
              <a:t> друга была обнаружена при аресте Раевского, обвинённого в распространении стихотворения «Смерть поэта». </a:t>
            </a:r>
          </a:p>
        </p:txBody>
      </p:sp>
      <p:pic>
        <p:nvPicPr>
          <p:cNvPr id="8194" name="Picture 2" descr="http://lermontov-lit.ru/images/pictures/picture_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378" y="2414340"/>
            <a:ext cx="2842268" cy="378969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89904" y="6157731"/>
            <a:ext cx="1513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С.А. Раевский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376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М.Ю. Лермонтов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Д.А.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Милютин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1050" y="2662176"/>
            <a:ext cx="7251780" cy="356717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В селе Титове, в сорока пяти верстах от Тулы, жил в имении своего отца – до поступления в университетский благородный пансион — товарищ Лермонтова по пансиону Д. А. </a:t>
            </a:r>
            <a:r>
              <a:rPr lang="ru-RU" dirty="0" err="1"/>
              <a:t>Милютин</a:t>
            </a:r>
            <a:r>
              <a:rPr lang="ru-RU" dirty="0"/>
              <a:t>, оставивший любопытные воспоминания о пансионских годах. Он был редактором рукописного пансионского журнала «Улей», в котором Лермонтов поместил несколько своих стихотворений. </a:t>
            </a:r>
          </a:p>
        </p:txBody>
      </p:sp>
      <p:pic>
        <p:nvPicPr>
          <p:cNvPr id="7170" name="Picture 2" descr="https://im0-tub-ru.yandex.net/i?id=b89fd6e4faf2281aba55c114d2093d71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6451" y="2461729"/>
            <a:ext cx="3031763" cy="37749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4051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М.Ю. Лермонтов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В.А. Лопухина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3425" y="2556932"/>
            <a:ext cx="5343284" cy="3318936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В тульском имении до 1831 г. жила </a:t>
            </a:r>
            <a:r>
              <a:rPr lang="ru-RU" dirty="0" smtClean="0"/>
              <a:t>В.А. Лопухина</a:t>
            </a:r>
            <a:r>
              <a:rPr lang="ru-RU" dirty="0"/>
              <a:t>, вышедшая впоследствии замуж за </a:t>
            </a:r>
            <a:r>
              <a:rPr lang="ru-RU" dirty="0" smtClean="0"/>
              <a:t>Н.Ф</a:t>
            </a:r>
            <a:r>
              <a:rPr lang="ru-RU" dirty="0"/>
              <a:t>. </a:t>
            </a:r>
            <a:r>
              <a:rPr lang="ru-RU" dirty="0" err="1" smtClean="0"/>
              <a:t>Бахметева</a:t>
            </a:r>
            <a:r>
              <a:rPr lang="ru-RU" dirty="0" smtClean="0"/>
              <a:t>. Эту женщину Лермонтов глубоко и страстно любил, посвятил ей ряд стихотворений и одну из редакций поэмы «Демон».</a:t>
            </a:r>
            <a:endParaRPr lang="ru-RU" dirty="0"/>
          </a:p>
        </p:txBody>
      </p:sp>
      <p:pic>
        <p:nvPicPr>
          <p:cNvPr id="6148" name="Picture 4" descr="https://im0-tub-ru.yandex.net/i?id=b526172d6001134131e2b6521fa5bbdf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3331" y="2442259"/>
            <a:ext cx="5101684" cy="37272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46609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М.Ю. Лермонтов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Лопухины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1050" y="2409825"/>
            <a:ext cx="6057900" cy="3857625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Как сообщается в «Родословце Тульского дворянства», Александр Николаевич Лопухин, отец Варвары Александровны, числился записанным по Туле, а его жена Екатерина Петровна владела имением в </a:t>
            </a:r>
            <a:r>
              <a:rPr lang="ru-RU" dirty="0" err="1"/>
              <a:t>Епифанском</a:t>
            </a:r>
            <a:r>
              <a:rPr lang="ru-RU" dirty="0"/>
              <a:t> уезде. </a:t>
            </a:r>
            <a:r>
              <a:rPr lang="ru-RU" dirty="0" err="1"/>
              <a:t>Епифанским</a:t>
            </a:r>
            <a:r>
              <a:rPr lang="ru-RU" dirty="0"/>
              <a:t> помещиком был и брат </a:t>
            </a:r>
            <a:r>
              <a:rPr lang="ru-RU" dirty="0" smtClean="0"/>
              <a:t>В.А</a:t>
            </a:r>
            <a:r>
              <a:rPr lang="ru-RU" dirty="0"/>
              <a:t>. Лопухиной Алексей Александрович, друг Лермонтова. Когда у А. А. Лопухина родился сын, поэт послал ему свое стихотворение «Ребенка милого рожденье» (1839).</a:t>
            </a:r>
          </a:p>
        </p:txBody>
      </p:sp>
      <p:pic>
        <p:nvPicPr>
          <p:cNvPr id="5124" name="Picture 4" descr="https://i.pinimg.com/originals/b2/ed/51/b2ed51d6c951dce824ce0475d58636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2511" y="2789499"/>
            <a:ext cx="4363169" cy="30094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6104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674" y="1922990"/>
            <a:ext cx="6241816" cy="3012019"/>
          </a:xfrm>
        </p:spPr>
        <p:txBody>
          <a:bodyPr rtlCol="0">
            <a:noAutofit/>
          </a:bodyPr>
          <a:lstStyle/>
          <a:p>
            <a:r>
              <a:rPr lang="ru-RU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М.Ю. Лермонтов… Каждая деталь биографии этого великого деятеля литературы, каждый, казалось бы, мелкий факт, относящийся к его драгоценным произведениям, драгоценны для нас.</a:t>
            </a:r>
          </a:p>
        </p:txBody>
      </p:sp>
      <p:pic>
        <p:nvPicPr>
          <p:cNvPr id="5" name="Рисунок 4" descr="Книги на полках крупным планом и размытые книги на переднем и заднем планах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32" r="286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8354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2078" y="383344"/>
            <a:ext cx="10096500" cy="682015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Литература: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4350" y="2419763"/>
            <a:ext cx="6515103" cy="2960434"/>
          </a:xfrm>
        </p:spPr>
        <p:txBody>
          <a:bodyPr rtlCol="0">
            <a:normAutofit/>
          </a:bodyPr>
          <a:lstStyle/>
          <a:p>
            <a:pPr algn="just"/>
            <a:r>
              <a:rPr lang="ru-RU" dirty="0" smtClean="0"/>
              <a:t>1. Лермонтов М.Ю.  Собрание сочинений в 4-х томах. – Издательство «Художественная литература», Москва, 1965.</a:t>
            </a:r>
          </a:p>
          <a:p>
            <a:pPr algn="just"/>
            <a:r>
              <a:rPr lang="ru-RU" dirty="0" smtClean="0"/>
              <a:t>2. Милонов </a:t>
            </a:r>
            <a:r>
              <a:rPr lang="ru-RU" dirty="0"/>
              <a:t>Н.А. Русские писатели и Тульский край: Очерки по литературному краеведению. – 3-е изд., доп. и </a:t>
            </a:r>
            <a:r>
              <a:rPr lang="ru-RU" dirty="0" err="1"/>
              <a:t>перераб</a:t>
            </a:r>
            <a:r>
              <a:rPr lang="ru-RU" dirty="0"/>
              <a:t>. – Тула: Изд-во </a:t>
            </a:r>
            <a:r>
              <a:rPr lang="ru-RU" dirty="0" err="1"/>
              <a:t>Тул</a:t>
            </a:r>
            <a:r>
              <a:rPr lang="ru-RU" dirty="0"/>
              <a:t>. гос. </a:t>
            </a:r>
            <a:r>
              <a:rPr lang="ru-RU" dirty="0" err="1"/>
              <a:t>пед</a:t>
            </a:r>
            <a:r>
              <a:rPr lang="ru-RU" dirty="0"/>
              <a:t>. ун-та им. Л.Н. Толстого, 2002. – 305 с.: ил. – (Страницы минувшего).</a:t>
            </a:r>
          </a:p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564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сформировать у </a:t>
            </a:r>
            <a:r>
              <a:rPr lang="ru-RU" dirty="0" smtClean="0"/>
              <a:t>обучающихся </a:t>
            </a:r>
            <a:r>
              <a:rPr lang="ru-RU" dirty="0"/>
              <a:t>представление о состоянии и развитии литературы на территории Тульского края; </a:t>
            </a:r>
          </a:p>
          <a:p>
            <a:pPr lvl="0"/>
            <a:r>
              <a:rPr lang="ru-RU" dirty="0"/>
              <a:t>проследить связь творчества М.Ю. Лермонтова с его биографией;</a:t>
            </a:r>
          </a:p>
          <a:p>
            <a:r>
              <a:rPr lang="ru-RU" dirty="0"/>
              <a:t>проверить умение </a:t>
            </a:r>
            <a:r>
              <a:rPr lang="ru-RU" dirty="0" smtClean="0"/>
              <a:t>обучающихся </a:t>
            </a:r>
            <a:r>
              <a:rPr lang="ru-RU" dirty="0"/>
              <a:t>систематизировать и обобщать материал.</a:t>
            </a:r>
          </a:p>
        </p:txBody>
      </p:sp>
    </p:spTree>
    <p:extLst>
      <p:ext uri="{BB962C8B-B14F-4D97-AF65-F5344CB8AC3E}">
        <p14:creationId xmlns:p14="http://schemas.microsoft.com/office/powerpoint/2010/main" val="279382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73258" y="2376787"/>
            <a:ext cx="1080654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3288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1029757"/>
            <a:ext cx="9601196" cy="1303867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419351"/>
            <a:ext cx="9601196" cy="368617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/>
              <a:t>Предметные:</a:t>
            </a:r>
            <a:endParaRPr lang="ru-RU" dirty="0"/>
          </a:p>
          <a:p>
            <a:pPr lvl="0"/>
            <a:r>
              <a:rPr lang="ru-RU" dirty="0"/>
              <a:t>Уметь анализировать тексты;</a:t>
            </a:r>
          </a:p>
          <a:p>
            <a:pPr lvl="0"/>
            <a:r>
              <a:rPr lang="ru-RU" dirty="0"/>
              <a:t>Уметь конспектировать информацию, излагаемую преподавателем;</a:t>
            </a:r>
          </a:p>
          <a:p>
            <a:pPr lvl="0"/>
            <a:r>
              <a:rPr lang="ru-RU" dirty="0"/>
              <a:t>Уметь систематизировать материал по теме. </a:t>
            </a:r>
          </a:p>
          <a:p>
            <a:pPr marL="0" indent="0">
              <a:buNone/>
            </a:pPr>
            <a:r>
              <a:rPr lang="ru-RU" b="1" dirty="0" err="1"/>
              <a:t>Метапредметные</a:t>
            </a:r>
            <a:r>
              <a:rPr lang="ru-RU" b="1" dirty="0"/>
              <a:t>:</a:t>
            </a:r>
            <a:endParaRPr lang="ru-RU" dirty="0"/>
          </a:p>
          <a:p>
            <a:pPr lvl="0"/>
            <a:r>
              <a:rPr lang="ru-RU" dirty="0"/>
              <a:t>Проследить связь литературы и искусства;</a:t>
            </a:r>
          </a:p>
          <a:p>
            <a:pPr lvl="0"/>
            <a:r>
              <a:rPr lang="ru-RU" dirty="0"/>
              <a:t>Проследить связь между мировой литературой и краеведением.</a:t>
            </a:r>
          </a:p>
          <a:p>
            <a:pPr marL="0" indent="0">
              <a:buNone/>
            </a:pPr>
            <a:r>
              <a:rPr lang="ru-RU" b="1" dirty="0" err="1"/>
              <a:t>Личносные</a:t>
            </a:r>
            <a:r>
              <a:rPr lang="ru-RU" b="1" dirty="0"/>
              <a:t>:</a:t>
            </a:r>
            <a:endParaRPr lang="ru-RU" dirty="0"/>
          </a:p>
          <a:p>
            <a:pPr lvl="0"/>
            <a:r>
              <a:rPr lang="ru-RU" dirty="0"/>
              <a:t>Формирование исторической памяти;</a:t>
            </a:r>
          </a:p>
          <a:p>
            <a:pPr lvl="0"/>
            <a:r>
              <a:rPr lang="ru-RU" dirty="0"/>
              <a:t>Развитие способности к </a:t>
            </a:r>
            <a:r>
              <a:rPr lang="ru-RU" dirty="0" err="1"/>
              <a:t>эмпатии</a:t>
            </a:r>
            <a:r>
              <a:rPr lang="ru-RU" dirty="0"/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3286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Оборудование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/>
              <a:t>портреты М.Ю. Лермонтова; </a:t>
            </a:r>
            <a:endParaRPr lang="ru-RU" dirty="0"/>
          </a:p>
          <a:p>
            <a:pPr lvl="0"/>
            <a:r>
              <a:rPr lang="ru-RU" b="1" dirty="0"/>
              <a:t>плакаты и стенгазеты, подготовленные учащимися по теме урока;</a:t>
            </a:r>
            <a:endParaRPr lang="ru-RU" dirty="0"/>
          </a:p>
          <a:p>
            <a:pPr lvl="0"/>
            <a:r>
              <a:rPr lang="ru-RU" b="1" dirty="0"/>
              <a:t>экран;</a:t>
            </a:r>
            <a:endParaRPr lang="ru-RU" dirty="0"/>
          </a:p>
          <a:p>
            <a:pPr lvl="0"/>
            <a:r>
              <a:rPr lang="ru-RU" b="1" dirty="0"/>
              <a:t>проектор; </a:t>
            </a:r>
            <a:endParaRPr lang="ru-RU" dirty="0"/>
          </a:p>
          <a:p>
            <a:pPr lvl="0"/>
            <a:r>
              <a:rPr lang="ru-RU" b="1" dirty="0"/>
              <a:t>компьютер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72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pastvu.com/_p/a/3/0/n/30nhgh9i8nlalpblpn.jpg"/>
          <p:cNvPicPr>
            <a:picLocks noChangeAspect="1" noChangeArrowheads="1"/>
          </p:cNvPicPr>
          <p:nvPr/>
        </p:nvPicPr>
        <p:blipFill>
          <a:blip r:embed="rId2" cstate="print"/>
          <a:srcRect b="3427"/>
          <a:stretch>
            <a:fillRect/>
          </a:stretch>
        </p:blipFill>
        <p:spPr bwMode="auto">
          <a:xfrm>
            <a:off x="5380399" y="2430684"/>
            <a:ext cx="6364448" cy="3437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Кропотово-Лермонтово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7079" y="2442258"/>
            <a:ext cx="4595150" cy="3796496"/>
          </a:xfrm>
        </p:spPr>
        <p:txBody>
          <a:bodyPr/>
          <a:lstStyle/>
          <a:p>
            <a:pPr marL="0" indent="0" algn="just">
              <a:buNone/>
            </a:pPr>
            <a:r>
              <a:rPr lang="ru-RU" i="1" dirty="0"/>
              <a:t>«Земли в </a:t>
            </a:r>
            <a:r>
              <a:rPr lang="ru-RU" i="1" dirty="0" err="1"/>
              <a:t>Кропотове</a:t>
            </a:r>
            <a:r>
              <a:rPr lang="ru-RU" i="1" dirty="0"/>
              <a:t> было 1150 десятин, в крестьянских дворах жили 330 человек. Усадьба занимала небольшую территорию; у западной границы стоял господский дом с мезонином, возле него располагались службы: ткацкая, каретная, конюшни. К дому вела широкая аллея серебристых тополей, разделявшая сад на две половины». </a:t>
            </a:r>
          </a:p>
        </p:txBody>
      </p:sp>
    </p:spTree>
    <p:extLst>
      <p:ext uri="{BB962C8B-B14F-4D97-AF65-F5344CB8AC3E}">
        <p14:creationId xmlns:p14="http://schemas.microsoft.com/office/powerpoint/2010/main" val="613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Тульские корни рода Лермонтова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3929" y="2442258"/>
            <a:ext cx="6632293" cy="381964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Многие из рода Арсеньевых, родственников поэта с материнской стороны, были помещиками тульскими, алексинскими, </a:t>
            </a:r>
            <a:r>
              <a:rPr lang="ru-RU" dirty="0" err="1"/>
              <a:t>одоевскими</a:t>
            </a:r>
            <a:r>
              <a:rPr lang="ru-RU" dirty="0"/>
              <a:t>, </a:t>
            </a:r>
            <a:r>
              <a:rPr lang="ru-RU" dirty="0" err="1"/>
              <a:t>елецкими</a:t>
            </a:r>
            <a:r>
              <a:rPr lang="ru-RU" dirty="0"/>
              <a:t>, </a:t>
            </a:r>
            <a:r>
              <a:rPr lang="ru-RU" dirty="0" err="1"/>
              <a:t>ефремовскими</a:t>
            </a:r>
            <a:r>
              <a:rPr lang="ru-RU" dirty="0"/>
              <a:t>. Один из них был в </a:t>
            </a:r>
            <a:r>
              <a:rPr lang="en-US" dirty="0"/>
              <a:t>XVI </a:t>
            </a:r>
            <a:r>
              <a:rPr lang="ru-RU" dirty="0"/>
              <a:t>в. станичным головою в Туле и воеводой в </a:t>
            </a:r>
            <a:r>
              <a:rPr lang="ru-RU" dirty="0" err="1"/>
              <a:t>Лихвине</a:t>
            </a:r>
            <a:r>
              <a:rPr lang="ru-RU" dirty="0"/>
              <a:t>. Другой, Дмитрий Васильевич Арсеньев, тульский губернский предводитель дворянства в 1781 – 1783 гг., упомянут в известных записках А.Т. </a:t>
            </a:r>
            <a:r>
              <a:rPr lang="ru-RU" dirty="0" err="1"/>
              <a:t>Болотова</a:t>
            </a:r>
            <a:r>
              <a:rPr lang="ru-RU" dirty="0"/>
              <a:t>: в 1747 г. Арсеньев служил в одном полку с отцом мемуариста</a:t>
            </a:r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37216" y="2342787"/>
            <a:ext cx="3150183" cy="37802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8275898" y="5949387"/>
            <a:ext cx="13756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Д.В. Арсеньев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09658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Село Васильевское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5503" y="2847372"/>
            <a:ext cx="5127585" cy="3391382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Арсеньевым принадлежало село Васильевское Елецкого уезда, неподалеку от города Ефремова. Здесь до середины 90-х годов XVIII в.</a:t>
            </a:r>
            <a:r>
              <a:rPr lang="ru-RU" i="1" dirty="0"/>
              <a:t> </a:t>
            </a:r>
            <a:r>
              <a:rPr lang="ru-RU" dirty="0"/>
              <a:t>жила бабушка Лермонтова Елизавета Алексеевна со своим мужем Михаилом Васильевичем. </a:t>
            </a:r>
          </a:p>
        </p:txBody>
      </p:sp>
      <p:pic>
        <p:nvPicPr>
          <p:cNvPr id="24580" name="Picture 4" descr="https://s0.drugiegoroda.ru/6/565/56500-NicolasArsenievTropinin-752x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85185" y="2443707"/>
            <a:ext cx="2812488" cy="3829771"/>
          </a:xfrm>
          <a:prstGeom prst="rect">
            <a:avLst/>
          </a:prstGeom>
          <a:noFill/>
        </p:spPr>
      </p:pic>
      <p:pic>
        <p:nvPicPr>
          <p:cNvPr id="24582" name="Picture 6" descr="https://im0-tub-ru.yandex.net/i?id=3a1dd4803cfb6c46d9076f462ce52eac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5424" y="2438581"/>
            <a:ext cx="2807752" cy="3823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5585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0359" y="982134"/>
            <a:ext cx="7586240" cy="1303867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Корни рода Лермонтовых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7727" y="2419350"/>
            <a:ext cx="7462895" cy="37719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Лермонтовы вели свой род от Георга </a:t>
            </a:r>
            <a:r>
              <a:rPr lang="ru-RU" dirty="0" err="1"/>
              <a:t>Лермонта</a:t>
            </a:r>
            <a:r>
              <a:rPr lang="ru-RU" dirty="0"/>
              <a:t>, выходца из Шотландии, служившего в Польше, а затем, в 1613 г., принятого в Московском государстве. В1616 г., как свидетельствуют документы Центрального государственного архива древних актов, он находился на военной службе в Туле. </a:t>
            </a:r>
            <a:r>
              <a:rPr lang="ru-RU" i="1" dirty="0"/>
              <a:t>«Бьют челом холопы твои иноземцы </a:t>
            </a:r>
            <a:r>
              <a:rPr lang="ru-RU" i="1" dirty="0" err="1"/>
              <a:t>бельские</a:t>
            </a:r>
            <a:r>
              <a:rPr lang="ru-RU" i="1" dirty="0"/>
              <a:t> немцы </a:t>
            </a:r>
            <a:r>
              <a:rPr lang="ru-RU" i="1" dirty="0" err="1"/>
              <a:t>шкоцкие</a:t>
            </a:r>
            <a:r>
              <a:rPr lang="ru-RU" i="1" dirty="0"/>
              <a:t> Юрий </a:t>
            </a:r>
            <a:r>
              <a:rPr lang="ru-RU" i="1" dirty="0" err="1"/>
              <a:t>Лермонт</a:t>
            </a:r>
            <a:r>
              <a:rPr lang="ru-RU" i="1" dirty="0"/>
              <a:t> да Гаврил Бреди. По твоему, государь, указу велено нам, холопам твоим, </a:t>
            </a:r>
            <a:r>
              <a:rPr lang="ru-RU" i="1" dirty="0" err="1"/>
              <a:t>быти</a:t>
            </a:r>
            <a:r>
              <a:rPr lang="ru-RU" i="1" dirty="0"/>
              <a:t> на твоей государевой службе на Туле», – говорится в челобитной царю Михаилу Федоровичу. </a:t>
            </a:r>
          </a:p>
        </p:txBody>
      </p:sp>
      <p:pic>
        <p:nvPicPr>
          <p:cNvPr id="23554" name="Picture 2" descr="http://900igr.net/datas/literatura/Lermontov-poet/0020-020-Lermontov-po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782" y="649359"/>
            <a:ext cx="2313370" cy="1735028"/>
          </a:xfrm>
          <a:prstGeom prst="rect">
            <a:avLst/>
          </a:prstGeom>
          <a:noFill/>
        </p:spPr>
      </p:pic>
      <p:pic>
        <p:nvPicPr>
          <p:cNvPr id="23556" name="Picture 4" descr="https://histrf.ru/uploads/media/default/0001/72/920c2e4adbbfcd1b7baf00986d33330f5955d7f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53692" y="2419578"/>
            <a:ext cx="3019112" cy="38191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7225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PDescription xmlns="4873beb7-5857-4685-be1f-d57550cc96cc" xsi:nil="true"/>
    <AssetExpire xmlns="4873beb7-5857-4685-be1f-d57550cc96cc">2029-01-01T08:00:00+00:00</AssetExpire>
    <CampaignTagsTaxHTField0 xmlns="4873beb7-5857-4685-be1f-d57550cc96cc">
      <Terms xmlns="http://schemas.microsoft.com/office/infopath/2007/PartnerControls"/>
    </CampaignTagsTaxHTField0>
    <IntlLangReviewDate xmlns="4873beb7-5857-4685-be1f-d57550cc96cc" xsi:nil="true"/>
    <TPFriendlyName xmlns="4873beb7-5857-4685-be1f-d57550cc96cc" xsi:nil="true"/>
    <IntlLangReview xmlns="4873beb7-5857-4685-be1f-d57550cc96cc">false</IntlLangReview>
    <LocLastLocAttemptVersionLookup xmlns="4873beb7-5857-4685-be1f-d57550cc96cc">855024</LocLastLocAttemptVersionLookup>
    <PolicheckWords xmlns="4873beb7-5857-4685-be1f-d57550cc96cc" xsi:nil="true"/>
    <SubmitterId xmlns="4873beb7-5857-4685-be1f-d57550cc96cc" xsi:nil="true"/>
    <AcquiredFrom xmlns="4873beb7-5857-4685-be1f-d57550cc96cc">Internal MS</AcquiredFrom>
    <EditorialStatus xmlns="4873beb7-5857-4685-be1f-d57550cc96cc">Complete</EditorialStatus>
    <Markets xmlns="4873beb7-5857-4685-be1f-d57550cc96cc"/>
    <OriginAsset xmlns="4873beb7-5857-4685-be1f-d57550cc96cc" xsi:nil="true"/>
    <AssetStart xmlns="4873beb7-5857-4685-be1f-d57550cc96cc">2012-08-31T08:50:00+00:00</AssetStart>
    <FriendlyTitle xmlns="4873beb7-5857-4685-be1f-d57550cc96cc" xsi:nil="true"/>
    <MarketSpecific xmlns="4873beb7-5857-4685-be1f-d57550cc96cc">false</MarketSpecific>
    <TPNamespace xmlns="4873beb7-5857-4685-be1f-d57550cc96cc" xsi:nil="true"/>
    <PublishStatusLookup xmlns="4873beb7-5857-4685-be1f-d57550cc96cc">
      <Value>1616423</Value>
    </PublishStatusLookup>
    <APAuthor xmlns="4873beb7-5857-4685-be1f-d57550cc96cc">
      <UserInfo>
        <DisplayName>REDMOND\kristaa</DisplayName>
        <AccountId>136</AccountId>
        <AccountType/>
      </UserInfo>
    </APAuthor>
    <TPCommandLine xmlns="4873beb7-5857-4685-be1f-d57550cc96cc" xsi:nil="true"/>
    <IntlLangReviewer xmlns="4873beb7-5857-4685-be1f-d57550cc96cc" xsi:nil="true"/>
    <OpenTemplate xmlns="4873beb7-5857-4685-be1f-d57550cc96cc">true</OpenTemplate>
    <CSXSubmissionDate xmlns="4873beb7-5857-4685-be1f-d57550cc96cc" xsi:nil="true"/>
    <TaxCatchAll xmlns="4873beb7-5857-4685-be1f-d57550cc96cc"/>
    <Manager xmlns="4873beb7-5857-4685-be1f-d57550cc96cc" xsi:nil="true"/>
    <NumericId xmlns="4873beb7-5857-4685-be1f-d57550cc96cc" xsi:nil="true"/>
    <ParentAssetId xmlns="4873beb7-5857-4685-be1f-d57550cc96cc" xsi:nil="true"/>
    <OriginalSourceMarket xmlns="4873beb7-5857-4685-be1f-d57550cc96cc" xsi:nil="true"/>
    <ApprovalStatus xmlns="4873beb7-5857-4685-be1f-d57550cc96cc">InProgress</ApprovalStatus>
    <TPComponent xmlns="4873beb7-5857-4685-be1f-d57550cc96cc" xsi:nil="true"/>
    <EditorialTags xmlns="4873beb7-5857-4685-be1f-d57550cc96cc" xsi:nil="true"/>
    <TPExecutable xmlns="4873beb7-5857-4685-be1f-d57550cc96cc" xsi:nil="true"/>
    <TPLaunchHelpLink xmlns="4873beb7-5857-4685-be1f-d57550cc96cc" xsi:nil="true"/>
    <LocComments xmlns="4873beb7-5857-4685-be1f-d57550cc96cc" xsi:nil="true"/>
    <LocRecommendedHandoff xmlns="4873beb7-5857-4685-be1f-d57550cc96cc" xsi:nil="true"/>
    <SourceTitle xmlns="4873beb7-5857-4685-be1f-d57550cc96cc" xsi:nil="true"/>
    <CSXUpdate xmlns="4873beb7-5857-4685-be1f-d57550cc96cc">false</CSXUpdate>
    <IntlLocPriority xmlns="4873beb7-5857-4685-be1f-d57550cc96cc" xsi:nil="true"/>
    <UAProjectedTotalWords xmlns="4873beb7-5857-4685-be1f-d57550cc96cc" xsi:nil="true"/>
    <AssetType xmlns="4873beb7-5857-4685-be1f-d57550cc96cc">TP</AssetType>
    <MachineTranslated xmlns="4873beb7-5857-4685-be1f-d57550cc96cc">false</MachineTranslated>
    <OutputCachingOn xmlns="4873beb7-5857-4685-be1f-d57550cc96cc">false</OutputCachingOn>
    <TemplateStatus xmlns="4873beb7-5857-4685-be1f-d57550cc96cc">Complete</TemplateStatus>
    <IsSearchable xmlns="4873beb7-5857-4685-be1f-d57550cc96cc">true</IsSearchable>
    <ContentItem xmlns="4873beb7-5857-4685-be1f-d57550cc96cc" xsi:nil="true"/>
    <HandoffToMSDN xmlns="4873beb7-5857-4685-be1f-d57550cc96cc" xsi:nil="true"/>
    <ShowIn xmlns="4873beb7-5857-4685-be1f-d57550cc96cc">Show everywhere</ShowIn>
    <ThumbnailAssetId xmlns="4873beb7-5857-4685-be1f-d57550cc96cc" xsi:nil="true"/>
    <UALocComments xmlns="4873beb7-5857-4685-be1f-d57550cc96cc" xsi:nil="true"/>
    <UALocRecommendation xmlns="4873beb7-5857-4685-be1f-d57550cc96cc">Localize</UALocRecommendation>
    <LastModifiedDateTime xmlns="4873beb7-5857-4685-be1f-d57550cc96cc" xsi:nil="true"/>
    <LegacyData xmlns="4873beb7-5857-4685-be1f-d57550cc96cc" xsi:nil="true"/>
    <LocManualTestRequired xmlns="4873beb7-5857-4685-be1f-d57550cc96cc">false</LocManualTestRequired>
    <LocMarketGroupTiers2 xmlns="4873beb7-5857-4685-be1f-d57550cc96cc" xsi:nil="true"/>
    <ClipArtFilename xmlns="4873beb7-5857-4685-be1f-d57550cc96cc" xsi:nil="true"/>
    <TPApplication xmlns="4873beb7-5857-4685-be1f-d57550cc96cc" xsi:nil="true"/>
    <CSXHash xmlns="4873beb7-5857-4685-be1f-d57550cc96cc" xsi:nil="true"/>
    <DirectSourceMarket xmlns="4873beb7-5857-4685-be1f-d57550cc96cc" xsi:nil="true"/>
    <PrimaryImageGen xmlns="4873beb7-5857-4685-be1f-d57550cc96cc">true</PrimaryImageGen>
    <PlannedPubDate xmlns="4873beb7-5857-4685-be1f-d57550cc96cc" xsi:nil="true"/>
    <CSXSubmissionMarket xmlns="4873beb7-5857-4685-be1f-d57550cc96cc" xsi:nil="true"/>
    <Downloads xmlns="4873beb7-5857-4685-be1f-d57550cc96cc">0</Downloads>
    <ArtSampleDocs xmlns="4873beb7-5857-4685-be1f-d57550cc96cc" xsi:nil="true"/>
    <TrustLevel xmlns="4873beb7-5857-4685-be1f-d57550cc96cc">1 Microsoft Managed Content</TrustLevel>
    <BlockPublish xmlns="4873beb7-5857-4685-be1f-d57550cc96cc">false</BlockPublish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BusinessGroup xmlns="4873beb7-5857-4685-be1f-d57550cc96cc" xsi:nil="true"/>
    <Providers xmlns="4873beb7-5857-4685-be1f-d57550cc96cc" xsi:nil="true"/>
    <TemplateTemplateType xmlns="4873beb7-5857-4685-be1f-d57550cc96cc">PowerPoint Presentation Template</TemplateTemplateType>
    <TimesCloned xmlns="4873beb7-5857-4685-be1f-d57550cc96cc" xsi:nil="true"/>
    <TPAppVersion xmlns="4873beb7-5857-4685-be1f-d57550cc96cc" xsi:nil="true"/>
    <VoteCount xmlns="4873beb7-5857-4685-be1f-d57550cc96cc" xsi:nil="true"/>
    <AverageRating xmlns="4873beb7-5857-4685-be1f-d57550cc96cc" xsi:nil="true"/>
    <FeatureTagsTaxHTField0 xmlns="4873beb7-5857-4685-be1f-d57550cc96cc">
      <Terms xmlns="http://schemas.microsoft.com/office/infopath/2007/PartnerControls"/>
    </FeatureTagsTaxHTField0>
    <Provider xmlns="4873beb7-5857-4685-be1f-d57550cc96cc" xsi:nil="true"/>
    <UACurrentWords xmlns="4873beb7-5857-4685-be1f-d57550cc96cc" xsi:nil="true"/>
    <AssetId xmlns="4873beb7-5857-4685-be1f-d57550cc96cc">TP103431361</AssetId>
    <TPClientViewer xmlns="4873beb7-5857-4685-be1f-d57550cc96cc" xsi:nil="true"/>
    <DSATActionTaken xmlns="4873beb7-5857-4685-be1f-d57550cc96cc" xsi:nil="true"/>
    <APEditor xmlns="4873beb7-5857-4685-be1f-d57550cc96cc">
      <UserInfo>
        <DisplayName/>
        <AccountId xsi:nil="true"/>
        <AccountType/>
      </UserInfo>
    </APEditor>
    <TPInstallLocation xmlns="4873beb7-5857-4685-be1f-d57550cc96cc" xsi:nil="true"/>
    <OOCacheId xmlns="4873beb7-5857-4685-be1f-d57550cc96cc" xsi:nil="true"/>
    <IsDeleted xmlns="4873beb7-5857-4685-be1f-d57550cc96cc">false</IsDeleted>
    <PublishTargets xmlns="4873beb7-5857-4685-be1f-d57550cc96cc">OfficeOnlineVNext</PublishTargets>
    <ApprovalLog xmlns="4873beb7-5857-4685-be1f-d57550cc96cc" xsi:nil="true"/>
    <BugNumber xmlns="4873beb7-5857-4685-be1f-d57550cc96cc" xsi:nil="true"/>
    <CrawlForDependencies xmlns="4873beb7-5857-4685-be1f-d57550cc96cc">false</CrawlForDependencies>
    <InternalTagsTaxHTField0 xmlns="4873beb7-5857-4685-be1f-d57550cc96cc">
      <Terms xmlns="http://schemas.microsoft.com/office/infopath/2007/PartnerControls"/>
    </InternalTagsTaxHTField0>
    <LastHandOff xmlns="4873beb7-5857-4685-be1f-d57550cc96cc" xsi:nil="true"/>
    <Milestone xmlns="4873beb7-5857-4685-be1f-d57550cc96cc" xsi:nil="true"/>
    <OriginalRelease xmlns="4873beb7-5857-4685-be1f-d57550cc96cc">15</OriginalRelease>
    <RecommendationsModifier xmlns="4873beb7-5857-4685-be1f-d57550cc96cc" xsi:nil="true"/>
    <ScenarioTagsTaxHTField0 xmlns="4873beb7-5857-4685-be1f-d57550cc96cc">
      <Terms xmlns="http://schemas.microsoft.com/office/infopath/2007/PartnerControls"/>
    </ScenarioTagsTaxHTField0>
    <UANotes xmlns="4873beb7-5857-4685-be1f-d57550cc96c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8C8B9CA-0273-4370-889A-FC05DA5C2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CDDBB83-77C1-4099-A0AA-289882E745E2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4873beb7-5857-4685-be1f-d57550cc96cc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61E720F-F05D-4536-9C34-0CFCED65D3B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1969</Words>
  <Application>Microsoft Office PowerPoint</Application>
  <PresentationFormat>Произвольный</PresentationFormat>
  <Paragraphs>106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Натуральные материалы</vt:lpstr>
      <vt:lpstr>Михаил Юрьевич Лермонтов в Тульском крае</vt:lpstr>
      <vt:lpstr>Аннотация</vt:lpstr>
      <vt:lpstr>Цель:</vt:lpstr>
      <vt:lpstr>Задачи</vt:lpstr>
      <vt:lpstr>Оборудование</vt:lpstr>
      <vt:lpstr>Кропотово-Лермонтово</vt:lpstr>
      <vt:lpstr>Тульские корни рода Лермонтова</vt:lpstr>
      <vt:lpstr>Село Васильевское</vt:lpstr>
      <vt:lpstr>Корни рода Лермонтовых</vt:lpstr>
      <vt:lpstr>Отец поэта</vt:lpstr>
      <vt:lpstr>Отец поэта</vt:lpstr>
      <vt:lpstr>«Люди и страсти»</vt:lpstr>
      <vt:lpstr>«К гению»</vt:lpstr>
      <vt:lpstr>Дворянская родословная Тульской губернии</vt:lpstr>
      <vt:lpstr>Завещание отца</vt:lpstr>
      <vt:lpstr>Стихи на смерть отца</vt:lpstr>
      <vt:lpstr>Стихи на смерть отца</vt:lpstr>
      <vt:lpstr>М.Ю. Лермонтов и крестьяне</vt:lpstr>
      <vt:lpstr>Наследство Лермонтова</vt:lpstr>
      <vt:lpstr>Владелица Кропотова</vt:lpstr>
      <vt:lpstr>Последний визит Лермонтов в Тулу</vt:lpstr>
      <vt:lpstr>Смерть поэта</vt:lpstr>
      <vt:lpstr>М.Ю. Лермонтов и В.А. Жуковский</vt:lpstr>
      <vt:lpstr>М.Ю. Лермонтов и И.П. Сахаров</vt:lpstr>
      <vt:lpstr>М.Ю. Лермонтов и Д.А. Милютин</vt:lpstr>
      <vt:lpstr>М.Ю. Лермонтов и В.А. Лопухина</vt:lpstr>
      <vt:lpstr>М.Ю. Лермонтов и Лопухины</vt:lpstr>
      <vt:lpstr>М.Ю. Лермонтов… Каждая деталь биографии этого великого деятеля литературы, каждый, казалось бы, мелкий факт, относящийся к его драгоценным произведениям, драгоценны для нас.</vt:lpstr>
      <vt:lpstr>Литература:</vt:lpstr>
      <vt:lpstr>Презентация PowerPoint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2017-05-18T16:46:28Z</dcterms:created>
  <dcterms:modified xsi:type="dcterms:W3CDTF">2021-10-12T05:40:29Z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0x0101006EDDDB5EE6D98C44930B742096920B300400F5B6D36B3EF94B4E9A635CDF2A18F5B8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