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xls" ContentType="application/vnd.ms-exce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emf" ContentType="image/x-e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82" r:id="rId15"/>
    <p:sldId id="269" r:id="rId16"/>
    <p:sldId id="271" r:id="rId17"/>
    <p:sldId id="272" r:id="rId18"/>
    <p:sldId id="277" r:id="rId19"/>
    <p:sldId id="273" r:id="rId20"/>
    <p:sldId id="275" r:id="rId21"/>
    <p:sldId id="276" r:id="rId22"/>
    <p:sldId id="279" r:id="rId23"/>
    <p:sldId id="283" r:id="rId24"/>
    <p:sldId id="284" r:id="rId25"/>
    <p:sldId id="285" r:id="rId26"/>
    <p:sldId id="286" r:id="rId27"/>
    <p:sldId id="270" r:id="rId2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8995" autoAdjust="0"/>
    <p:restoredTop sz="94660"/>
  </p:normalViewPr>
  <p:slideViewPr>
    <p:cSldViewPr snapToGrid="0">
      <p:cViewPr varScale="1">
        <p:scale>
          <a:sx n="73" d="100"/>
          <a:sy n="73" d="100"/>
        </p:scale>
        <p:origin x="-468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9.emf"/><Relationship Id="rId1" Type="http://schemas.openxmlformats.org/officeDocument/2006/relationships/image" Target="../media/image8.e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12.emf"/><Relationship Id="rId1" Type="http://schemas.openxmlformats.org/officeDocument/2006/relationships/image" Target="../media/image11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Title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62399" y="1964267"/>
            <a:ext cx="7197726" cy="2421464"/>
          </a:xfrm>
        </p:spPr>
        <p:txBody>
          <a:bodyPr anchor="b">
            <a:normAutofit/>
          </a:bodyPr>
          <a:lstStyle>
            <a:lvl1pPr algn="r">
              <a:defRPr sz="48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62399" y="4385732"/>
            <a:ext cx="7197726" cy="1405467"/>
          </a:xfrm>
        </p:spPr>
        <p:txBody>
          <a:bodyPr anchor="t">
            <a:normAutofit/>
          </a:bodyPr>
          <a:lstStyle>
            <a:lvl1pPr marL="0" indent="0" algn="r">
              <a:buNone/>
              <a:defRPr sz="1800" cap="all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32558" y="5870575"/>
            <a:ext cx="1600200" cy="377825"/>
          </a:xfrm>
        </p:spPr>
        <p:txBody>
          <a:bodyPr/>
          <a:lstStyle/>
          <a:p>
            <a:fld id="{05246210-0250-465C-8604-6973D303ABAF}" type="datetimeFigureOut">
              <a:rPr lang="ru-RU" smtClean="0"/>
              <a:pPr/>
              <a:t>вс 02.03.25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962399" y="5870575"/>
            <a:ext cx="4893958" cy="3778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08958" y="5870575"/>
            <a:ext cx="551167" cy="377825"/>
          </a:xfrm>
        </p:spPr>
        <p:txBody>
          <a:bodyPr/>
          <a:lstStyle/>
          <a:p>
            <a:fld id="{C1F0791A-5965-4614-A636-7030719FF50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1076598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732865"/>
            <a:ext cx="1013142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371600" y="932112"/>
            <a:ext cx="8759827" cy="3164976"/>
          </a:xfrm>
          <a:prstGeom prst="roundRect">
            <a:avLst>
              <a:gd name="adj" fmla="val 4380"/>
            </a:avLst>
          </a:prstGeom>
          <a:ln w="50800" cap="sq" cmpd="dbl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5299603"/>
            <a:ext cx="10131427" cy="49371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246210-0250-465C-8604-6973D303ABAF}" type="datetimeFigureOut">
              <a:rPr lang="ru-RU" smtClean="0"/>
              <a:pPr/>
              <a:t>вс 02.03.25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0791A-5965-4614-A636-7030719FF50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347883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09601"/>
            <a:ext cx="10131427" cy="3124199"/>
          </a:xfrm>
        </p:spPr>
        <p:txBody>
          <a:bodyPr anchor="ctr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10131428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246210-0250-465C-8604-6973D303ABAF}" type="datetimeFigureOut">
              <a:rPr lang="ru-RU" smtClean="0"/>
              <a:pPr/>
              <a:t>вс 02.03.25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0791A-5965-4614-A636-7030719FF50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5339373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0237867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88275" y="82333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2267" y="609601"/>
            <a:ext cx="9550399" cy="2743199"/>
          </a:xfrm>
        </p:spPr>
        <p:txBody>
          <a:bodyPr anchor="ctr">
            <a:normAutofit/>
          </a:bodyPr>
          <a:lstStyle>
            <a:lvl1pPr algn="l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97875" y="3352800"/>
            <a:ext cx="9339184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7465" y="4343400"/>
            <a:ext cx="10152367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246210-0250-465C-8604-6973D303ABAF}" type="datetimeFigureOut">
              <a:rPr lang="ru-RU" smtClean="0"/>
              <a:pPr/>
              <a:t>вс 02.03.25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0791A-5965-4614-A636-7030719FF50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8316265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2" y="3308581"/>
            <a:ext cx="10131425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4777381"/>
            <a:ext cx="10131426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246210-0250-465C-8604-6973D303ABAF}" type="datetimeFigureOut">
              <a:rPr lang="ru-RU" smtClean="0"/>
              <a:pPr/>
              <a:t>вс 02.03.25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0791A-5965-4614-A636-7030719FF50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5647321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0237867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88275" y="82333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992267" y="609601"/>
            <a:ext cx="9550399" cy="2743199"/>
          </a:xfrm>
        </p:spPr>
        <p:txBody>
          <a:bodyPr anchor="ctr">
            <a:normAutofit/>
          </a:bodyPr>
          <a:lstStyle>
            <a:lvl1pPr algn="l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5800" y="3886200"/>
            <a:ext cx="10135436" cy="8890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799" y="4775200"/>
            <a:ext cx="10135436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246210-0250-465C-8604-6973D303ABAF}" type="datetimeFigureOut">
              <a:rPr lang="ru-RU" smtClean="0"/>
              <a:pPr/>
              <a:t>вс 02.03.25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0791A-5965-4614-A636-7030719FF50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5463556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09601"/>
            <a:ext cx="10131427" cy="2743199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5801" y="3505200"/>
            <a:ext cx="10131428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10131428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246210-0250-465C-8604-6973D303ABAF}" type="datetimeFigureOut">
              <a:rPr lang="ru-RU" smtClean="0"/>
              <a:pPr/>
              <a:t>вс 02.03.25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0791A-5965-4614-A636-7030719FF50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4755879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246210-0250-465C-8604-6973D303ABAF}" type="datetimeFigureOut">
              <a:rPr lang="ru-RU" smtClean="0"/>
              <a:pPr/>
              <a:t>вс 02.03.25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0791A-5965-4614-A636-7030719FF50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685801" y="609600"/>
            <a:ext cx="10131425" cy="145626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91531867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58675" y="609599"/>
            <a:ext cx="2158552" cy="518160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7832116" cy="51816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246210-0250-465C-8604-6973D303ABAF}" type="datetimeFigureOut">
              <a:rPr lang="ru-RU" smtClean="0"/>
              <a:pPr/>
              <a:t>вс 02.03.25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0791A-5965-4614-A636-7030719FF50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3605712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dgm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609600"/>
            <a:ext cx="103632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914400" y="1981200"/>
            <a:ext cx="10363200" cy="4114800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1F39181-BF7B-402F-BA22-4871FF8F81B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12996874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246210-0250-465C-8604-6973D303ABAF}" type="datetimeFigureOut">
              <a:rPr lang="ru-RU" smtClean="0"/>
              <a:pPr/>
              <a:t>вс 02.03.25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0791A-5965-4614-A636-7030719FF50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566387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308581"/>
            <a:ext cx="10131427" cy="1468800"/>
          </a:xfrm>
        </p:spPr>
        <p:txBody>
          <a:bodyPr anchor="b"/>
          <a:lstStyle>
            <a:lvl1pPr algn="l">
              <a:defRPr sz="40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799" y="4777381"/>
            <a:ext cx="1013142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 cap="all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246210-0250-465C-8604-6973D303ABAF}" type="datetimeFigureOut">
              <a:rPr lang="ru-RU" smtClean="0"/>
              <a:pPr/>
              <a:t>вс 02.03.25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0791A-5965-4614-A636-7030719FF50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058888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2" y="2142067"/>
            <a:ext cx="4995334" cy="3649134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21895" y="2142067"/>
            <a:ext cx="4995332" cy="3649133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246210-0250-465C-8604-6973D303ABAF}" type="datetimeFigureOut">
              <a:rPr lang="ru-RU" smtClean="0"/>
              <a:pPr/>
              <a:t>вс 02.03.25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0791A-5965-4614-A636-7030719FF50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606698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973670" y="2218267"/>
            <a:ext cx="470905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1" y="2870201"/>
            <a:ext cx="4996923" cy="292099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6096003" y="2226734"/>
            <a:ext cx="4722813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23483" y="2870201"/>
            <a:ext cx="4995334" cy="292099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246210-0250-465C-8604-6973D303ABAF}" type="datetimeFigureOut">
              <a:rPr lang="ru-RU" smtClean="0"/>
              <a:pPr/>
              <a:t>вс 02.03.25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0791A-5965-4614-A636-7030719FF50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327287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246210-0250-465C-8604-6973D303ABAF}" type="datetimeFigureOut">
              <a:rPr lang="ru-RU" smtClean="0"/>
              <a:pPr/>
              <a:t>вс 02.03.25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0791A-5965-4614-A636-7030719FF50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797141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246210-0250-465C-8604-6973D303ABAF}" type="datetimeFigureOut">
              <a:rPr lang="ru-RU" smtClean="0"/>
              <a:pPr/>
              <a:t>вс 02.03.25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0791A-5965-4614-A636-7030719FF50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790791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74333"/>
            <a:ext cx="3680885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48201" y="609601"/>
            <a:ext cx="6169026" cy="51816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445933"/>
            <a:ext cx="3680885" cy="1828800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246210-0250-465C-8604-6973D303ABAF}" type="datetimeFigureOut">
              <a:rPr lang="ru-RU" smtClean="0"/>
              <a:pPr/>
              <a:t>вс 02.03.25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0791A-5965-4614-A636-7030719FF50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059805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600200"/>
            <a:ext cx="6164653" cy="13716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36253" y="914400"/>
            <a:ext cx="3280974" cy="4572000"/>
          </a:xfrm>
          <a:prstGeom prst="roundRect">
            <a:avLst>
              <a:gd name="adj" fmla="val 4280"/>
            </a:avLst>
          </a:prstGeom>
          <a:ln w="50800" cap="sq" cmpd="dbl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2971800"/>
            <a:ext cx="6164653" cy="1828800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246210-0250-465C-8604-6973D303ABAF}" type="datetimeFigureOut">
              <a:rPr lang="ru-RU" smtClean="0"/>
              <a:pPr/>
              <a:t>вс 02.03.25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0791A-5965-4614-A636-7030719FF50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814917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1" y="609600"/>
            <a:ext cx="10131425" cy="14562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2142067"/>
            <a:ext cx="10131425" cy="36491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89660" y="5870575"/>
            <a:ext cx="1600200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05246210-0250-465C-8604-6973D303ABAF}" type="datetimeFigureOut">
              <a:rPr lang="ru-RU" smtClean="0"/>
              <a:pPr/>
              <a:t>вс 02.03.25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5870575"/>
            <a:ext cx="7827659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66060" y="5870575"/>
            <a:ext cx="551167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C1F0791A-5965-4614-A636-7030719FF50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9753155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oleObject" Target="../embeddings/oleObject3.bin"/><Relationship Id="rId4" Type="http://schemas.openxmlformats.org/officeDocument/2006/relationships/oleObject" Target="../embeddings/oleObject2.bin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18.xml"/><Relationship Id="rId1" Type="http://schemas.openxmlformats.org/officeDocument/2006/relationships/vmlDrawing" Target="../drawings/vmlDrawing2.vml"/><Relationship Id="rId5" Type="http://schemas.openxmlformats.org/officeDocument/2006/relationships/oleObject" Target="../embeddings/oleObject6.bin"/><Relationship Id="rId4" Type="http://schemas.openxmlformats.org/officeDocument/2006/relationships/oleObject" Target="../embeddings/oleObject5.bin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_Microsoft_Office_Excel1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_Microsoft_Office_Excel2.xls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5.v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_Microsoft_Office_Excel3.xls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6.v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_Microsoft_Office_Excel4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.v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68470" y="2866141"/>
            <a:ext cx="7197726" cy="1305026"/>
          </a:xfrm>
        </p:spPr>
        <p:txBody>
          <a:bodyPr/>
          <a:lstStyle/>
          <a:p>
            <a:r>
              <a:rPr lang="ru-RU" dirty="0" smtClean="0"/>
              <a:t>Тема урока: ?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84400" y="377403"/>
            <a:ext cx="9652130" cy="1405467"/>
          </a:xfrm>
        </p:spPr>
        <p:txBody>
          <a:bodyPr>
            <a:noAutofit/>
          </a:bodyPr>
          <a:lstStyle/>
          <a:p>
            <a:pPr algn="l"/>
            <a:r>
              <a:rPr lang="ru-RU" sz="2800" i="1" dirty="0"/>
              <a:t>Мы нашу жизнь уже не мыслим без расчетов,</a:t>
            </a:r>
            <a:endParaRPr lang="ru-RU" sz="2800" dirty="0"/>
          </a:p>
          <a:p>
            <a:pPr algn="l"/>
            <a:r>
              <a:rPr lang="ru-RU" sz="2800" i="1" dirty="0"/>
              <a:t> Финансовых, научных, да мало ли у нас подсчетов,</a:t>
            </a:r>
            <a:endParaRPr lang="ru-RU" sz="2800" dirty="0"/>
          </a:p>
          <a:p>
            <a:pPr algn="l"/>
            <a:r>
              <a:rPr lang="ru-RU" sz="2800" i="1" dirty="0"/>
              <a:t>Но чтобы важный сей расчет заслуживал доверия,</a:t>
            </a:r>
            <a:endParaRPr lang="ru-RU" sz="2800" dirty="0"/>
          </a:p>
          <a:p>
            <a:pPr algn="l"/>
            <a:r>
              <a:rPr lang="ru-RU" sz="2800" i="1" dirty="0"/>
              <a:t>Использовать </a:t>
            </a:r>
            <a:r>
              <a:rPr lang="ru-RU" sz="2800" i="1" dirty="0" err="1"/>
              <a:t>Excel</a:t>
            </a:r>
            <a:r>
              <a:rPr lang="ru-RU" sz="2800" i="1" dirty="0"/>
              <a:t> нам нужно без сомнения</a:t>
            </a:r>
            <a:endParaRPr lang="ru-RU" sz="2800" dirty="0"/>
          </a:p>
          <a:p>
            <a:pPr algn="l"/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xmlns="" val="2445758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19398" y="296450"/>
            <a:ext cx="7623090" cy="818367"/>
          </a:xfrm>
        </p:spPr>
        <p:txBody>
          <a:bodyPr>
            <a:noAutofit/>
          </a:bodyPr>
          <a:lstStyle/>
          <a:p>
            <a:r>
              <a:rPr lang="en-US" sz="4800" dirty="0" smtClean="0"/>
              <a:t>Excel - </a:t>
            </a:r>
            <a:r>
              <a:rPr lang="ru-RU" sz="4800" dirty="0" smtClean="0"/>
              <a:t>кроссворд</a:t>
            </a:r>
            <a:endParaRPr lang="ru-RU" sz="48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5072" y="1304468"/>
            <a:ext cx="6534150" cy="5000625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7735292" y="1629230"/>
            <a:ext cx="3387820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/>
              <a:t>Вопрос № </a:t>
            </a:r>
            <a:r>
              <a:rPr lang="en-US" sz="4000" dirty="0" smtClean="0"/>
              <a:t>9</a:t>
            </a:r>
            <a:r>
              <a:rPr lang="ru-RU" sz="4000" dirty="0" smtClean="0"/>
              <a:t> – Знак какой валюты служит для обозначения абсолютной ссылки</a:t>
            </a:r>
            <a:endParaRPr lang="ru-RU" sz="4000" dirty="0"/>
          </a:p>
        </p:txBody>
      </p:sp>
      <p:sp>
        <p:nvSpPr>
          <p:cNvPr id="3" name="TextBox 2"/>
          <p:cNvSpPr txBox="1"/>
          <p:nvPr/>
        </p:nvSpPr>
        <p:spPr>
          <a:xfrm>
            <a:off x="2154477" y="3444658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в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459733" y="3460501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в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710940" y="3460501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о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020012" y="3460501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д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467135" y="3778357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к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731918" y="3778357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н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030956" y="3778357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и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329994" y="3774540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г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3590892" y="3774540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а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583318" y="4034612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я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844216" y="4041920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ч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158670" y="4041920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е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445857" y="4041920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й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744042" y="4031637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к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3030956" y="4041920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а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5073" y="1529800"/>
            <a:ext cx="6534150" cy="112395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3053569" y="4356445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г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3329141" y="4356445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л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3604713" y="4356445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а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925855" y="4356445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в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4206936" y="4334858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н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4505121" y="4334858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а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803650" y="4325797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я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2456346" y="4630988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с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2782010" y="4630988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т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3043826" y="4630988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р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3356285" y="4630988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о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3645402" y="4630988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к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3944234" y="4630988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а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2743208" y="4917520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р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3042360" y="4934533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а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3355511" y="4934533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в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3620677" y="4934533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н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3919509" y="4942079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о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944234" y="5311411"/>
            <a:ext cx="275572" cy="275197"/>
          </a:xfrm>
          <a:prstGeom prst="rect">
            <a:avLst/>
          </a:prstGeom>
          <a:solidFill>
            <a:schemeClr val="tx1"/>
          </a:solidFill>
          <a:ln w="317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TextBox 43"/>
          <p:cNvSpPr txBox="1"/>
          <p:nvPr/>
        </p:nvSpPr>
        <p:spPr>
          <a:xfrm>
            <a:off x="2430057" y="5230216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о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2744440" y="5217276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р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3020012" y="5230216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м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3332743" y="5230216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у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3633039" y="5217276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л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2132315" y="5230216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ф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1840102" y="5586608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в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2140492" y="5580159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о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2441231" y="5580159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с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2730191" y="5580159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е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3030956" y="5566935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м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3331237" y="5566935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ь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56" name="Рисунок 5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43433" y="5861660"/>
            <a:ext cx="2752725" cy="371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519314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19398" y="296450"/>
            <a:ext cx="7623090" cy="818367"/>
          </a:xfrm>
        </p:spPr>
        <p:txBody>
          <a:bodyPr>
            <a:noAutofit/>
          </a:bodyPr>
          <a:lstStyle/>
          <a:p>
            <a:r>
              <a:rPr lang="en-US" sz="4800" dirty="0" smtClean="0"/>
              <a:t>Excel - </a:t>
            </a:r>
            <a:r>
              <a:rPr lang="ru-RU" sz="4800" dirty="0" smtClean="0"/>
              <a:t>кроссворд</a:t>
            </a:r>
            <a:endParaRPr lang="ru-RU" sz="48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5073" y="1329520"/>
            <a:ext cx="6534150" cy="5000625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7636692" y="1114817"/>
            <a:ext cx="338782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/>
              <a:t>Кроссворд разгадан !!!</a:t>
            </a:r>
          </a:p>
          <a:p>
            <a:r>
              <a:rPr lang="ru-RU" sz="4000" dirty="0" smtClean="0"/>
              <a:t>В  диапазоне </a:t>
            </a:r>
            <a:r>
              <a:rPr lang="en-US" sz="4000" dirty="0" smtClean="0"/>
              <a:t>G3:G11 </a:t>
            </a:r>
            <a:r>
              <a:rPr lang="ru-RU" sz="4000" dirty="0" smtClean="0"/>
              <a:t>появилось слово ……</a:t>
            </a:r>
            <a:endParaRPr lang="ru-RU" sz="4000" dirty="0"/>
          </a:p>
        </p:txBody>
      </p:sp>
      <p:sp>
        <p:nvSpPr>
          <p:cNvPr id="3" name="TextBox 2"/>
          <p:cNvSpPr txBox="1"/>
          <p:nvPr/>
        </p:nvSpPr>
        <p:spPr>
          <a:xfrm>
            <a:off x="2154477" y="3444658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в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459733" y="3460501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в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710940" y="3460501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о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020012" y="3460501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д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467135" y="3778357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к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731918" y="3778357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н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030956" y="3778357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и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329994" y="3774540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г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3590892" y="3774540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а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583318" y="4034612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я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844216" y="4041920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ч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158670" y="4041920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е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445857" y="4041920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й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744042" y="4031637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к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3030956" y="4041920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а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5073" y="1529800"/>
            <a:ext cx="6534150" cy="112395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3053569" y="4356445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г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3329141" y="4356445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л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3604713" y="4356445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а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925855" y="4356445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в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4206936" y="4334858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н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4505121" y="4334858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а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803650" y="4334858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я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2456346" y="4630988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с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2782010" y="4630988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т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3043826" y="4630988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р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3356285" y="4630988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о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3645402" y="4630988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к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3944234" y="4630988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а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2743208" y="4917520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р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3042360" y="4934533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а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3355511" y="4934533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в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3620677" y="4934533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н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3919509" y="4942079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о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944234" y="5337175"/>
            <a:ext cx="297566" cy="287933"/>
          </a:xfrm>
          <a:prstGeom prst="rect">
            <a:avLst/>
          </a:prstGeom>
          <a:solidFill>
            <a:schemeClr val="tx1"/>
          </a:solidFill>
          <a:ln w="317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TextBox 43"/>
          <p:cNvSpPr txBox="1"/>
          <p:nvPr/>
        </p:nvSpPr>
        <p:spPr>
          <a:xfrm>
            <a:off x="2430057" y="5230216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о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2744440" y="5217276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р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3020012" y="5230216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м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3332743" y="5230216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у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3633039" y="5217276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л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2132315" y="5230216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ф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1840102" y="5586608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в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2140492" y="5580159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о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2441231" y="5580159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с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2730191" y="5580159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е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3030956" y="5566935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м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3331237" y="5566935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ь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2154477" y="5827106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д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2454447" y="5823160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о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2755039" y="5823160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л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3043093" y="5830005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а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3317472" y="5823160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р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3631083" y="5823160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в</a:t>
            </a: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43433" y="5861660"/>
            <a:ext cx="2752725" cy="371475"/>
          </a:xfrm>
          <a:prstGeom prst="rect">
            <a:avLst/>
          </a:prstGeom>
        </p:spPr>
      </p:pic>
      <p:sp>
        <p:nvSpPr>
          <p:cNvPr id="62" name="TextBox 61"/>
          <p:cNvSpPr txBox="1"/>
          <p:nvPr/>
        </p:nvSpPr>
        <p:spPr>
          <a:xfrm>
            <a:off x="1840102" y="5823160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д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2127620" y="5823160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о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2428856" y="5823160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л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2728826" y="5810220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л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3029546" y="5823160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а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3329994" y="5810220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р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9044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19398" y="296450"/>
            <a:ext cx="7623090" cy="818367"/>
          </a:xfrm>
        </p:spPr>
        <p:txBody>
          <a:bodyPr>
            <a:noAutofit/>
          </a:bodyPr>
          <a:lstStyle/>
          <a:p>
            <a:r>
              <a:rPr lang="en-US" sz="4800" dirty="0" smtClean="0"/>
              <a:t>Excel - </a:t>
            </a:r>
            <a:r>
              <a:rPr lang="ru-RU" sz="4800" dirty="0" smtClean="0"/>
              <a:t>кроссворд</a:t>
            </a:r>
            <a:endParaRPr lang="ru-RU" sz="48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5073" y="1329520"/>
            <a:ext cx="6534150" cy="5000625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7636691" y="1114817"/>
            <a:ext cx="4183592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/>
              <a:t>Ещё одно ключевое слово содержится в ячейках </a:t>
            </a:r>
            <a:r>
              <a:rPr lang="en-US" sz="4000" dirty="0" smtClean="0"/>
              <a:t>G6:G8,D9,G4,E4</a:t>
            </a:r>
            <a:r>
              <a:rPr lang="ru-RU" sz="4000" dirty="0" smtClean="0"/>
              <a:t>,</a:t>
            </a:r>
            <a:r>
              <a:rPr lang="en-US" sz="4000" dirty="0" smtClean="0"/>
              <a:t>I4 </a:t>
            </a:r>
            <a:r>
              <a:rPr lang="ru-RU" sz="4000" dirty="0" smtClean="0"/>
              <a:t>и это слово …….</a:t>
            </a:r>
            <a:endParaRPr lang="ru-RU" sz="4000" dirty="0"/>
          </a:p>
        </p:txBody>
      </p:sp>
      <p:sp>
        <p:nvSpPr>
          <p:cNvPr id="3" name="TextBox 2"/>
          <p:cNvSpPr txBox="1"/>
          <p:nvPr/>
        </p:nvSpPr>
        <p:spPr>
          <a:xfrm>
            <a:off x="2154477" y="3444658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в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459733" y="3460501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в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710940" y="3460501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о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020012" y="3460501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д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467135" y="3778357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к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731918" y="3778357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н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030956" y="3778357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и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329994" y="3774540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г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3590892" y="3774540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а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583318" y="4034612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я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844216" y="4041920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ч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158670" y="4041920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е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445857" y="4041920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й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744042" y="4031637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к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3030956" y="4041920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а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5073" y="1529800"/>
            <a:ext cx="6534150" cy="112395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3053569" y="4356445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г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3329141" y="4356445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л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3604713" y="4356445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а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925855" y="4356445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в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4206936" y="4334858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н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4505121" y="4334858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а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803650" y="4334858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я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2456346" y="4630988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с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2782010" y="4630988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т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3043826" y="4630988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р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3356285" y="4630988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о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3645402" y="4630988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к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3944234" y="4630988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а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2743208" y="4917520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р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3042360" y="4934533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а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3355511" y="4934533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в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3620677" y="4934533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н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3919509" y="4942079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о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944234" y="5337175"/>
            <a:ext cx="297566" cy="287933"/>
          </a:xfrm>
          <a:prstGeom prst="rect">
            <a:avLst/>
          </a:prstGeom>
          <a:solidFill>
            <a:schemeClr val="tx1"/>
          </a:solidFill>
          <a:ln w="317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TextBox 43"/>
          <p:cNvSpPr txBox="1"/>
          <p:nvPr/>
        </p:nvSpPr>
        <p:spPr>
          <a:xfrm>
            <a:off x="2430057" y="5230216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о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2744440" y="5217276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р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3020012" y="5230216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м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3332743" y="5230216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у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3633039" y="5217276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л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2132315" y="5230216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ф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1840102" y="5586608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в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2140492" y="5580159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о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2441231" y="5580159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с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2730191" y="5580159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е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3030956" y="5566935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м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3331237" y="5566935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ь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2154477" y="5827106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д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2454447" y="5823160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о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2755039" y="5823160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л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3043093" y="5830005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а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3317472" y="5823160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р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3631083" y="5823160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в</a:t>
            </a: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43433" y="5861660"/>
            <a:ext cx="2752725" cy="371475"/>
          </a:xfrm>
          <a:prstGeom prst="rect">
            <a:avLst/>
          </a:prstGeom>
        </p:spPr>
      </p:pic>
      <p:sp>
        <p:nvSpPr>
          <p:cNvPr id="62" name="TextBox 61"/>
          <p:cNvSpPr txBox="1"/>
          <p:nvPr/>
        </p:nvSpPr>
        <p:spPr>
          <a:xfrm>
            <a:off x="1840102" y="5823160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д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2127620" y="5823160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о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2428856" y="5823160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л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2728826" y="5810220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л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3029546" y="5823160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а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3329994" y="5810220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р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49128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85801" y="613775"/>
            <a:ext cx="1103629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 smtClean="0"/>
              <a:t>Тема урока:</a:t>
            </a:r>
          </a:p>
          <a:p>
            <a:pPr algn="ctr"/>
            <a:r>
              <a:rPr lang="ru-RU" sz="4400" dirty="0" smtClean="0"/>
              <a:t> Построение диаграмм  и графиков в </a:t>
            </a:r>
            <a:r>
              <a:rPr lang="en-US" sz="4400" dirty="0" smtClean="0"/>
              <a:t>Excel</a:t>
            </a:r>
            <a:endParaRPr lang="ru-RU" sz="4400" dirty="0"/>
          </a:p>
        </p:txBody>
      </p:sp>
      <p:graphicFrame>
        <p:nvGraphicFramePr>
          <p:cNvPr id="6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512356244"/>
              </p:ext>
            </p:extLst>
          </p:nvPr>
        </p:nvGraphicFramePr>
        <p:xfrm>
          <a:off x="0" y="2060325"/>
          <a:ext cx="4985430" cy="3334489"/>
        </p:xfrm>
        <a:graphic>
          <a:graphicData uri="http://schemas.openxmlformats.org/presentationml/2006/ole">
            <p:oleObj spid="_x0000_s1056" name="Диаграмма" r:id="rId3" imgW="2676449" imgH="1790700" progId="MSGraph.Chart.8">
              <p:embed followColorScheme="full"/>
            </p:oleObj>
          </a:graphicData>
        </a:graphic>
      </p:graphicFrame>
      <p:graphicFrame>
        <p:nvGraphicFramePr>
          <p:cNvPr id="7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154541840"/>
              </p:ext>
            </p:extLst>
          </p:nvPr>
        </p:nvGraphicFramePr>
        <p:xfrm>
          <a:off x="7440460" y="1695858"/>
          <a:ext cx="4572001" cy="3057968"/>
        </p:xfrm>
        <a:graphic>
          <a:graphicData uri="http://schemas.openxmlformats.org/presentationml/2006/ole">
            <p:oleObj spid="_x0000_s1057" name="Диаграмма" r:id="rId4" imgW="2676449" imgH="1790700" progId="MSGraph.Chart.8">
              <p:embed followColorScheme="full"/>
            </p:oleObj>
          </a:graphicData>
        </a:graphic>
      </p:graphicFrame>
      <p:graphicFrame>
        <p:nvGraphicFramePr>
          <p:cNvPr id="8" name="Object 5"/>
          <p:cNvGraphicFramePr>
            <a:graphicFrameLocks noGrp="1" noChangeAspect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xmlns="" val="3136070417"/>
              </p:ext>
            </p:extLst>
          </p:nvPr>
        </p:nvGraphicFramePr>
        <p:xfrm>
          <a:off x="4538597" y="4034782"/>
          <a:ext cx="3992845" cy="2669014"/>
        </p:xfrm>
        <a:graphic>
          <a:graphicData uri="http://schemas.openxmlformats.org/presentationml/2006/ole">
            <p:oleObj spid="_x0000_s1058" name="Диаграмма" r:id="rId5" imgW="2676449" imgH="1790700" progId="MSGraph.Chart.8">
              <p:embed followColorScheme="full"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406688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OleChart spid="6" grpId="0"/>
      <p:bldOleChart spid="7" grpId="0"/>
      <p:bldOleChart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Что я хочу узнать…?</a:t>
            </a:r>
          </a:p>
          <a:p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Чему я хочу научиться…?</a:t>
            </a:r>
          </a:p>
          <a:p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Что я буду развивать…?</a:t>
            </a:r>
          </a:p>
          <a:p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Где мне это пригодится в жизни…?</a:t>
            </a:r>
          </a:p>
          <a:p>
            <a:pPr marL="0" indent="0">
              <a:buNone/>
            </a:pPr>
            <a:endParaRPr lang="ru-RU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31230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altLang="ru-RU" sz="3600" dirty="0"/>
              <a:t>Диаграмма – это средство наглядного графического изображения информации, предназначенное для сравнения нескольких величин или нескольких значений одной величины, слежение за изменением их значений и т.д.</a:t>
            </a:r>
          </a:p>
          <a:p>
            <a:pPr marL="0" indent="0">
              <a:buNone/>
            </a:pPr>
            <a:endParaRPr lang="ru-RU" sz="3600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altLang="ru-RU" dirty="0"/>
              <a:t>Диаграммы</a:t>
            </a:r>
          </a:p>
        </p:txBody>
      </p:sp>
    </p:spTree>
    <p:extLst>
      <p:ext uri="{BB962C8B-B14F-4D97-AF65-F5344CB8AC3E}">
        <p14:creationId xmlns:p14="http://schemas.microsoft.com/office/powerpoint/2010/main" xmlns="" val="1756210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746986" y="963947"/>
            <a:ext cx="3681321" cy="1143000"/>
          </a:xfrm>
        </p:spPr>
        <p:txBody>
          <a:bodyPr>
            <a:normAutofit fontScale="90000"/>
          </a:bodyPr>
          <a:lstStyle/>
          <a:p>
            <a:pPr algn="r" eaLnBrk="1" hangingPunct="1"/>
            <a:r>
              <a:rPr lang="ru-RU" altLang="ru-RU" sz="4000" b="1" dirty="0" smtClean="0"/>
              <a:t>Основные </a:t>
            </a:r>
            <a:r>
              <a:rPr lang="ru-RU" altLang="ru-RU" sz="4000" b="1" dirty="0" err="1" smtClean="0"/>
              <a:t>ТИПы</a:t>
            </a:r>
            <a:r>
              <a:rPr lang="ru-RU" altLang="ru-RU" sz="4000" b="1" dirty="0" smtClean="0"/>
              <a:t> ДИАГРАММ</a:t>
            </a:r>
            <a:endParaRPr lang="ru-RU" altLang="ru-RU" sz="40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7262949" y="770709"/>
            <a:ext cx="36706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ГИСТОГРАММА</a:t>
            </a:r>
            <a:endParaRPr lang="ru-RU" sz="3600" dirty="0"/>
          </a:p>
        </p:txBody>
      </p:sp>
      <p:sp>
        <p:nvSpPr>
          <p:cNvPr id="5" name="TextBox 4"/>
          <p:cNvSpPr txBox="1"/>
          <p:nvPr/>
        </p:nvSpPr>
        <p:spPr>
          <a:xfrm>
            <a:off x="7262949" y="1753136"/>
            <a:ext cx="36706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ЛИНЕЙЧАТАЯ</a:t>
            </a:r>
            <a:endParaRPr lang="ru-RU" sz="3600" dirty="0"/>
          </a:p>
        </p:txBody>
      </p:sp>
      <p:sp>
        <p:nvSpPr>
          <p:cNvPr id="6" name="TextBox 5"/>
          <p:cNvSpPr txBox="1"/>
          <p:nvPr/>
        </p:nvSpPr>
        <p:spPr>
          <a:xfrm>
            <a:off x="7262949" y="2646836"/>
            <a:ext cx="36706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ГРАФИК</a:t>
            </a:r>
            <a:endParaRPr lang="ru-RU" sz="3600" dirty="0"/>
          </a:p>
        </p:txBody>
      </p:sp>
      <p:sp>
        <p:nvSpPr>
          <p:cNvPr id="7" name="TextBox 6"/>
          <p:cNvSpPr txBox="1"/>
          <p:nvPr/>
        </p:nvSpPr>
        <p:spPr>
          <a:xfrm>
            <a:off x="7262949" y="3540536"/>
            <a:ext cx="36706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С ОБЛАСТЯМИ</a:t>
            </a:r>
            <a:endParaRPr lang="ru-RU" sz="3600" dirty="0"/>
          </a:p>
        </p:txBody>
      </p:sp>
      <p:cxnSp>
        <p:nvCxnSpPr>
          <p:cNvPr id="4" name="Прямая со стрелкой 3"/>
          <p:cNvCxnSpPr/>
          <p:nvPr/>
        </p:nvCxnSpPr>
        <p:spPr>
          <a:xfrm flipV="1">
            <a:off x="4585063" y="1208888"/>
            <a:ext cx="2521130" cy="58209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>
            <a:off x="4585063" y="1417040"/>
            <a:ext cx="2521130" cy="659261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>
            <a:off x="4585063" y="1606731"/>
            <a:ext cx="2521130" cy="1375640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>
            <a:off x="4585063" y="1753136"/>
            <a:ext cx="2521130" cy="2110565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>
            <a:off x="4585063" y="1933303"/>
            <a:ext cx="2521130" cy="2870924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7262949" y="4481061"/>
            <a:ext cx="36706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КРУГОВАЯ</a:t>
            </a:r>
            <a:endParaRPr lang="ru-RU" sz="3600" dirty="0"/>
          </a:p>
        </p:txBody>
      </p:sp>
      <p:sp>
        <p:nvSpPr>
          <p:cNvPr id="19" name="Rectangle 2"/>
          <p:cNvSpPr txBox="1">
            <a:spLocks noChangeArrowheads="1"/>
          </p:cNvSpPr>
          <p:nvPr/>
        </p:nvSpPr>
        <p:spPr>
          <a:xfrm>
            <a:off x="971891" y="3863701"/>
            <a:ext cx="4141787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altLang="ru-RU" sz="4000" b="1" dirty="0" smtClean="0"/>
              <a:t>Виды ДИАГРАММ</a:t>
            </a:r>
            <a:endParaRPr lang="ru-RU" altLang="ru-RU" sz="4000" b="1" dirty="0"/>
          </a:p>
        </p:txBody>
      </p:sp>
      <p:cxnSp>
        <p:nvCxnSpPr>
          <p:cNvPr id="27" name="Прямая со стрелкой 26"/>
          <p:cNvCxnSpPr/>
          <p:nvPr/>
        </p:nvCxnSpPr>
        <p:spPr>
          <a:xfrm>
            <a:off x="4098477" y="4969089"/>
            <a:ext cx="395146" cy="746711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457200" y="5867306"/>
            <a:ext cx="36706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ПЛОСКАЯ</a:t>
            </a:r>
            <a:endParaRPr lang="ru-RU" sz="3600" dirty="0"/>
          </a:p>
        </p:txBody>
      </p:sp>
      <p:sp>
        <p:nvSpPr>
          <p:cNvPr id="30" name="TextBox 29"/>
          <p:cNvSpPr txBox="1"/>
          <p:nvPr/>
        </p:nvSpPr>
        <p:spPr>
          <a:xfrm>
            <a:off x="3435531" y="5863755"/>
            <a:ext cx="36706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ОБЪЁМНАЯ</a:t>
            </a:r>
            <a:endParaRPr lang="ru-RU" sz="3600" dirty="0"/>
          </a:p>
        </p:txBody>
      </p:sp>
      <p:cxnSp>
        <p:nvCxnSpPr>
          <p:cNvPr id="31" name="Прямая со стрелкой 30"/>
          <p:cNvCxnSpPr/>
          <p:nvPr/>
        </p:nvCxnSpPr>
        <p:spPr>
          <a:xfrm flipH="1">
            <a:off x="1419257" y="4943480"/>
            <a:ext cx="216007" cy="772320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5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971432435"/>
              </p:ext>
            </p:extLst>
          </p:nvPr>
        </p:nvGraphicFramePr>
        <p:xfrm>
          <a:off x="9087251" y="4977921"/>
          <a:ext cx="1994546" cy="1330736"/>
        </p:xfrm>
        <a:graphic>
          <a:graphicData uri="http://schemas.openxmlformats.org/presentationml/2006/ole">
            <p:oleObj spid="_x0000_s9245" name="Диаграмма" r:id="rId3" imgW="6096000" imgH="4067175" progId="MSGraph.Chart.8">
              <p:embed followColorScheme="full"/>
            </p:oleObj>
          </a:graphicData>
        </a:graphic>
      </p:graphicFrame>
      <p:graphicFrame>
        <p:nvGraphicFramePr>
          <p:cNvPr id="3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188737707"/>
              </p:ext>
            </p:extLst>
          </p:nvPr>
        </p:nvGraphicFramePr>
        <p:xfrm>
          <a:off x="324042" y="2170040"/>
          <a:ext cx="2190430" cy="1526795"/>
        </p:xfrm>
        <a:graphic>
          <a:graphicData uri="http://schemas.openxmlformats.org/presentationml/2006/ole">
            <p:oleObj spid="_x0000_s9246" name="Диаграмма" r:id="rId4" imgW="6410325" imgH="4076700" progId="MSGraph.Chart.8">
              <p:embed followColorScheme="full"/>
            </p:oleObj>
          </a:graphicData>
        </a:graphic>
      </p:graphicFrame>
      <p:graphicFrame>
        <p:nvGraphicFramePr>
          <p:cNvPr id="37" name="Object 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549746488"/>
              </p:ext>
            </p:extLst>
          </p:nvPr>
        </p:nvGraphicFramePr>
        <p:xfrm>
          <a:off x="3171584" y="2646836"/>
          <a:ext cx="2048230" cy="1513582"/>
        </p:xfrm>
        <a:graphic>
          <a:graphicData uri="http://schemas.openxmlformats.org/presentationml/2006/ole">
            <p:oleObj spid="_x0000_s9247" name="Диаграмма" r:id="rId5" imgW="6096000" imgH="4067175" progId="MSGraph.Chart.8">
              <p:embed followColorScheme="full"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87238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1" y="368301"/>
            <a:ext cx="7353299" cy="596900"/>
          </a:xfrm>
        </p:spPr>
        <p:txBody>
          <a:bodyPr>
            <a:normAutofit fontScale="90000"/>
          </a:bodyPr>
          <a:lstStyle/>
          <a:p>
            <a:pPr algn="ctr"/>
            <a:r>
              <a:rPr lang="ru-RU" altLang="ru-RU" sz="4400" dirty="0" smtClean="0"/>
              <a:t>гистограмма</a:t>
            </a:r>
            <a:endParaRPr lang="ru-RU" altLang="ru-RU" sz="4400" dirty="0"/>
          </a:p>
        </p:txBody>
      </p:sp>
      <p:sp>
        <p:nvSpPr>
          <p:cNvPr id="1167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1" y="2142067"/>
            <a:ext cx="2603499" cy="3814233"/>
          </a:xfrm>
        </p:spPr>
        <p:txBody>
          <a:bodyPr>
            <a:normAutofit fontScale="70000" lnSpcReduction="20000"/>
          </a:bodyPr>
          <a:lstStyle/>
          <a:p>
            <a:pPr algn="ctr">
              <a:buFont typeface="Wingdings" panose="05000000000000000000" pitchFamily="2" charset="2"/>
              <a:buNone/>
            </a:pPr>
            <a:r>
              <a:rPr lang="ru-RU" altLang="ru-RU" sz="4800" dirty="0" smtClean="0"/>
              <a:t>Гистограмма </a:t>
            </a:r>
            <a:r>
              <a:rPr lang="ru-RU" altLang="ru-RU" sz="4800" dirty="0"/>
              <a:t>служит для сравнения нескольких величин в нескольких точках. </a:t>
            </a:r>
          </a:p>
        </p:txBody>
      </p:sp>
      <p:graphicFrame>
        <p:nvGraphicFramePr>
          <p:cNvPr id="4" name="Group 4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634759483"/>
              </p:ext>
            </p:extLst>
          </p:nvPr>
        </p:nvGraphicFramePr>
        <p:xfrm>
          <a:off x="5481638" y="1370013"/>
          <a:ext cx="5775325" cy="1130300"/>
        </p:xfrm>
        <a:graphic>
          <a:graphicData uri="http://schemas.openxmlformats.org/drawingml/2006/table">
            <a:tbl>
              <a:tblPr/>
              <a:tblGrid>
                <a:gridCol w="825500"/>
                <a:gridCol w="827087"/>
                <a:gridCol w="823913"/>
                <a:gridCol w="822325"/>
                <a:gridCol w="823912"/>
                <a:gridCol w="827088"/>
                <a:gridCol w="825500"/>
              </a:tblGrid>
              <a:tr h="56515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rPr>
                        <a:t>ПН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rPr>
                        <a:t>ВТ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rPr>
                        <a:t>СР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rPr>
                        <a:t>Чт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rPr>
                        <a:t>Пт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rPr>
                        <a:t>Сб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rPr>
                        <a:t>Вс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515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rPr>
                        <a:t>20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rPr>
                        <a:t>25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rPr>
                        <a:t>32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rPr>
                        <a:t>30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rPr>
                        <a:t>23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rPr>
                        <a:t>30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rPr>
                        <a:t>20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5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006033079"/>
              </p:ext>
            </p:extLst>
          </p:nvPr>
        </p:nvGraphicFramePr>
        <p:xfrm>
          <a:off x="4916488" y="2705100"/>
          <a:ext cx="6727825" cy="3875088"/>
        </p:xfrm>
        <a:graphic>
          <a:graphicData uri="http://schemas.openxmlformats.org/presentationml/2006/ole">
            <p:oleObj spid="_x0000_s2058" name="Диаграмма" r:id="rId3" imgW="3686251" imgH="2524049" progId="Excel.Chart.8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2541372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9552"/>
    </mc:Choice>
    <mc:Fallback>
      <p:transition spd="slow" advTm="955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67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67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67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167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167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5" dur="80"/>
                                        <p:tgtEl>
                                          <p:spTgt spid="1167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6" dur="80"/>
                                        <p:tgtEl>
                                          <p:spTgt spid="1167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80"/>
                                        <p:tgtEl>
                                          <p:spTgt spid="1167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600"/>
                            </p:stCondLst>
                            <p:childTnLst>
                              <p:par>
                                <p:cTn id="1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100"/>
                            </p:stCondLst>
                            <p:childTnLst>
                              <p:par>
                                <p:cTn id="2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6738" grpId="0"/>
      <p:bldP spid="116739" grpId="0" build="p"/>
      <p:bldOleChart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158765230"/>
              </p:ext>
            </p:extLst>
          </p:nvPr>
        </p:nvGraphicFramePr>
        <p:xfrm>
          <a:off x="5346700" y="889000"/>
          <a:ext cx="6993024" cy="6515100"/>
        </p:xfrm>
        <a:graphic>
          <a:graphicData uri="http://schemas.openxmlformats.org/presentationml/2006/ole">
            <p:oleObj spid="_x0000_s6155" name="Диаграмма" r:id="rId3" imgW="6096000" imgH="4286250" progId="MSGraph.Chart.8">
              <p:embed followColorScheme="full"/>
            </p:oleObj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546100" y="749300"/>
            <a:ext cx="480060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2800" b="1" u="sng" dirty="0" smtClean="0"/>
              <a:t>Гистограмма  с  накоплением (объёмная)</a:t>
            </a:r>
            <a:r>
              <a:rPr lang="ru-RU" altLang="ru-RU" sz="2800" dirty="0" smtClean="0"/>
              <a:t>  позволяет  представить  отношение отдельных  составляющих  к  их  совокупному значению.   На объемной   гистограмме   с   перспективой  сравниваемые  значения располагаются в плоскости (вдоль двух осей).</a:t>
            </a:r>
            <a:endParaRPr lang="ru-RU" altLang="ru-RU" sz="2800" dirty="0"/>
          </a:p>
        </p:txBody>
      </p:sp>
    </p:spTree>
    <p:extLst>
      <p:ext uri="{BB962C8B-B14F-4D97-AF65-F5344CB8AC3E}">
        <p14:creationId xmlns:p14="http://schemas.microsoft.com/office/powerpoint/2010/main" xmlns="" val="761268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1" y="609600"/>
            <a:ext cx="3109585" cy="1306882"/>
          </a:xfrm>
        </p:spPr>
        <p:txBody>
          <a:bodyPr>
            <a:normAutofit/>
          </a:bodyPr>
          <a:lstStyle/>
          <a:p>
            <a:r>
              <a:rPr lang="ru-RU" altLang="ru-RU" sz="4000" dirty="0" smtClean="0"/>
              <a:t>линейчатая</a:t>
            </a:r>
            <a:r>
              <a:rPr lang="ru-RU" altLang="ru-RU" dirty="0" smtClean="0"/>
              <a:t> диаграмма -</a:t>
            </a:r>
            <a:endParaRPr lang="ru-RU" altLang="ru-RU" dirty="0"/>
          </a:p>
        </p:txBody>
      </p:sp>
      <p:graphicFrame>
        <p:nvGraphicFramePr>
          <p:cNvPr id="122885" name="Object 5"/>
          <p:cNvGraphicFramePr>
            <a:graphicFrameLocks noGrp="1" noChangeAspect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xmlns="" val="1493271501"/>
              </p:ext>
            </p:extLst>
          </p:nvPr>
        </p:nvGraphicFramePr>
        <p:xfrm>
          <a:off x="4702960" y="3243177"/>
          <a:ext cx="6775210" cy="3307935"/>
        </p:xfrm>
        <a:graphic>
          <a:graphicData uri="http://schemas.openxmlformats.org/presentationml/2006/ole">
            <p:oleObj spid="_x0000_s3082" name="Диаграмма" r:id="rId3" imgW="3686251" imgH="2524049" progId="Excel.Chart.8">
              <p:embed/>
            </p:oleObj>
          </a:graphicData>
        </a:graphic>
      </p:graphicFrame>
      <p:graphicFrame>
        <p:nvGraphicFramePr>
          <p:cNvPr id="122966" name="Group 86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xmlns="" val="1930435647"/>
              </p:ext>
            </p:extLst>
          </p:nvPr>
        </p:nvGraphicFramePr>
        <p:xfrm>
          <a:off x="4799709" y="852923"/>
          <a:ext cx="6553200" cy="2243138"/>
        </p:xfrm>
        <a:graphic>
          <a:graphicData uri="http://schemas.openxmlformats.org/drawingml/2006/table">
            <a:tbl>
              <a:tblPr/>
              <a:tblGrid>
                <a:gridCol w="2241550"/>
                <a:gridCol w="617537"/>
                <a:gridCol w="614363"/>
                <a:gridCol w="615950"/>
                <a:gridCol w="617537"/>
                <a:gridCol w="614363"/>
                <a:gridCol w="617537"/>
                <a:gridCol w="614363"/>
              </a:tblGrid>
              <a:tr h="5746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2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rPr>
                        <a:t>Пн</a:t>
                      </a:r>
                      <a:endParaRPr kumimoji="0" lang="ru-RU" alt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rPr>
                        <a:t>Вт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rPr>
                        <a:t>Ср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rPr>
                        <a:t>Чт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rPr>
                        <a:t>Пт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rPr>
                        <a:t>Сб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rPr>
                        <a:t>Вс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515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rPr>
                        <a:t>Незнайка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rPr>
                        <a:t>20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rPr>
                        <a:t>25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rPr>
                        <a:t>32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rPr>
                        <a:t>30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rPr>
                        <a:t>23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rPr>
                        <a:t>30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rPr>
                        <a:t>20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816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rPr>
                        <a:t>Торопыжка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rPr>
                        <a:t>33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rPr>
                        <a:t>28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rPr>
                        <a:t>25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rPr>
                        <a:t>25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rPr>
                        <a:t>22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rPr>
                        <a:t>25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rPr>
                        <a:t>20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515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rPr>
                        <a:t>Пончик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rPr>
                        <a:t>15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rPr>
                        <a:t>20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rPr>
                        <a:t>22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rPr>
                        <a:t>22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rPr>
                        <a:t>34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rPr>
                        <a:t>35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rPr>
                        <a:t>30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685800" y="1916482"/>
            <a:ext cx="3723361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/>
              <a:t>с</a:t>
            </a:r>
            <a:r>
              <a:rPr lang="ru-RU" sz="2800" dirty="0" smtClean="0"/>
              <a:t>лужит для визуального сравнения значений по нескольким категориям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xmlns="" val="20150616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40304"/>
    </mc:Choice>
    <mc:Fallback>
      <p:transition spd="slow" advTm="4030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28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28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28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228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228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450"/>
                            </p:stCondLst>
                            <p:childTnLst>
                              <p:par>
                                <p:cTn id="13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1229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950"/>
                            </p:stCondLst>
                            <p:childTnLst>
                              <p:par>
                                <p:cTn id="17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28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28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882" grpId="0"/>
      <p:bldOleChart spid="12288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19398" y="296450"/>
            <a:ext cx="7623090" cy="818367"/>
          </a:xfrm>
        </p:spPr>
        <p:txBody>
          <a:bodyPr>
            <a:noAutofit/>
          </a:bodyPr>
          <a:lstStyle/>
          <a:p>
            <a:r>
              <a:rPr lang="en-US" sz="4800" dirty="0" smtClean="0"/>
              <a:t>Excel - </a:t>
            </a:r>
            <a:r>
              <a:rPr lang="ru-RU" sz="4800" dirty="0" smtClean="0"/>
              <a:t>кроссворд</a:t>
            </a:r>
            <a:endParaRPr lang="ru-RU" sz="48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5072" y="1304468"/>
            <a:ext cx="6534150" cy="5000625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7930476" y="1723519"/>
            <a:ext cx="3144033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/>
              <a:t>Вопрос № 1 – Как называется эта кнопка</a:t>
            </a:r>
            <a:endParaRPr lang="ru-RU" sz="4000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68958" y="3804780"/>
            <a:ext cx="836503" cy="946569"/>
          </a:xfrm>
          <a:prstGeom prst="rect">
            <a:avLst/>
          </a:prstGeom>
        </p:spPr>
      </p:pic>
      <p:cxnSp>
        <p:nvCxnSpPr>
          <p:cNvPr id="12" name="Прямая со стрелкой 11"/>
          <p:cNvCxnSpPr/>
          <p:nvPr/>
        </p:nvCxnSpPr>
        <p:spPr>
          <a:xfrm>
            <a:off x="10371551" y="4083485"/>
            <a:ext cx="284707" cy="194580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 flipH="1" flipV="1">
            <a:off x="2880987" y="2893512"/>
            <a:ext cx="4931177" cy="1089765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" name="Рисунок 2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43433" y="5861660"/>
            <a:ext cx="2752725" cy="371475"/>
          </a:xfrm>
          <a:prstGeom prst="rect">
            <a:avLst/>
          </a:prstGeom>
        </p:spPr>
      </p:pic>
      <p:sp>
        <p:nvSpPr>
          <p:cNvPr id="22" name="Прямоугольник 21"/>
          <p:cNvSpPr/>
          <p:nvPr/>
        </p:nvSpPr>
        <p:spPr>
          <a:xfrm>
            <a:off x="3944234" y="5311411"/>
            <a:ext cx="275572" cy="275197"/>
          </a:xfrm>
          <a:prstGeom prst="rect">
            <a:avLst/>
          </a:prstGeom>
          <a:solidFill>
            <a:schemeClr val="tx1"/>
          </a:solidFill>
          <a:ln w="317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4360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7524" name="Group 6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xmlns="" val="3174146592"/>
              </p:ext>
            </p:extLst>
          </p:nvPr>
        </p:nvGraphicFramePr>
        <p:xfrm>
          <a:off x="5243513" y="1008924"/>
          <a:ext cx="6121400" cy="2083118"/>
        </p:xfrm>
        <a:graphic>
          <a:graphicData uri="http://schemas.openxmlformats.org/drawingml/2006/table">
            <a:tbl>
              <a:tblPr/>
              <a:tblGrid>
                <a:gridCol w="2112962"/>
                <a:gridCol w="593725"/>
                <a:gridCol w="546100"/>
                <a:gridCol w="596900"/>
                <a:gridCol w="547688"/>
                <a:gridCol w="561975"/>
                <a:gridCol w="601662"/>
                <a:gridCol w="560388"/>
              </a:tblGrid>
              <a:tr h="43338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rPr>
                        <a:t>Пн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rPr>
                        <a:t>Вт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rPr>
                        <a:t>Ср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rPr>
                        <a:t>Чт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rPr>
                        <a:t>Пт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rPr>
                        <a:t>Сб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rPr>
                        <a:t>Вс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338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rPr>
                        <a:t>Незнайка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rPr>
                        <a:t>20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rPr>
                        <a:t>25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rPr>
                        <a:t>32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rPr>
                        <a:t>30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rPr>
                        <a:t>23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rPr>
                        <a:t>30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rPr>
                        <a:t>20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863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rPr>
                        <a:t>Торопыжка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rPr>
                        <a:t>33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rPr>
                        <a:t>28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rPr>
                        <a:t>25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rPr>
                        <a:t>25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rPr>
                        <a:t>22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rPr>
                        <a:t>25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rPr>
                        <a:t>20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338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rPr>
                        <a:t>Пончик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rPr>
                        <a:t>15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rPr>
                        <a:t>20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rPr>
                        <a:t>22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rPr>
                        <a:t>22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rPr>
                        <a:t>34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rPr>
                        <a:t>35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rPr>
                        <a:t>30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47510" name="Object 54"/>
          <p:cNvGraphicFramePr>
            <a:graphicFrameLocks noGrp="1" noChangeAspect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xmlns="" val="1374619512"/>
              </p:ext>
            </p:extLst>
          </p:nvPr>
        </p:nvGraphicFramePr>
        <p:xfrm>
          <a:off x="5186732" y="3446462"/>
          <a:ext cx="6325818" cy="2827337"/>
        </p:xfrm>
        <a:graphic>
          <a:graphicData uri="http://schemas.openxmlformats.org/presentationml/2006/ole">
            <p:oleObj spid="_x0000_s5130" name="Диаграмма" r:id="rId3" imgW="3686251" imgH="2524049" progId="Excel.Chart.8">
              <p:embed/>
            </p:oleObj>
          </a:graphicData>
        </a:graphic>
      </p:graphicFrame>
      <p:sp>
        <p:nvSpPr>
          <p:cNvPr id="2" name="Прямоугольник 1"/>
          <p:cNvSpPr/>
          <p:nvPr/>
        </p:nvSpPr>
        <p:spPr>
          <a:xfrm>
            <a:off x="298645" y="1008924"/>
            <a:ext cx="4552755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4000" dirty="0" smtClean="0"/>
              <a:t>ГРАФИК</a:t>
            </a:r>
          </a:p>
          <a:p>
            <a:pPr>
              <a:buFont typeface="Wingdings" panose="05000000000000000000" pitchFamily="2" charset="2"/>
              <a:buNone/>
            </a:pPr>
            <a:r>
              <a:rPr lang="ru-RU" altLang="ru-RU" sz="4000" dirty="0" smtClean="0"/>
              <a:t>служит для того, чтобы проследить за изменением нескольких величин при переходе от одной точке к другой. </a:t>
            </a:r>
            <a:endParaRPr lang="ru-RU" altLang="ru-RU" sz="4000" dirty="0"/>
          </a:p>
        </p:txBody>
      </p:sp>
    </p:spTree>
    <p:extLst>
      <p:ext uri="{BB962C8B-B14F-4D97-AF65-F5344CB8AC3E}">
        <p14:creationId xmlns:p14="http://schemas.microsoft.com/office/powerpoint/2010/main" xmlns="" val="7559996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29424"/>
    </mc:Choice>
    <mc:Fallback>
      <p:transition spd="slow" advTm="2942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475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475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75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OleChart spid="14751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1" y="1130299"/>
            <a:ext cx="4267199" cy="5181601"/>
          </a:xfrm>
        </p:spPr>
        <p:txBody>
          <a:bodyPr>
            <a:normAutofit lnSpcReduction="10000"/>
          </a:bodyPr>
          <a:lstStyle/>
          <a:p>
            <a:pPr marL="0" indent="0">
              <a:buFont typeface="Wingdings" panose="05000000000000000000" pitchFamily="2" charset="2"/>
              <a:buNone/>
            </a:pPr>
            <a:r>
              <a:rPr lang="ru-RU" altLang="ru-RU" sz="3600" dirty="0" smtClean="0"/>
              <a:t>ДИАГРАММА С ОБЛАСТЯМИ позволяет </a:t>
            </a:r>
            <a:r>
              <a:rPr lang="ru-RU" altLang="ru-RU" sz="3600" dirty="0"/>
              <a:t>наглядно сравнить суммы нескольких величин в нескольких точках, и при этом показать вклад каждой величины в общую сумму </a:t>
            </a:r>
          </a:p>
        </p:txBody>
      </p:sp>
      <p:graphicFrame>
        <p:nvGraphicFramePr>
          <p:cNvPr id="5" name="Group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408461452"/>
              </p:ext>
            </p:extLst>
          </p:nvPr>
        </p:nvGraphicFramePr>
        <p:xfrm>
          <a:off x="5486400" y="1323657"/>
          <a:ext cx="6121400" cy="2083118"/>
        </p:xfrm>
        <a:graphic>
          <a:graphicData uri="http://schemas.openxmlformats.org/drawingml/2006/table">
            <a:tbl>
              <a:tblPr/>
              <a:tblGrid>
                <a:gridCol w="2112962"/>
                <a:gridCol w="593725"/>
                <a:gridCol w="546100"/>
                <a:gridCol w="596900"/>
                <a:gridCol w="547688"/>
                <a:gridCol w="561975"/>
                <a:gridCol w="601662"/>
                <a:gridCol w="560388"/>
              </a:tblGrid>
              <a:tr h="43338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rPr>
                        <a:t>Пн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rPr>
                        <a:t>Вт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rPr>
                        <a:t>Ср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rPr>
                        <a:t>Чт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rPr>
                        <a:t>Пт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rPr>
                        <a:t>Сб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rPr>
                        <a:t>Вс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338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rPr>
                        <a:t>Незнайка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rPr>
                        <a:t>20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rPr>
                        <a:t>25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rPr>
                        <a:t>32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rPr>
                        <a:t>30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rPr>
                        <a:t>23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rPr>
                        <a:t>30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rPr>
                        <a:t>20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863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rPr>
                        <a:t>Торопыжка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rPr>
                        <a:t>33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rPr>
                        <a:t>28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rPr>
                        <a:t>25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rPr>
                        <a:t>25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rPr>
                        <a:t>22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rPr>
                        <a:t>25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rPr>
                        <a:t>20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338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rPr>
                        <a:t>Пончик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rPr>
                        <a:t>15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rPr>
                        <a:t>20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rPr>
                        <a:t>22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rPr>
                        <a:t>22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rPr>
                        <a:t>34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rPr>
                        <a:t>35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rPr>
                        <a:t>30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6" name="Object 5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789814666"/>
              </p:ext>
            </p:extLst>
          </p:nvPr>
        </p:nvGraphicFramePr>
        <p:xfrm>
          <a:off x="5697538" y="3622675"/>
          <a:ext cx="5688012" cy="2809875"/>
        </p:xfrm>
        <a:graphic>
          <a:graphicData uri="http://schemas.openxmlformats.org/presentationml/2006/ole">
            <p:oleObj spid="_x0000_s7178" name="Диаграмма" r:id="rId3" imgW="3819449" imgH="2171700" progId="Excel.Chart.8">
              <p:embed/>
            </p:oleObj>
          </a:graphicData>
        </a:graphic>
      </p:graphicFrame>
      <p:graphicFrame>
        <p:nvGraphicFramePr>
          <p:cNvPr id="7" name="Group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408461452"/>
              </p:ext>
            </p:extLst>
          </p:nvPr>
        </p:nvGraphicFramePr>
        <p:xfrm>
          <a:off x="5480844" y="1323657"/>
          <a:ext cx="6121400" cy="2083118"/>
        </p:xfrm>
        <a:graphic>
          <a:graphicData uri="http://schemas.openxmlformats.org/drawingml/2006/table">
            <a:tbl>
              <a:tblPr/>
              <a:tblGrid>
                <a:gridCol w="2112962"/>
                <a:gridCol w="593725"/>
                <a:gridCol w="546100"/>
                <a:gridCol w="596900"/>
                <a:gridCol w="547688"/>
                <a:gridCol w="561975"/>
                <a:gridCol w="601662"/>
                <a:gridCol w="560388"/>
              </a:tblGrid>
              <a:tr h="43338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rPr>
                        <a:t>Пн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rPr>
                        <a:t>Вт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rPr>
                        <a:t>Ср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rPr>
                        <a:t>Чт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rPr>
                        <a:t>Пт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rPr>
                        <a:t>Сб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rPr>
                        <a:t>Вс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338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rPr>
                        <a:t>Незнайка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rPr>
                        <a:t>20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rPr>
                        <a:t>25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rPr>
                        <a:t>32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rPr>
                        <a:t>30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rPr>
                        <a:t>23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rPr>
                        <a:t>30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rPr>
                        <a:t>20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863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rPr>
                        <a:t>Торопыжка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rPr>
                        <a:t>33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rPr>
                        <a:t>28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rPr>
                        <a:t>25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rPr>
                        <a:t>25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rPr>
                        <a:t>22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rPr>
                        <a:t>25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rPr>
                        <a:t>20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338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rPr>
                        <a:t>Пончик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rPr>
                        <a:t>15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rPr>
                        <a:t>20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rPr>
                        <a:t>22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rPr>
                        <a:t>22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rPr>
                        <a:t>34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rPr>
                        <a:t>35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rPr>
                        <a:t>30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3872761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9072"/>
    </mc:Choice>
    <mc:Fallback>
      <p:transition spd="slow" advTm="907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49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49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4931" grpId="0" build="p"/>
      <p:bldOleChart spid="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Text Box 2"/>
          <p:cNvSpPr txBox="1">
            <a:spLocks noChangeArrowheads="1"/>
          </p:cNvSpPr>
          <p:nvPr/>
        </p:nvSpPr>
        <p:spPr bwMode="auto">
          <a:xfrm>
            <a:off x="546100" y="876300"/>
            <a:ext cx="5232400" cy="4524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2800" b="1" dirty="0" smtClean="0"/>
              <a:t>КРУГОВАЯ ДИАГРАММА </a:t>
            </a:r>
            <a:r>
              <a:rPr lang="ru-RU" altLang="ru-RU" sz="2800" dirty="0" smtClean="0"/>
              <a:t>показывает </a:t>
            </a:r>
            <a:r>
              <a:rPr lang="ru-RU" altLang="ru-RU" sz="2800" dirty="0"/>
              <a:t>отношение размеров элементов, образующих ряд данных,   к сумме элементов. Всегда отображается только   один   ряд   данных.   Такой  тип диаграмм    целесообразно использовать, когда необходимо подчеркнуть важный элемент.</a:t>
            </a:r>
          </a:p>
          <a:p>
            <a:pPr algn="just" eaLnBrk="1" hangingPunct="1">
              <a:spcBef>
                <a:spcPct val="50000"/>
              </a:spcBef>
            </a:pPr>
            <a:endParaRPr lang="ru-RU" altLang="ru-RU" dirty="0">
              <a:solidFill>
                <a:srgbClr val="003399"/>
              </a:solidFill>
            </a:endParaRPr>
          </a:p>
        </p:txBody>
      </p:sp>
      <p:sp>
        <p:nvSpPr>
          <p:cNvPr id="5126" name="Text Box 6"/>
          <p:cNvSpPr txBox="1">
            <a:spLocks noChangeArrowheads="1"/>
          </p:cNvSpPr>
          <p:nvPr/>
        </p:nvSpPr>
        <p:spPr bwMode="auto">
          <a:xfrm>
            <a:off x="6667500" y="876299"/>
            <a:ext cx="49784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altLang="ru-RU" b="1" dirty="0"/>
              <a:t>Продажа обедов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6667500" y="1752600"/>
            <a:ext cx="4978400" cy="44577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9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428801316"/>
              </p:ext>
            </p:extLst>
          </p:nvPr>
        </p:nvGraphicFramePr>
        <p:xfrm>
          <a:off x="6232072" y="1658982"/>
          <a:ext cx="6059299" cy="4990011"/>
        </p:xfrm>
        <a:graphic>
          <a:graphicData uri="http://schemas.openxmlformats.org/presentationml/2006/ole">
            <p:oleObj spid="_x0000_s8202" name="Диаграмма" r:id="rId3" imgW="7200000" imgH="4803840" progId="MSGraph.Chart.8">
              <p:embed followColorScheme="full"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310940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6041" t="36979" r="3125" b="11458"/>
          <a:stretch/>
        </p:blipFill>
        <p:spPr bwMode="auto">
          <a:xfrm>
            <a:off x="139699" y="647700"/>
            <a:ext cx="12078427" cy="462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62963244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3751" t="30902" r="3296" b="25656"/>
          <a:stretch/>
        </p:blipFill>
        <p:spPr bwMode="auto">
          <a:xfrm>
            <a:off x="103808" y="786019"/>
            <a:ext cx="12091528" cy="3799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412666591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5833" t="30208" r="2812" b="29341"/>
          <a:stretch/>
        </p:blipFill>
        <p:spPr bwMode="auto">
          <a:xfrm>
            <a:off x="1" y="1219199"/>
            <a:ext cx="12192000" cy="36373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2654748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4300" y="1346201"/>
            <a:ext cx="11925300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Шаг 1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выбрать тип диаграммы;</a:t>
            </a:r>
          </a:p>
          <a:p>
            <a:r>
              <a:rPr lang="ru-RU" sz="3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Шаг 2</a:t>
            </a:r>
            <a:r>
              <a:rPr lang="ru-RU" sz="3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при необходимости внести изменения в диапазон данных , задать построение данных в строках или столбцах — изменения также сразу же появляются на создаваемой диаграмме;</a:t>
            </a:r>
          </a:p>
          <a:p>
            <a:r>
              <a:rPr lang="ru-RU" sz="3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Шаг 3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настроить диапазон данных для каждого ряда данных, добавить или удалить ряды;</a:t>
            </a:r>
          </a:p>
          <a:p>
            <a:r>
              <a:rPr lang="ru-RU" sz="3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Шаг 4</a:t>
            </a:r>
            <a:r>
              <a:rPr lang="ru-RU" sz="3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задать элементы диаграммы: заголовки, параметры сетки, </a:t>
            </a:r>
            <a:r>
              <a:rPr lang="ru-RU" sz="3600">
                <a:latin typeface="Times New Roman" panose="02020603050405020304" pitchFamily="18" charset="0"/>
                <a:cs typeface="Times New Roman" panose="02020603050405020304" pitchFamily="18" charset="0"/>
              </a:rPr>
              <a:t>расположение </a:t>
            </a:r>
            <a:r>
              <a:rPr lang="ru-RU" sz="36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легенды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19100" y="101600"/>
            <a:ext cx="111379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СОЗДАНИЯ ДИАГРАММЫ НА ПК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158757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Домашнее задание</a:t>
            </a:r>
            <a:r>
              <a:rPr lang="ru-RU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Учебник 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Л.Л. </a:t>
            </a:r>
            <a:r>
              <a:rPr lang="ru-RU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Босова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9 класс § 5.3 (5.3.2) Вопросы и задания №10,11</a:t>
            </a:r>
          </a:p>
          <a:p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Составить кроссворд на тему: «Электронные таблицы». Кроссворд должен содержать основные термины </a:t>
            </a:r>
            <a:r>
              <a:rPr lang="ru-RU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Excel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включать виды рассмотренных диаграмм.</a:t>
            </a:r>
          </a:p>
        </p:txBody>
      </p:sp>
    </p:spTree>
    <p:extLst>
      <p:ext uri="{BB962C8B-B14F-4D97-AF65-F5344CB8AC3E}">
        <p14:creationId xmlns:p14="http://schemas.microsoft.com/office/powerpoint/2010/main" xmlns="" val="2088675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19398" y="296450"/>
            <a:ext cx="7623090" cy="818367"/>
          </a:xfrm>
        </p:spPr>
        <p:txBody>
          <a:bodyPr>
            <a:noAutofit/>
          </a:bodyPr>
          <a:lstStyle/>
          <a:p>
            <a:r>
              <a:rPr lang="en-US" sz="4800" dirty="0" smtClean="0"/>
              <a:t>Excel - </a:t>
            </a:r>
            <a:r>
              <a:rPr lang="ru-RU" sz="4800" dirty="0" smtClean="0"/>
              <a:t>кроссворд</a:t>
            </a:r>
            <a:endParaRPr lang="ru-RU" sz="48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5072" y="1304468"/>
            <a:ext cx="6534150" cy="5000625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7818986" y="1811201"/>
            <a:ext cx="3144033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/>
              <a:t>Вопрос № 2 – Документ </a:t>
            </a:r>
            <a:r>
              <a:rPr lang="en-US" sz="4000" dirty="0" smtClean="0"/>
              <a:t>Excel </a:t>
            </a:r>
            <a:r>
              <a:rPr lang="ru-RU" sz="4000" dirty="0" smtClean="0"/>
              <a:t>называется рабочая …..</a:t>
            </a:r>
            <a:endParaRPr lang="ru-RU" sz="4000" dirty="0"/>
          </a:p>
        </p:txBody>
      </p:sp>
      <p:sp>
        <p:nvSpPr>
          <p:cNvPr id="3" name="TextBox 2"/>
          <p:cNvSpPr txBox="1"/>
          <p:nvPr/>
        </p:nvSpPr>
        <p:spPr>
          <a:xfrm>
            <a:off x="2154477" y="3444658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в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459733" y="3460501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в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710940" y="3460501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о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020012" y="3460501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д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43433" y="5861660"/>
            <a:ext cx="2752725" cy="371475"/>
          </a:xfrm>
          <a:prstGeom prst="rect">
            <a:avLst/>
          </a:prstGeom>
        </p:spPr>
      </p:pic>
      <p:sp>
        <p:nvSpPr>
          <p:cNvPr id="16" name="Прямоугольник 15"/>
          <p:cNvSpPr/>
          <p:nvPr/>
        </p:nvSpPr>
        <p:spPr>
          <a:xfrm>
            <a:off x="3944234" y="5311411"/>
            <a:ext cx="275572" cy="275197"/>
          </a:xfrm>
          <a:prstGeom prst="rect">
            <a:avLst/>
          </a:prstGeom>
          <a:solidFill>
            <a:schemeClr val="tx1"/>
          </a:solidFill>
          <a:ln w="317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08840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19398" y="296450"/>
            <a:ext cx="7623090" cy="818367"/>
          </a:xfrm>
        </p:spPr>
        <p:txBody>
          <a:bodyPr>
            <a:noAutofit/>
          </a:bodyPr>
          <a:lstStyle/>
          <a:p>
            <a:r>
              <a:rPr lang="en-US" sz="4800" dirty="0" smtClean="0"/>
              <a:t>Excel - </a:t>
            </a:r>
            <a:r>
              <a:rPr lang="ru-RU" sz="4800" dirty="0" smtClean="0"/>
              <a:t>кроссворд</a:t>
            </a:r>
            <a:endParaRPr lang="ru-RU" sz="48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5072" y="1304468"/>
            <a:ext cx="6534150" cy="5000625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7818986" y="1811201"/>
            <a:ext cx="3144033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/>
              <a:t>Вопрос № 3 – На пересечении столбца и строки образуется …….. таблицы</a:t>
            </a:r>
            <a:endParaRPr lang="ru-RU" sz="4000" dirty="0"/>
          </a:p>
        </p:txBody>
      </p:sp>
      <p:sp>
        <p:nvSpPr>
          <p:cNvPr id="3" name="TextBox 2"/>
          <p:cNvSpPr txBox="1"/>
          <p:nvPr/>
        </p:nvSpPr>
        <p:spPr>
          <a:xfrm>
            <a:off x="2154477" y="3444658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в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459733" y="3460501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в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710940" y="3460501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о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020012" y="3460501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д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467135" y="3778357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к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731918" y="3778357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н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030956" y="3778357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и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329994" y="3774540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г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3590892" y="3774540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а</a:t>
            </a:r>
          </a:p>
        </p:txBody>
      </p:sp>
      <p:pic>
        <p:nvPicPr>
          <p:cNvPr id="20" name="Рисунок 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43433" y="5861660"/>
            <a:ext cx="2752725" cy="371475"/>
          </a:xfrm>
          <a:prstGeom prst="rect">
            <a:avLst/>
          </a:prstGeom>
        </p:spPr>
      </p:pic>
      <p:sp>
        <p:nvSpPr>
          <p:cNvPr id="21" name="Прямоугольник 20"/>
          <p:cNvSpPr/>
          <p:nvPr/>
        </p:nvSpPr>
        <p:spPr>
          <a:xfrm>
            <a:off x="3944234" y="5311411"/>
            <a:ext cx="275572" cy="275197"/>
          </a:xfrm>
          <a:prstGeom prst="rect">
            <a:avLst/>
          </a:prstGeom>
          <a:solidFill>
            <a:schemeClr val="tx1"/>
          </a:solidFill>
          <a:ln w="317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14412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19398" y="296450"/>
            <a:ext cx="7623090" cy="818367"/>
          </a:xfrm>
        </p:spPr>
        <p:txBody>
          <a:bodyPr>
            <a:noAutofit/>
          </a:bodyPr>
          <a:lstStyle/>
          <a:p>
            <a:r>
              <a:rPr lang="en-US" sz="4800" dirty="0" smtClean="0"/>
              <a:t>Excel - </a:t>
            </a:r>
            <a:r>
              <a:rPr lang="ru-RU" sz="4800" dirty="0" smtClean="0"/>
              <a:t>кроссворд</a:t>
            </a:r>
            <a:endParaRPr lang="ru-RU" sz="48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5072" y="1304468"/>
            <a:ext cx="6534150" cy="5000625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7735292" y="1629230"/>
            <a:ext cx="3387820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/>
              <a:t>Вопрос № 4 – Как называется активная в данный момент панель инструментов</a:t>
            </a:r>
            <a:endParaRPr lang="ru-RU" sz="4000" dirty="0"/>
          </a:p>
        </p:txBody>
      </p:sp>
      <p:sp>
        <p:nvSpPr>
          <p:cNvPr id="3" name="TextBox 2"/>
          <p:cNvSpPr txBox="1"/>
          <p:nvPr/>
        </p:nvSpPr>
        <p:spPr>
          <a:xfrm>
            <a:off x="2154477" y="3444658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в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459733" y="3460501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в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710940" y="3460501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о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020012" y="3460501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д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467135" y="3778357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к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731918" y="3778357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н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030956" y="3778357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и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329994" y="3774540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г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3590892" y="3774540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а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583318" y="4034612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я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844216" y="4041920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ч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158670" y="4041920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е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445857" y="4041920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й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744042" y="4031637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к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3030956" y="4041920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а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5073" y="1529800"/>
            <a:ext cx="6534150" cy="1123950"/>
          </a:xfrm>
          <a:prstGeom prst="rect">
            <a:avLst/>
          </a:prstGeom>
        </p:spPr>
      </p:pic>
      <p:sp>
        <p:nvSpPr>
          <p:cNvPr id="8" name="Полилиния 7"/>
          <p:cNvSpPr/>
          <p:nvPr/>
        </p:nvSpPr>
        <p:spPr>
          <a:xfrm>
            <a:off x="1572987" y="1499829"/>
            <a:ext cx="885056" cy="329646"/>
          </a:xfrm>
          <a:custGeom>
            <a:avLst/>
            <a:gdLst>
              <a:gd name="connsiteX0" fmla="*/ 92975 w 885056"/>
              <a:gd name="connsiteY0" fmla="*/ 53398 h 329646"/>
              <a:gd name="connsiteX1" fmla="*/ 305917 w 885056"/>
              <a:gd name="connsiteY1" fmla="*/ 65924 h 329646"/>
              <a:gd name="connsiteX2" fmla="*/ 230761 w 885056"/>
              <a:gd name="connsiteY2" fmla="*/ 78450 h 329646"/>
              <a:gd name="connsiteX3" fmla="*/ 155605 w 885056"/>
              <a:gd name="connsiteY3" fmla="*/ 141081 h 329646"/>
              <a:gd name="connsiteX4" fmla="*/ 80449 w 885056"/>
              <a:gd name="connsiteY4" fmla="*/ 166133 h 329646"/>
              <a:gd name="connsiteX5" fmla="*/ 130553 w 885056"/>
              <a:gd name="connsiteY5" fmla="*/ 153607 h 329646"/>
              <a:gd name="connsiteX6" fmla="*/ 193183 w 885056"/>
              <a:gd name="connsiteY6" fmla="*/ 141081 h 329646"/>
              <a:gd name="connsiteX7" fmla="*/ 268339 w 885056"/>
              <a:gd name="connsiteY7" fmla="*/ 116029 h 329646"/>
              <a:gd name="connsiteX8" fmla="*/ 330969 w 885056"/>
              <a:gd name="connsiteY8" fmla="*/ 103503 h 329646"/>
              <a:gd name="connsiteX9" fmla="*/ 431177 w 885056"/>
              <a:gd name="connsiteY9" fmla="*/ 78450 h 329646"/>
              <a:gd name="connsiteX10" fmla="*/ 481281 w 885056"/>
              <a:gd name="connsiteY10" fmla="*/ 65924 h 329646"/>
              <a:gd name="connsiteX11" fmla="*/ 531386 w 885056"/>
              <a:gd name="connsiteY11" fmla="*/ 3294 h 329646"/>
              <a:gd name="connsiteX12" fmla="*/ 443703 w 885056"/>
              <a:gd name="connsiteY12" fmla="*/ 15820 h 329646"/>
              <a:gd name="connsiteX13" fmla="*/ 343495 w 885056"/>
              <a:gd name="connsiteY13" fmla="*/ 28346 h 329646"/>
              <a:gd name="connsiteX14" fmla="*/ 218235 w 885056"/>
              <a:gd name="connsiteY14" fmla="*/ 53398 h 329646"/>
              <a:gd name="connsiteX15" fmla="*/ 143079 w 885056"/>
              <a:gd name="connsiteY15" fmla="*/ 90976 h 329646"/>
              <a:gd name="connsiteX16" fmla="*/ 105501 w 885056"/>
              <a:gd name="connsiteY16" fmla="*/ 103503 h 329646"/>
              <a:gd name="connsiteX17" fmla="*/ 30345 w 885056"/>
              <a:gd name="connsiteY17" fmla="*/ 153607 h 329646"/>
              <a:gd name="connsiteX18" fmla="*/ 5292 w 885056"/>
              <a:gd name="connsiteY18" fmla="*/ 178659 h 329646"/>
              <a:gd name="connsiteX19" fmla="*/ 80449 w 885056"/>
              <a:gd name="connsiteY19" fmla="*/ 166133 h 329646"/>
              <a:gd name="connsiteX20" fmla="*/ 168131 w 885056"/>
              <a:gd name="connsiteY20" fmla="*/ 128555 h 329646"/>
              <a:gd name="connsiteX21" fmla="*/ 443703 w 885056"/>
              <a:gd name="connsiteY21" fmla="*/ 103503 h 329646"/>
              <a:gd name="connsiteX22" fmla="*/ 531386 w 885056"/>
              <a:gd name="connsiteY22" fmla="*/ 90976 h 329646"/>
              <a:gd name="connsiteX23" fmla="*/ 556438 w 885056"/>
              <a:gd name="connsiteY23" fmla="*/ 53398 h 329646"/>
              <a:gd name="connsiteX24" fmla="*/ 506334 w 885056"/>
              <a:gd name="connsiteY24" fmla="*/ 65924 h 329646"/>
              <a:gd name="connsiteX25" fmla="*/ 418651 w 885056"/>
              <a:gd name="connsiteY25" fmla="*/ 90976 h 329646"/>
              <a:gd name="connsiteX26" fmla="*/ 368547 w 885056"/>
              <a:gd name="connsiteY26" fmla="*/ 116029 h 329646"/>
              <a:gd name="connsiteX27" fmla="*/ 330969 w 885056"/>
              <a:gd name="connsiteY27" fmla="*/ 128555 h 329646"/>
              <a:gd name="connsiteX28" fmla="*/ 205709 w 885056"/>
              <a:gd name="connsiteY28" fmla="*/ 178659 h 329646"/>
              <a:gd name="connsiteX29" fmla="*/ 168131 w 885056"/>
              <a:gd name="connsiteY29" fmla="*/ 191185 h 329646"/>
              <a:gd name="connsiteX30" fmla="*/ 130553 w 885056"/>
              <a:gd name="connsiteY30" fmla="*/ 203711 h 329646"/>
              <a:gd name="connsiteX31" fmla="*/ 92975 w 885056"/>
              <a:gd name="connsiteY31" fmla="*/ 241289 h 329646"/>
              <a:gd name="connsiteX32" fmla="*/ 55397 w 885056"/>
              <a:gd name="connsiteY32" fmla="*/ 253815 h 329646"/>
              <a:gd name="connsiteX33" fmla="*/ 92975 w 885056"/>
              <a:gd name="connsiteY33" fmla="*/ 228763 h 329646"/>
              <a:gd name="connsiteX34" fmla="*/ 155605 w 885056"/>
              <a:gd name="connsiteY34" fmla="*/ 203711 h 329646"/>
              <a:gd name="connsiteX35" fmla="*/ 193183 w 885056"/>
              <a:gd name="connsiteY35" fmla="*/ 178659 h 329646"/>
              <a:gd name="connsiteX36" fmla="*/ 243287 w 885056"/>
              <a:gd name="connsiteY36" fmla="*/ 166133 h 329646"/>
              <a:gd name="connsiteX37" fmla="*/ 418651 w 885056"/>
              <a:gd name="connsiteY37" fmla="*/ 90976 h 329646"/>
              <a:gd name="connsiteX38" fmla="*/ 456229 w 885056"/>
              <a:gd name="connsiteY38" fmla="*/ 65924 h 329646"/>
              <a:gd name="connsiteX39" fmla="*/ 506334 w 885056"/>
              <a:gd name="connsiteY39" fmla="*/ 53398 h 329646"/>
              <a:gd name="connsiteX40" fmla="*/ 543912 w 885056"/>
              <a:gd name="connsiteY40" fmla="*/ 40872 h 329646"/>
              <a:gd name="connsiteX41" fmla="*/ 669172 w 885056"/>
              <a:gd name="connsiteY41" fmla="*/ 53398 h 329646"/>
              <a:gd name="connsiteX42" fmla="*/ 606542 w 885056"/>
              <a:gd name="connsiteY42" fmla="*/ 65924 h 329646"/>
              <a:gd name="connsiteX43" fmla="*/ 568964 w 885056"/>
              <a:gd name="connsiteY43" fmla="*/ 78450 h 329646"/>
              <a:gd name="connsiteX44" fmla="*/ 443703 w 885056"/>
              <a:gd name="connsiteY44" fmla="*/ 116029 h 329646"/>
              <a:gd name="connsiteX45" fmla="*/ 381073 w 885056"/>
              <a:gd name="connsiteY45" fmla="*/ 141081 h 329646"/>
              <a:gd name="connsiteX46" fmla="*/ 255813 w 885056"/>
              <a:gd name="connsiteY46" fmla="*/ 178659 h 329646"/>
              <a:gd name="connsiteX47" fmla="*/ 143079 w 885056"/>
              <a:gd name="connsiteY47" fmla="*/ 228763 h 329646"/>
              <a:gd name="connsiteX48" fmla="*/ 80449 w 885056"/>
              <a:gd name="connsiteY48" fmla="*/ 253815 h 329646"/>
              <a:gd name="connsiteX49" fmla="*/ 5292 w 885056"/>
              <a:gd name="connsiteY49" fmla="*/ 278867 h 329646"/>
              <a:gd name="connsiteX50" fmla="*/ 67923 w 885056"/>
              <a:gd name="connsiteY50" fmla="*/ 266341 h 329646"/>
              <a:gd name="connsiteX51" fmla="*/ 180657 w 885056"/>
              <a:gd name="connsiteY51" fmla="*/ 241289 h 329646"/>
              <a:gd name="connsiteX52" fmla="*/ 255813 w 885056"/>
              <a:gd name="connsiteY52" fmla="*/ 191185 h 329646"/>
              <a:gd name="connsiteX53" fmla="*/ 293391 w 885056"/>
              <a:gd name="connsiteY53" fmla="*/ 166133 h 329646"/>
              <a:gd name="connsiteX54" fmla="*/ 443703 w 885056"/>
              <a:gd name="connsiteY54" fmla="*/ 141081 h 329646"/>
              <a:gd name="connsiteX55" fmla="*/ 493808 w 885056"/>
              <a:gd name="connsiteY55" fmla="*/ 128555 h 329646"/>
              <a:gd name="connsiteX56" fmla="*/ 556438 w 885056"/>
              <a:gd name="connsiteY56" fmla="*/ 116029 h 329646"/>
              <a:gd name="connsiteX57" fmla="*/ 781906 w 885056"/>
              <a:gd name="connsiteY57" fmla="*/ 90976 h 329646"/>
              <a:gd name="connsiteX58" fmla="*/ 456229 w 885056"/>
              <a:gd name="connsiteY58" fmla="*/ 90976 h 329646"/>
              <a:gd name="connsiteX59" fmla="*/ 418651 w 885056"/>
              <a:gd name="connsiteY59" fmla="*/ 103503 h 329646"/>
              <a:gd name="connsiteX60" fmla="*/ 318443 w 885056"/>
              <a:gd name="connsiteY60" fmla="*/ 128555 h 329646"/>
              <a:gd name="connsiteX61" fmla="*/ 243287 w 885056"/>
              <a:gd name="connsiteY61" fmla="*/ 166133 h 329646"/>
              <a:gd name="connsiteX62" fmla="*/ 218235 w 885056"/>
              <a:gd name="connsiteY62" fmla="*/ 203711 h 329646"/>
              <a:gd name="connsiteX63" fmla="*/ 168131 w 885056"/>
              <a:gd name="connsiteY63" fmla="*/ 291393 h 329646"/>
              <a:gd name="connsiteX64" fmla="*/ 130553 w 885056"/>
              <a:gd name="connsiteY64" fmla="*/ 316445 h 329646"/>
              <a:gd name="connsiteX65" fmla="*/ 143079 w 885056"/>
              <a:gd name="connsiteY65" fmla="*/ 278867 h 329646"/>
              <a:gd name="connsiteX66" fmla="*/ 318443 w 885056"/>
              <a:gd name="connsiteY66" fmla="*/ 228763 h 329646"/>
              <a:gd name="connsiteX67" fmla="*/ 381073 w 885056"/>
              <a:gd name="connsiteY67" fmla="*/ 216237 h 329646"/>
              <a:gd name="connsiteX68" fmla="*/ 468755 w 885056"/>
              <a:gd name="connsiteY68" fmla="*/ 191185 h 329646"/>
              <a:gd name="connsiteX69" fmla="*/ 581490 w 885056"/>
              <a:gd name="connsiteY69" fmla="*/ 153607 h 329646"/>
              <a:gd name="connsiteX70" fmla="*/ 656646 w 885056"/>
              <a:gd name="connsiteY70" fmla="*/ 128555 h 329646"/>
              <a:gd name="connsiteX71" fmla="*/ 694224 w 885056"/>
              <a:gd name="connsiteY71" fmla="*/ 116029 h 329646"/>
              <a:gd name="connsiteX72" fmla="*/ 656646 w 885056"/>
              <a:gd name="connsiteY72" fmla="*/ 128555 h 329646"/>
              <a:gd name="connsiteX73" fmla="*/ 556438 w 885056"/>
              <a:gd name="connsiteY73" fmla="*/ 141081 h 329646"/>
              <a:gd name="connsiteX74" fmla="*/ 418651 w 885056"/>
              <a:gd name="connsiteY74" fmla="*/ 166133 h 329646"/>
              <a:gd name="connsiteX75" fmla="*/ 381073 w 885056"/>
              <a:gd name="connsiteY75" fmla="*/ 178659 h 329646"/>
              <a:gd name="connsiteX76" fmla="*/ 305917 w 885056"/>
              <a:gd name="connsiteY76" fmla="*/ 191185 h 329646"/>
              <a:gd name="connsiteX77" fmla="*/ 230761 w 885056"/>
              <a:gd name="connsiteY77" fmla="*/ 228763 h 329646"/>
              <a:gd name="connsiteX78" fmla="*/ 180657 w 885056"/>
              <a:gd name="connsiteY78" fmla="*/ 241289 h 329646"/>
              <a:gd name="connsiteX79" fmla="*/ 143079 w 885056"/>
              <a:gd name="connsiteY79" fmla="*/ 266341 h 329646"/>
              <a:gd name="connsiteX80" fmla="*/ 180657 w 885056"/>
              <a:gd name="connsiteY80" fmla="*/ 291393 h 329646"/>
              <a:gd name="connsiteX81" fmla="*/ 381073 w 885056"/>
              <a:gd name="connsiteY81" fmla="*/ 278867 h 329646"/>
              <a:gd name="connsiteX82" fmla="*/ 506334 w 885056"/>
              <a:gd name="connsiteY82" fmla="*/ 253815 h 329646"/>
              <a:gd name="connsiteX83" fmla="*/ 556438 w 885056"/>
              <a:gd name="connsiteY83" fmla="*/ 241289 h 329646"/>
              <a:gd name="connsiteX84" fmla="*/ 731802 w 885056"/>
              <a:gd name="connsiteY84" fmla="*/ 228763 h 329646"/>
              <a:gd name="connsiteX85" fmla="*/ 694224 w 885056"/>
              <a:gd name="connsiteY85" fmla="*/ 216237 h 329646"/>
              <a:gd name="connsiteX86" fmla="*/ 330969 w 885056"/>
              <a:gd name="connsiteY86" fmla="*/ 228763 h 329646"/>
              <a:gd name="connsiteX87" fmla="*/ 293391 w 885056"/>
              <a:gd name="connsiteY87" fmla="*/ 241289 h 329646"/>
              <a:gd name="connsiteX88" fmla="*/ 581490 w 885056"/>
              <a:gd name="connsiteY88" fmla="*/ 228763 h 329646"/>
              <a:gd name="connsiteX89" fmla="*/ 619068 w 885056"/>
              <a:gd name="connsiteY89" fmla="*/ 203711 h 329646"/>
              <a:gd name="connsiteX90" fmla="*/ 656646 w 885056"/>
              <a:gd name="connsiteY90" fmla="*/ 191185 h 329646"/>
              <a:gd name="connsiteX91" fmla="*/ 619068 w 885056"/>
              <a:gd name="connsiteY91" fmla="*/ 166133 h 329646"/>
              <a:gd name="connsiteX92" fmla="*/ 481281 w 885056"/>
              <a:gd name="connsiteY92" fmla="*/ 203711 h 329646"/>
              <a:gd name="connsiteX93" fmla="*/ 431177 w 885056"/>
              <a:gd name="connsiteY93" fmla="*/ 216237 h 329646"/>
              <a:gd name="connsiteX94" fmla="*/ 343495 w 885056"/>
              <a:gd name="connsiteY94" fmla="*/ 228763 h 329646"/>
              <a:gd name="connsiteX95" fmla="*/ 305917 w 885056"/>
              <a:gd name="connsiteY95" fmla="*/ 241289 h 329646"/>
              <a:gd name="connsiteX96" fmla="*/ 280865 w 885056"/>
              <a:gd name="connsiteY96" fmla="*/ 278867 h 329646"/>
              <a:gd name="connsiteX97" fmla="*/ 243287 w 885056"/>
              <a:gd name="connsiteY97" fmla="*/ 303919 h 329646"/>
              <a:gd name="connsiteX98" fmla="*/ 280865 w 885056"/>
              <a:gd name="connsiteY98" fmla="*/ 328971 h 329646"/>
              <a:gd name="connsiteX99" fmla="*/ 443703 w 885056"/>
              <a:gd name="connsiteY99" fmla="*/ 316445 h 329646"/>
              <a:gd name="connsiteX100" fmla="*/ 568964 w 885056"/>
              <a:gd name="connsiteY100" fmla="*/ 291393 h 329646"/>
              <a:gd name="connsiteX101" fmla="*/ 606542 w 885056"/>
              <a:gd name="connsiteY101" fmla="*/ 278867 h 329646"/>
              <a:gd name="connsiteX102" fmla="*/ 706750 w 885056"/>
              <a:gd name="connsiteY102" fmla="*/ 266341 h 329646"/>
              <a:gd name="connsiteX103" fmla="*/ 518860 w 885056"/>
              <a:gd name="connsiteY103" fmla="*/ 278867 h 3296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</a:cxnLst>
            <a:rect l="l" t="t" r="r" b="b"/>
            <a:pathLst>
              <a:path w="885056" h="329646">
                <a:moveTo>
                  <a:pt x="92975" y="53398"/>
                </a:moveTo>
                <a:cubicBezTo>
                  <a:pt x="163956" y="57573"/>
                  <a:pt x="235961" y="53205"/>
                  <a:pt x="305917" y="65924"/>
                </a:cubicBezTo>
                <a:cubicBezTo>
                  <a:pt x="330905" y="70467"/>
                  <a:pt x="254855" y="70418"/>
                  <a:pt x="230761" y="78450"/>
                </a:cubicBezTo>
                <a:cubicBezTo>
                  <a:pt x="174959" y="97051"/>
                  <a:pt x="207929" y="112012"/>
                  <a:pt x="155605" y="141081"/>
                </a:cubicBezTo>
                <a:cubicBezTo>
                  <a:pt x="132521" y="153905"/>
                  <a:pt x="54830" y="172538"/>
                  <a:pt x="80449" y="166133"/>
                </a:cubicBezTo>
                <a:cubicBezTo>
                  <a:pt x="97150" y="161958"/>
                  <a:pt x="113748" y="157342"/>
                  <a:pt x="130553" y="153607"/>
                </a:cubicBezTo>
                <a:cubicBezTo>
                  <a:pt x="151336" y="148989"/>
                  <a:pt x="172643" y="146683"/>
                  <a:pt x="193183" y="141081"/>
                </a:cubicBezTo>
                <a:cubicBezTo>
                  <a:pt x="218660" y="134133"/>
                  <a:pt x="242862" y="122977"/>
                  <a:pt x="268339" y="116029"/>
                </a:cubicBezTo>
                <a:cubicBezTo>
                  <a:pt x="288879" y="110427"/>
                  <a:pt x="310224" y="108290"/>
                  <a:pt x="330969" y="103503"/>
                </a:cubicBezTo>
                <a:cubicBezTo>
                  <a:pt x="364518" y="95761"/>
                  <a:pt x="397774" y="86801"/>
                  <a:pt x="431177" y="78450"/>
                </a:cubicBezTo>
                <a:lnTo>
                  <a:pt x="481281" y="65924"/>
                </a:lnTo>
                <a:cubicBezTo>
                  <a:pt x="483332" y="63873"/>
                  <a:pt x="542674" y="7809"/>
                  <a:pt x="531386" y="3294"/>
                </a:cubicBezTo>
                <a:cubicBezTo>
                  <a:pt x="503973" y="-7671"/>
                  <a:pt x="472968" y="11918"/>
                  <a:pt x="443703" y="15820"/>
                </a:cubicBezTo>
                <a:lnTo>
                  <a:pt x="343495" y="28346"/>
                </a:lnTo>
                <a:cubicBezTo>
                  <a:pt x="258597" y="56645"/>
                  <a:pt x="362168" y="24611"/>
                  <a:pt x="218235" y="53398"/>
                </a:cubicBezTo>
                <a:cubicBezTo>
                  <a:pt x="165763" y="63892"/>
                  <a:pt x="192341" y="66344"/>
                  <a:pt x="143079" y="90976"/>
                </a:cubicBezTo>
                <a:cubicBezTo>
                  <a:pt x="131269" y="96881"/>
                  <a:pt x="118027" y="99327"/>
                  <a:pt x="105501" y="103503"/>
                </a:cubicBezTo>
                <a:cubicBezTo>
                  <a:pt x="9948" y="199056"/>
                  <a:pt x="120982" y="99226"/>
                  <a:pt x="30345" y="153607"/>
                </a:cubicBezTo>
                <a:cubicBezTo>
                  <a:pt x="20218" y="159683"/>
                  <a:pt x="-6165" y="175795"/>
                  <a:pt x="5292" y="178659"/>
                </a:cubicBezTo>
                <a:cubicBezTo>
                  <a:pt x="29932" y="184819"/>
                  <a:pt x="55397" y="170308"/>
                  <a:pt x="80449" y="166133"/>
                </a:cubicBezTo>
                <a:cubicBezTo>
                  <a:pt x="105127" y="153794"/>
                  <a:pt x="139168" y="133821"/>
                  <a:pt x="168131" y="128555"/>
                </a:cubicBezTo>
                <a:cubicBezTo>
                  <a:pt x="244982" y="114582"/>
                  <a:pt x="376661" y="108292"/>
                  <a:pt x="443703" y="103503"/>
                </a:cubicBezTo>
                <a:cubicBezTo>
                  <a:pt x="472931" y="99327"/>
                  <a:pt x="504406" y="102967"/>
                  <a:pt x="531386" y="90976"/>
                </a:cubicBezTo>
                <a:cubicBezTo>
                  <a:pt x="545143" y="84862"/>
                  <a:pt x="571043" y="49747"/>
                  <a:pt x="556438" y="53398"/>
                </a:cubicBezTo>
                <a:cubicBezTo>
                  <a:pt x="539737" y="57573"/>
                  <a:pt x="522887" y="61195"/>
                  <a:pt x="506334" y="65924"/>
                </a:cubicBezTo>
                <a:cubicBezTo>
                  <a:pt x="380544" y="101864"/>
                  <a:pt x="575282" y="51818"/>
                  <a:pt x="418651" y="90976"/>
                </a:cubicBezTo>
                <a:cubicBezTo>
                  <a:pt x="401950" y="99327"/>
                  <a:pt x="385710" y="108673"/>
                  <a:pt x="368547" y="116029"/>
                </a:cubicBezTo>
                <a:cubicBezTo>
                  <a:pt x="356411" y="121230"/>
                  <a:pt x="343105" y="123354"/>
                  <a:pt x="330969" y="128555"/>
                </a:cubicBezTo>
                <a:cubicBezTo>
                  <a:pt x="201953" y="183847"/>
                  <a:pt x="376775" y="121637"/>
                  <a:pt x="205709" y="178659"/>
                </a:cubicBezTo>
                <a:lnTo>
                  <a:pt x="168131" y="191185"/>
                </a:lnTo>
                <a:lnTo>
                  <a:pt x="130553" y="203711"/>
                </a:lnTo>
                <a:cubicBezTo>
                  <a:pt x="118027" y="216237"/>
                  <a:pt x="107714" y="231463"/>
                  <a:pt x="92975" y="241289"/>
                </a:cubicBezTo>
                <a:cubicBezTo>
                  <a:pt x="81989" y="248613"/>
                  <a:pt x="55397" y="267019"/>
                  <a:pt x="55397" y="253815"/>
                </a:cubicBezTo>
                <a:cubicBezTo>
                  <a:pt x="55397" y="238761"/>
                  <a:pt x="79510" y="235496"/>
                  <a:pt x="92975" y="228763"/>
                </a:cubicBezTo>
                <a:cubicBezTo>
                  <a:pt x="113086" y="218707"/>
                  <a:pt x="135494" y="213767"/>
                  <a:pt x="155605" y="203711"/>
                </a:cubicBezTo>
                <a:cubicBezTo>
                  <a:pt x="169070" y="196978"/>
                  <a:pt x="179346" y="184589"/>
                  <a:pt x="193183" y="178659"/>
                </a:cubicBezTo>
                <a:cubicBezTo>
                  <a:pt x="209006" y="171878"/>
                  <a:pt x="227464" y="172914"/>
                  <a:pt x="243287" y="166133"/>
                </a:cubicBezTo>
                <a:cubicBezTo>
                  <a:pt x="440214" y="81736"/>
                  <a:pt x="302508" y="120014"/>
                  <a:pt x="418651" y="90976"/>
                </a:cubicBezTo>
                <a:cubicBezTo>
                  <a:pt x="431177" y="82625"/>
                  <a:pt x="442392" y="71854"/>
                  <a:pt x="456229" y="65924"/>
                </a:cubicBezTo>
                <a:cubicBezTo>
                  <a:pt x="472053" y="59142"/>
                  <a:pt x="489781" y="58127"/>
                  <a:pt x="506334" y="53398"/>
                </a:cubicBezTo>
                <a:cubicBezTo>
                  <a:pt x="519030" y="49771"/>
                  <a:pt x="531386" y="45047"/>
                  <a:pt x="543912" y="40872"/>
                </a:cubicBezTo>
                <a:cubicBezTo>
                  <a:pt x="585665" y="45047"/>
                  <a:pt x="630212" y="37814"/>
                  <a:pt x="669172" y="53398"/>
                </a:cubicBezTo>
                <a:cubicBezTo>
                  <a:pt x="688939" y="61305"/>
                  <a:pt x="627196" y="60760"/>
                  <a:pt x="606542" y="65924"/>
                </a:cubicBezTo>
                <a:cubicBezTo>
                  <a:pt x="593733" y="69126"/>
                  <a:pt x="581490" y="74275"/>
                  <a:pt x="568964" y="78450"/>
                </a:cubicBezTo>
                <a:cubicBezTo>
                  <a:pt x="514710" y="132706"/>
                  <a:pt x="571020" y="86648"/>
                  <a:pt x="443703" y="116029"/>
                </a:cubicBezTo>
                <a:cubicBezTo>
                  <a:pt x="421794" y="121085"/>
                  <a:pt x="402404" y="133971"/>
                  <a:pt x="381073" y="141081"/>
                </a:cubicBezTo>
                <a:cubicBezTo>
                  <a:pt x="346062" y="152751"/>
                  <a:pt x="284851" y="159300"/>
                  <a:pt x="255813" y="178659"/>
                </a:cubicBezTo>
                <a:cubicBezTo>
                  <a:pt x="191164" y="221758"/>
                  <a:pt x="241461" y="192988"/>
                  <a:pt x="143079" y="228763"/>
                </a:cubicBezTo>
                <a:cubicBezTo>
                  <a:pt x="121948" y="236447"/>
                  <a:pt x="101580" y="246131"/>
                  <a:pt x="80449" y="253815"/>
                </a:cubicBezTo>
                <a:cubicBezTo>
                  <a:pt x="55631" y="262840"/>
                  <a:pt x="-20603" y="284046"/>
                  <a:pt x="5292" y="278867"/>
                </a:cubicBezTo>
                <a:cubicBezTo>
                  <a:pt x="26169" y="274692"/>
                  <a:pt x="47140" y="270960"/>
                  <a:pt x="67923" y="266341"/>
                </a:cubicBezTo>
                <a:cubicBezTo>
                  <a:pt x="227144" y="230959"/>
                  <a:pt x="-8255" y="279071"/>
                  <a:pt x="180657" y="241289"/>
                </a:cubicBezTo>
                <a:lnTo>
                  <a:pt x="255813" y="191185"/>
                </a:lnTo>
                <a:cubicBezTo>
                  <a:pt x="268339" y="182834"/>
                  <a:pt x="278786" y="169784"/>
                  <a:pt x="293391" y="166133"/>
                </a:cubicBezTo>
                <a:cubicBezTo>
                  <a:pt x="406143" y="137945"/>
                  <a:pt x="267770" y="170403"/>
                  <a:pt x="443703" y="141081"/>
                </a:cubicBezTo>
                <a:cubicBezTo>
                  <a:pt x="460684" y="138251"/>
                  <a:pt x="477002" y="132290"/>
                  <a:pt x="493808" y="128555"/>
                </a:cubicBezTo>
                <a:cubicBezTo>
                  <a:pt x="514591" y="123937"/>
                  <a:pt x="535438" y="119529"/>
                  <a:pt x="556438" y="116029"/>
                </a:cubicBezTo>
                <a:cubicBezTo>
                  <a:pt x="647865" y="100791"/>
                  <a:pt x="680182" y="100224"/>
                  <a:pt x="781906" y="90976"/>
                </a:cubicBezTo>
                <a:cubicBezTo>
                  <a:pt x="958852" y="55587"/>
                  <a:pt x="942896" y="62347"/>
                  <a:pt x="456229" y="90976"/>
                </a:cubicBezTo>
                <a:cubicBezTo>
                  <a:pt x="443048" y="91751"/>
                  <a:pt x="431460" y="100301"/>
                  <a:pt x="418651" y="103503"/>
                </a:cubicBezTo>
                <a:cubicBezTo>
                  <a:pt x="390064" y="110650"/>
                  <a:pt x="347076" y="114238"/>
                  <a:pt x="318443" y="128555"/>
                </a:cubicBezTo>
                <a:cubicBezTo>
                  <a:pt x="221315" y="177119"/>
                  <a:pt x="337740" y="134649"/>
                  <a:pt x="243287" y="166133"/>
                </a:cubicBezTo>
                <a:cubicBezTo>
                  <a:pt x="234936" y="178659"/>
                  <a:pt x="225704" y="190640"/>
                  <a:pt x="218235" y="203711"/>
                </a:cubicBezTo>
                <a:cubicBezTo>
                  <a:pt x="205136" y="226634"/>
                  <a:pt x="188476" y="271048"/>
                  <a:pt x="168131" y="291393"/>
                </a:cubicBezTo>
                <a:cubicBezTo>
                  <a:pt x="157486" y="302038"/>
                  <a:pt x="143079" y="308094"/>
                  <a:pt x="130553" y="316445"/>
                </a:cubicBezTo>
                <a:cubicBezTo>
                  <a:pt x="134728" y="303919"/>
                  <a:pt x="134626" y="289010"/>
                  <a:pt x="143079" y="278867"/>
                </a:cubicBezTo>
                <a:cubicBezTo>
                  <a:pt x="193723" y="218094"/>
                  <a:pt x="238798" y="239382"/>
                  <a:pt x="318443" y="228763"/>
                </a:cubicBezTo>
                <a:cubicBezTo>
                  <a:pt x="339546" y="225949"/>
                  <a:pt x="360290" y="220855"/>
                  <a:pt x="381073" y="216237"/>
                </a:cubicBezTo>
                <a:cubicBezTo>
                  <a:pt x="403076" y="211347"/>
                  <a:pt x="446222" y="200842"/>
                  <a:pt x="468755" y="191185"/>
                </a:cubicBezTo>
                <a:cubicBezTo>
                  <a:pt x="602724" y="133770"/>
                  <a:pt x="426643" y="195838"/>
                  <a:pt x="581490" y="153607"/>
                </a:cubicBezTo>
                <a:cubicBezTo>
                  <a:pt x="606967" y="146659"/>
                  <a:pt x="631594" y="136906"/>
                  <a:pt x="656646" y="128555"/>
                </a:cubicBezTo>
                <a:lnTo>
                  <a:pt x="694224" y="116029"/>
                </a:lnTo>
                <a:cubicBezTo>
                  <a:pt x="694224" y="116029"/>
                  <a:pt x="669748" y="126917"/>
                  <a:pt x="656646" y="128555"/>
                </a:cubicBezTo>
                <a:lnTo>
                  <a:pt x="556438" y="141081"/>
                </a:lnTo>
                <a:cubicBezTo>
                  <a:pt x="470258" y="169808"/>
                  <a:pt x="574453" y="137806"/>
                  <a:pt x="418651" y="166133"/>
                </a:cubicBezTo>
                <a:cubicBezTo>
                  <a:pt x="405660" y="168495"/>
                  <a:pt x="393962" y="175795"/>
                  <a:pt x="381073" y="178659"/>
                </a:cubicBezTo>
                <a:cubicBezTo>
                  <a:pt x="356280" y="184169"/>
                  <a:pt x="330710" y="185675"/>
                  <a:pt x="305917" y="191185"/>
                </a:cubicBezTo>
                <a:cubicBezTo>
                  <a:pt x="232835" y="207425"/>
                  <a:pt x="303522" y="197580"/>
                  <a:pt x="230761" y="228763"/>
                </a:cubicBezTo>
                <a:cubicBezTo>
                  <a:pt x="214938" y="235544"/>
                  <a:pt x="197358" y="237114"/>
                  <a:pt x="180657" y="241289"/>
                </a:cubicBezTo>
                <a:cubicBezTo>
                  <a:pt x="168131" y="249640"/>
                  <a:pt x="143079" y="251287"/>
                  <a:pt x="143079" y="266341"/>
                </a:cubicBezTo>
                <a:cubicBezTo>
                  <a:pt x="143079" y="281395"/>
                  <a:pt x="165623" y="290602"/>
                  <a:pt x="180657" y="291393"/>
                </a:cubicBezTo>
                <a:lnTo>
                  <a:pt x="381073" y="278867"/>
                </a:lnTo>
                <a:cubicBezTo>
                  <a:pt x="497452" y="249772"/>
                  <a:pt x="352771" y="284527"/>
                  <a:pt x="506334" y="253815"/>
                </a:cubicBezTo>
                <a:cubicBezTo>
                  <a:pt x="523215" y="250439"/>
                  <a:pt x="539328" y="243190"/>
                  <a:pt x="556438" y="241289"/>
                </a:cubicBezTo>
                <a:cubicBezTo>
                  <a:pt x="614683" y="234817"/>
                  <a:pt x="673347" y="232938"/>
                  <a:pt x="731802" y="228763"/>
                </a:cubicBezTo>
                <a:cubicBezTo>
                  <a:pt x="719276" y="224588"/>
                  <a:pt x="707428" y="216237"/>
                  <a:pt x="694224" y="216237"/>
                </a:cubicBezTo>
                <a:cubicBezTo>
                  <a:pt x="573067" y="216237"/>
                  <a:pt x="451890" y="221205"/>
                  <a:pt x="330969" y="228763"/>
                </a:cubicBezTo>
                <a:cubicBezTo>
                  <a:pt x="317791" y="229587"/>
                  <a:pt x="280187" y="241289"/>
                  <a:pt x="293391" y="241289"/>
                </a:cubicBezTo>
                <a:cubicBezTo>
                  <a:pt x="389515" y="241289"/>
                  <a:pt x="485457" y="232938"/>
                  <a:pt x="581490" y="228763"/>
                </a:cubicBezTo>
                <a:cubicBezTo>
                  <a:pt x="594016" y="220412"/>
                  <a:pt x="605603" y="210444"/>
                  <a:pt x="619068" y="203711"/>
                </a:cubicBezTo>
                <a:cubicBezTo>
                  <a:pt x="630878" y="197806"/>
                  <a:pt x="656646" y="204389"/>
                  <a:pt x="656646" y="191185"/>
                </a:cubicBezTo>
                <a:cubicBezTo>
                  <a:pt x="656646" y="176131"/>
                  <a:pt x="631594" y="174484"/>
                  <a:pt x="619068" y="166133"/>
                </a:cubicBezTo>
                <a:cubicBezTo>
                  <a:pt x="534335" y="208500"/>
                  <a:pt x="600449" y="182044"/>
                  <a:pt x="481281" y="203711"/>
                </a:cubicBezTo>
                <a:cubicBezTo>
                  <a:pt x="464343" y="206791"/>
                  <a:pt x="448115" y="213157"/>
                  <a:pt x="431177" y="216237"/>
                </a:cubicBezTo>
                <a:cubicBezTo>
                  <a:pt x="402129" y="221518"/>
                  <a:pt x="372722" y="224588"/>
                  <a:pt x="343495" y="228763"/>
                </a:cubicBezTo>
                <a:cubicBezTo>
                  <a:pt x="330969" y="232938"/>
                  <a:pt x="316227" y="233041"/>
                  <a:pt x="305917" y="241289"/>
                </a:cubicBezTo>
                <a:cubicBezTo>
                  <a:pt x="294162" y="250693"/>
                  <a:pt x="291510" y="268222"/>
                  <a:pt x="280865" y="278867"/>
                </a:cubicBezTo>
                <a:cubicBezTo>
                  <a:pt x="270220" y="289512"/>
                  <a:pt x="255813" y="295568"/>
                  <a:pt x="243287" y="303919"/>
                </a:cubicBezTo>
                <a:cubicBezTo>
                  <a:pt x="255813" y="312270"/>
                  <a:pt x="265840" y="328032"/>
                  <a:pt x="280865" y="328971"/>
                </a:cubicBezTo>
                <a:cubicBezTo>
                  <a:pt x="335199" y="332367"/>
                  <a:pt x="389562" y="322144"/>
                  <a:pt x="443703" y="316445"/>
                </a:cubicBezTo>
                <a:cubicBezTo>
                  <a:pt x="482665" y="312344"/>
                  <a:pt x="530264" y="302450"/>
                  <a:pt x="568964" y="291393"/>
                </a:cubicBezTo>
                <a:cubicBezTo>
                  <a:pt x="581660" y="287766"/>
                  <a:pt x="593551" y="281229"/>
                  <a:pt x="606542" y="278867"/>
                </a:cubicBezTo>
                <a:cubicBezTo>
                  <a:pt x="639662" y="272845"/>
                  <a:pt x="740413" y="266341"/>
                  <a:pt x="706750" y="266341"/>
                </a:cubicBezTo>
                <a:cubicBezTo>
                  <a:pt x="643981" y="266341"/>
                  <a:pt x="518860" y="278867"/>
                  <a:pt x="518860" y="278867"/>
                </a:cubicBezTo>
              </a:path>
            </a:pathLst>
          </a:cu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6" name="Рисунок 2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43433" y="5861660"/>
            <a:ext cx="2752725" cy="371475"/>
          </a:xfrm>
          <a:prstGeom prst="rect">
            <a:avLst/>
          </a:prstGeom>
        </p:spPr>
      </p:pic>
      <p:sp>
        <p:nvSpPr>
          <p:cNvPr id="27" name="Прямоугольник 26"/>
          <p:cNvSpPr/>
          <p:nvPr/>
        </p:nvSpPr>
        <p:spPr>
          <a:xfrm>
            <a:off x="3944234" y="5311411"/>
            <a:ext cx="275572" cy="275197"/>
          </a:xfrm>
          <a:prstGeom prst="rect">
            <a:avLst/>
          </a:prstGeom>
          <a:solidFill>
            <a:schemeClr val="tx1"/>
          </a:solidFill>
          <a:ln w="317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28447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19398" y="296450"/>
            <a:ext cx="7623090" cy="818367"/>
          </a:xfrm>
        </p:spPr>
        <p:txBody>
          <a:bodyPr>
            <a:noAutofit/>
          </a:bodyPr>
          <a:lstStyle/>
          <a:p>
            <a:r>
              <a:rPr lang="en-US" sz="4800" dirty="0" smtClean="0"/>
              <a:t>Excel - </a:t>
            </a:r>
            <a:r>
              <a:rPr lang="ru-RU" sz="4800" dirty="0" smtClean="0"/>
              <a:t>кроссворд</a:t>
            </a:r>
            <a:endParaRPr lang="ru-RU" sz="48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5072" y="1304468"/>
            <a:ext cx="6534150" cy="5000625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7735291" y="1629230"/>
            <a:ext cx="3801179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/>
              <a:t>Вопрос № 5 – Горизонтальный элемент таблицы называется ……</a:t>
            </a:r>
            <a:endParaRPr lang="ru-RU" sz="4000" dirty="0"/>
          </a:p>
        </p:txBody>
      </p:sp>
      <p:sp>
        <p:nvSpPr>
          <p:cNvPr id="3" name="TextBox 2"/>
          <p:cNvSpPr txBox="1"/>
          <p:nvPr/>
        </p:nvSpPr>
        <p:spPr>
          <a:xfrm>
            <a:off x="2154477" y="3444658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в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459733" y="3460501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в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710940" y="3460501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о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020012" y="3460501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д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467135" y="3778357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к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731918" y="3778357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н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030956" y="3778357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и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329994" y="3774540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г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3590892" y="3774540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а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583318" y="4034612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я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844216" y="4041920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ч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158670" y="4041920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е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445857" y="4041920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й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744042" y="4031637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к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3030956" y="4041920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а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5073" y="1529800"/>
            <a:ext cx="6534150" cy="112395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3053569" y="4356445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г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3329141" y="4356445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л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3604713" y="4356445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а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925855" y="4356445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в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4206936" y="4334858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н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4505121" y="4334858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а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803650" y="4325797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я</a:t>
            </a:r>
          </a:p>
        </p:txBody>
      </p:sp>
      <p:pic>
        <p:nvPicPr>
          <p:cNvPr id="32" name="Рисунок 3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43433" y="5861660"/>
            <a:ext cx="2752725" cy="371475"/>
          </a:xfrm>
          <a:prstGeom prst="rect">
            <a:avLst/>
          </a:prstGeom>
        </p:spPr>
      </p:pic>
      <p:sp>
        <p:nvSpPr>
          <p:cNvPr id="33" name="Прямоугольник 32"/>
          <p:cNvSpPr/>
          <p:nvPr/>
        </p:nvSpPr>
        <p:spPr>
          <a:xfrm>
            <a:off x="3944234" y="5311411"/>
            <a:ext cx="275572" cy="275197"/>
          </a:xfrm>
          <a:prstGeom prst="rect">
            <a:avLst/>
          </a:prstGeom>
          <a:solidFill>
            <a:schemeClr val="tx1"/>
          </a:solidFill>
          <a:ln w="317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78412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19398" y="296450"/>
            <a:ext cx="7623090" cy="818367"/>
          </a:xfrm>
        </p:spPr>
        <p:txBody>
          <a:bodyPr>
            <a:noAutofit/>
          </a:bodyPr>
          <a:lstStyle/>
          <a:p>
            <a:r>
              <a:rPr lang="en-US" sz="4800" dirty="0" smtClean="0"/>
              <a:t>Excel - </a:t>
            </a:r>
            <a:r>
              <a:rPr lang="ru-RU" sz="4800" dirty="0" smtClean="0"/>
              <a:t>кроссворд</a:t>
            </a:r>
            <a:endParaRPr lang="ru-RU" sz="48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5072" y="1304468"/>
            <a:ext cx="6534150" cy="5000625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7735292" y="1629230"/>
            <a:ext cx="338782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/>
              <a:t>Вопрос № 6 – Ввод формулы в </a:t>
            </a:r>
            <a:r>
              <a:rPr lang="en-US" sz="4000" dirty="0" smtClean="0"/>
              <a:t>Excel </a:t>
            </a:r>
            <a:r>
              <a:rPr lang="ru-RU" sz="4000" dirty="0" smtClean="0"/>
              <a:t>начинается с символа с названием ……</a:t>
            </a:r>
            <a:endParaRPr lang="ru-RU" sz="4000" dirty="0"/>
          </a:p>
        </p:txBody>
      </p:sp>
      <p:sp>
        <p:nvSpPr>
          <p:cNvPr id="3" name="TextBox 2"/>
          <p:cNvSpPr txBox="1"/>
          <p:nvPr/>
        </p:nvSpPr>
        <p:spPr>
          <a:xfrm>
            <a:off x="2154477" y="3444658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в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459733" y="3460501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в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710940" y="3460501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о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020012" y="3460501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д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467135" y="3778357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к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731918" y="3778357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н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030956" y="3778357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и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329994" y="3774540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г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3590892" y="3774540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а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583318" y="4034612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я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844216" y="4041920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ч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158670" y="4041920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е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445857" y="4041920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й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744042" y="4031637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к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3030956" y="4041920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а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5073" y="1529800"/>
            <a:ext cx="6534150" cy="112395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3053569" y="4356445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г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3329141" y="4356445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л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3604713" y="4356445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а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925855" y="4356445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в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4206936" y="4334858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н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4505121" y="4334858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а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803650" y="4325797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я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2456346" y="4630988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с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2782010" y="4630988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т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3043826" y="4630988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р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3356285" y="4630988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о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3645402" y="4630988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к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3944234" y="4630988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а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38" name="Рисунок 3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43433" y="5861660"/>
            <a:ext cx="2752725" cy="371475"/>
          </a:xfrm>
          <a:prstGeom prst="rect">
            <a:avLst/>
          </a:prstGeom>
        </p:spPr>
      </p:pic>
      <p:sp>
        <p:nvSpPr>
          <p:cNvPr id="39" name="Прямоугольник 38"/>
          <p:cNvSpPr/>
          <p:nvPr/>
        </p:nvSpPr>
        <p:spPr>
          <a:xfrm>
            <a:off x="3944234" y="5311411"/>
            <a:ext cx="275572" cy="275197"/>
          </a:xfrm>
          <a:prstGeom prst="rect">
            <a:avLst/>
          </a:prstGeom>
          <a:solidFill>
            <a:schemeClr val="tx1"/>
          </a:solidFill>
          <a:ln w="317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03799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19398" y="296450"/>
            <a:ext cx="7623090" cy="818367"/>
          </a:xfrm>
        </p:spPr>
        <p:txBody>
          <a:bodyPr>
            <a:noAutofit/>
          </a:bodyPr>
          <a:lstStyle/>
          <a:p>
            <a:r>
              <a:rPr lang="en-US" sz="4800" dirty="0" smtClean="0"/>
              <a:t>Excel - </a:t>
            </a:r>
            <a:r>
              <a:rPr lang="ru-RU" sz="4800" dirty="0" smtClean="0"/>
              <a:t>кроссворд</a:t>
            </a:r>
            <a:endParaRPr lang="ru-RU" sz="48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5072" y="1304468"/>
            <a:ext cx="6534150" cy="5000625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7735292" y="1629230"/>
            <a:ext cx="338782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/>
              <a:t>Вопрос № 7 – Этот элемент окна программы называется строкой ……..</a:t>
            </a:r>
            <a:endParaRPr lang="ru-RU" sz="4000" dirty="0"/>
          </a:p>
        </p:txBody>
      </p:sp>
      <p:sp>
        <p:nvSpPr>
          <p:cNvPr id="3" name="TextBox 2"/>
          <p:cNvSpPr txBox="1"/>
          <p:nvPr/>
        </p:nvSpPr>
        <p:spPr>
          <a:xfrm>
            <a:off x="2154477" y="3444658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в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459733" y="3460501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в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710940" y="3460501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о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020012" y="3460501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д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467135" y="3778357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к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731918" y="3778357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н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030956" y="3778357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и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329994" y="3774540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г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3590892" y="3774540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а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583318" y="4034612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я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844216" y="4041920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ч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158670" y="4041920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е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445857" y="4041920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й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744042" y="4031637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к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3030956" y="4041920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а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5073" y="1529800"/>
            <a:ext cx="6534150" cy="112395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3053569" y="4356445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г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3329141" y="4356445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л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3604713" y="4356445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а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925855" y="4356445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в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4206936" y="4334858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н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4505121" y="4334858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а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803650" y="4325797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я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2456346" y="4630988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с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2782010" y="4630988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т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3043826" y="4630988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р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3356285" y="4630988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о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3645402" y="4630988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к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3944234" y="4630988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а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2743208" y="4917520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р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3042360" y="4934533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а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3355511" y="4934533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в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3620677" y="4934533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н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3919509" y="4942079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о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944234" y="5311411"/>
            <a:ext cx="275572" cy="275197"/>
          </a:xfrm>
          <a:prstGeom prst="rect">
            <a:avLst/>
          </a:prstGeom>
          <a:solidFill>
            <a:schemeClr val="tx1"/>
          </a:solidFill>
          <a:ln w="317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3" name="Рисунок 4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43433" y="5861660"/>
            <a:ext cx="2752725" cy="371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998241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19398" y="296450"/>
            <a:ext cx="7623090" cy="818367"/>
          </a:xfrm>
        </p:spPr>
        <p:txBody>
          <a:bodyPr>
            <a:noAutofit/>
          </a:bodyPr>
          <a:lstStyle/>
          <a:p>
            <a:r>
              <a:rPr lang="en-US" sz="4800" dirty="0" smtClean="0"/>
              <a:t>Excel - </a:t>
            </a:r>
            <a:r>
              <a:rPr lang="ru-RU" sz="4800" dirty="0" smtClean="0"/>
              <a:t>кроссворд</a:t>
            </a:r>
            <a:endParaRPr lang="ru-RU" sz="48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5072" y="1304468"/>
            <a:ext cx="6534150" cy="5000625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7735292" y="1629230"/>
            <a:ext cx="3387820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/>
              <a:t>Вопрос № 8 – Сколько ячеек содержит диапазон А1:</a:t>
            </a:r>
            <a:r>
              <a:rPr lang="en-US" sz="4000" dirty="0" smtClean="0"/>
              <a:t>D2 </a:t>
            </a:r>
            <a:endParaRPr lang="ru-RU" sz="4000" dirty="0"/>
          </a:p>
        </p:txBody>
      </p:sp>
      <p:sp>
        <p:nvSpPr>
          <p:cNvPr id="3" name="TextBox 2"/>
          <p:cNvSpPr txBox="1"/>
          <p:nvPr/>
        </p:nvSpPr>
        <p:spPr>
          <a:xfrm>
            <a:off x="2154477" y="3444658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в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459733" y="3460501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в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710940" y="3460501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о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020012" y="3460501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д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467135" y="3778357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к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731918" y="3778357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н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030956" y="3778357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и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329994" y="3774540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г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3590892" y="3774540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а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583318" y="4034612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я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844216" y="4041920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ч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158670" y="4041920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е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445857" y="4041920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й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744042" y="4031637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к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3030956" y="4041920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а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5073" y="1529800"/>
            <a:ext cx="6534150" cy="112395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3053569" y="4356445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г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3329141" y="4356445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л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3604713" y="4356445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а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925855" y="4356445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в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4206936" y="4334858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н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4505121" y="4334858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а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803650" y="4325797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я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2456346" y="4630988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с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2782010" y="4630988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т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3043826" y="4630988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р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3356285" y="4630988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о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3645402" y="4630988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к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3944234" y="4630988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а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2743208" y="4917520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р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3042360" y="4934533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а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3355511" y="4934533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в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3620677" y="4934533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н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3919509" y="4942079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о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944234" y="5311411"/>
            <a:ext cx="275572" cy="275197"/>
          </a:xfrm>
          <a:prstGeom prst="rect">
            <a:avLst/>
          </a:prstGeom>
          <a:solidFill>
            <a:schemeClr val="tx1"/>
          </a:solidFill>
          <a:ln w="317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TextBox 42"/>
          <p:cNvSpPr txBox="1"/>
          <p:nvPr/>
        </p:nvSpPr>
        <p:spPr>
          <a:xfrm>
            <a:off x="2154477" y="5217276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ф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2430057" y="5230216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о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2744440" y="5217276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р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3020012" y="5230216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м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3332743" y="5230216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у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3633039" y="5217276"/>
            <a:ext cx="275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л</a:t>
            </a:r>
          </a:p>
        </p:txBody>
      </p:sp>
      <p:pic>
        <p:nvPicPr>
          <p:cNvPr id="49" name="Рисунок 4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43433" y="5861660"/>
            <a:ext cx="2752725" cy="371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178306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ебеса">
  <a:themeElements>
    <a:clrScheme name="Небеса">
      <a:dk1>
        <a:sysClr val="windowText" lastClr="000000"/>
      </a:dk1>
      <a:lt1>
        <a:sysClr val="window" lastClr="FFFFFF"/>
      </a:lt1>
      <a:dk2>
        <a:srgbClr val="18276C"/>
      </a:dk2>
      <a:lt2>
        <a:srgbClr val="EBEBEB"/>
      </a:lt2>
      <a:accent1>
        <a:srgbClr val="AC3EC1"/>
      </a:accent1>
      <a:accent2>
        <a:srgbClr val="477BD1"/>
      </a:accent2>
      <a:accent3>
        <a:srgbClr val="46B298"/>
      </a:accent3>
      <a:accent4>
        <a:srgbClr val="90BA4C"/>
      </a:accent4>
      <a:accent5>
        <a:srgbClr val="DD9D31"/>
      </a:accent5>
      <a:accent6>
        <a:srgbClr val="E25247"/>
      </a:accent6>
      <a:hlink>
        <a:srgbClr val="C573D2"/>
      </a:hlink>
      <a:folHlink>
        <a:srgbClr val="CCAEE8"/>
      </a:folHlink>
    </a:clrScheme>
    <a:fontScheme name="Небеса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Небеса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82000"/>
                <a:alpha val="7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00000"/>
              </a:schemeClr>
            </a:gs>
            <a:gs pos="100000">
              <a:schemeClr val="phClr">
                <a:shade val="88000"/>
                <a:lumMod val="88000"/>
              </a:schemeClr>
            </a:gs>
          </a:gsLst>
          <a:lin ang="5400000" scaled="1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381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shade val="96000"/>
                <a:hueMod val="100000"/>
                <a:satMod val="180000"/>
                <a:lumMod val="110000"/>
              </a:schemeClr>
            </a:gs>
            <a:gs pos="100000">
              <a:schemeClr val="phClr">
                <a:shade val="96000"/>
                <a:satMod val="160000"/>
                <a:lumMod val="100000"/>
              </a:schemeClr>
            </a:gs>
          </a:gsLst>
          <a:lin ang="4740000" scaled="1"/>
        </a:gradFill>
        <a:blipFill>
          <a:blip xmlns:r="http://schemas.openxmlformats.org/officeDocument/2006/relationships" r:embed="rId1"/>
          <a:stretch/>
        </a:blip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Celestial" id="{C4BB2A3D-0E93-4C5F-B0D2-9D3FCE089CC5}" vid="{42E5908D-19A2-46FD-89FA-638B126129E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TM03457452[[fn=Небесный]]</Template>
  <TotalTime>825</TotalTime>
  <Words>899</Words>
  <Application>Microsoft Office PowerPoint</Application>
  <PresentationFormat>Произвольный</PresentationFormat>
  <Paragraphs>510</Paragraphs>
  <Slides>27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9" baseType="lpstr">
      <vt:lpstr>Небеса</vt:lpstr>
      <vt:lpstr>Диаграмма</vt:lpstr>
      <vt:lpstr>Тема урока: ?</vt:lpstr>
      <vt:lpstr>Excel - кроссворд</vt:lpstr>
      <vt:lpstr>Excel - кроссворд</vt:lpstr>
      <vt:lpstr>Excel - кроссворд</vt:lpstr>
      <vt:lpstr>Excel - кроссворд</vt:lpstr>
      <vt:lpstr>Excel - кроссворд</vt:lpstr>
      <vt:lpstr>Excel - кроссворд</vt:lpstr>
      <vt:lpstr>Excel - кроссворд</vt:lpstr>
      <vt:lpstr>Excel - кроссворд</vt:lpstr>
      <vt:lpstr>Excel - кроссворд</vt:lpstr>
      <vt:lpstr>Excel - кроссворд</vt:lpstr>
      <vt:lpstr>Excel - кроссворд</vt:lpstr>
      <vt:lpstr>Слайд 13</vt:lpstr>
      <vt:lpstr>Слайд 14</vt:lpstr>
      <vt:lpstr>Диаграммы</vt:lpstr>
      <vt:lpstr>Основные ТИПы ДИАГРАММ</vt:lpstr>
      <vt:lpstr>гистограмма</vt:lpstr>
      <vt:lpstr>Слайд 18</vt:lpstr>
      <vt:lpstr>линейчатая диаграмма -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Домашнее задание 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Студент</dc:creator>
  <cp:lastModifiedBy>Admin</cp:lastModifiedBy>
  <cp:revision>33</cp:revision>
  <dcterms:created xsi:type="dcterms:W3CDTF">2015-06-20T12:13:53Z</dcterms:created>
  <dcterms:modified xsi:type="dcterms:W3CDTF">2025-03-02T04:29:22Z</dcterms:modified>
</cp:coreProperties>
</file>