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58" r:id="rId3"/>
    <p:sldId id="261" r:id="rId4"/>
    <p:sldId id="256" r:id="rId5"/>
    <p:sldId id="260" r:id="rId6"/>
    <p:sldId id="262" r:id="rId7"/>
    <p:sldId id="263" r:id="rId8"/>
    <p:sldId id="272" r:id="rId9"/>
    <p:sldId id="268" r:id="rId10"/>
    <p:sldId id="265" r:id="rId11"/>
    <p:sldId id="266" r:id="rId12"/>
    <p:sldId id="269" r:id="rId13"/>
    <p:sldId id="267" r:id="rId14"/>
    <p:sldId id="270" r:id="rId15"/>
    <p:sldId id="271" r:id="rId16"/>
    <p:sldId id="257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3300"/>
    <a:srgbClr val="8D1E1B"/>
    <a:srgbClr val="BE2824"/>
    <a:srgbClr val="F90B05"/>
    <a:srgbClr val="740000"/>
    <a:srgbClr val="BC080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214754-C77A-410D-BA5F-BAFDAAB7D37A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133D79D-3212-40D3-B019-BF477E57A33A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Найти ответы на вопросы</a:t>
          </a:r>
          <a:endParaRPr lang="ru-RU" b="1" dirty="0">
            <a:solidFill>
              <a:srgbClr val="002060"/>
            </a:solidFill>
          </a:endParaRPr>
        </a:p>
      </dgm:t>
    </dgm:pt>
    <dgm:pt modelId="{E04B2FC8-FAAF-45CB-AACF-7848E84CECF5}" type="parTrans" cxnId="{1FCB9577-D8F5-4DF3-B9BE-4BC499A48D31}">
      <dgm:prSet/>
      <dgm:spPr/>
      <dgm:t>
        <a:bodyPr/>
        <a:lstStyle/>
        <a:p>
          <a:endParaRPr lang="ru-RU"/>
        </a:p>
      </dgm:t>
    </dgm:pt>
    <dgm:pt modelId="{6D39F8DE-8650-499B-8BF5-F8436D0AE3BD}" type="sibTrans" cxnId="{1FCB9577-D8F5-4DF3-B9BE-4BC499A48D31}">
      <dgm:prSet/>
      <dgm:spPr/>
      <dgm:t>
        <a:bodyPr/>
        <a:lstStyle/>
        <a:p>
          <a:endParaRPr lang="ru-RU"/>
        </a:p>
      </dgm:t>
    </dgm:pt>
    <dgm:pt modelId="{7F237CAF-D9BA-4481-8381-C88C6E8AE66C}">
      <dgm:prSet phldrT="[Текст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Что такое циклон и антициклон?</a:t>
          </a:r>
          <a:endParaRPr lang="ru-RU" sz="1400" b="1" dirty="0">
            <a:solidFill>
              <a:schemeClr val="tx1"/>
            </a:solidFill>
          </a:endParaRPr>
        </a:p>
      </dgm:t>
    </dgm:pt>
    <dgm:pt modelId="{B3503105-C745-45B9-B50F-8BBA21E2CCA9}" type="parTrans" cxnId="{889257C1-555E-4481-B808-3F60341FBE28}">
      <dgm:prSet/>
      <dgm:spPr>
        <a:solidFill>
          <a:srgbClr val="0070C0"/>
        </a:solidFill>
      </dgm:spPr>
      <dgm:t>
        <a:bodyPr/>
        <a:lstStyle/>
        <a:p>
          <a:endParaRPr lang="ru-RU"/>
        </a:p>
      </dgm:t>
    </dgm:pt>
    <dgm:pt modelId="{732ACCBD-889B-4DCD-A581-6FB3BB94EBE6}" type="sibTrans" cxnId="{889257C1-555E-4481-B808-3F60341FBE28}">
      <dgm:prSet/>
      <dgm:spPr/>
      <dgm:t>
        <a:bodyPr/>
        <a:lstStyle/>
        <a:p>
          <a:endParaRPr lang="ru-RU"/>
        </a:p>
      </dgm:t>
    </dgm:pt>
    <dgm:pt modelId="{02DDE061-02C8-41B7-BAA4-4601AA16FFCD}">
      <dgm:prSet phldrT="[Текст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Как образуются циклоны и антициклоны?</a:t>
          </a:r>
          <a:endParaRPr lang="ru-RU" sz="1400" b="1" dirty="0">
            <a:solidFill>
              <a:schemeClr val="tx1"/>
            </a:solidFill>
          </a:endParaRPr>
        </a:p>
      </dgm:t>
    </dgm:pt>
    <dgm:pt modelId="{2B8CBEA2-EFF1-4CF7-916A-963727653DB8}" type="parTrans" cxnId="{510CC9D6-61F4-46C8-BD1B-7B59955DB4F7}">
      <dgm:prSet/>
      <dgm:spPr>
        <a:solidFill>
          <a:srgbClr val="0070C0"/>
        </a:solidFill>
      </dgm:spPr>
      <dgm:t>
        <a:bodyPr/>
        <a:lstStyle/>
        <a:p>
          <a:endParaRPr lang="ru-RU"/>
        </a:p>
      </dgm:t>
    </dgm:pt>
    <dgm:pt modelId="{EAB0A6FF-B8D9-48E6-92DE-5036BC38EDFF}" type="sibTrans" cxnId="{510CC9D6-61F4-46C8-BD1B-7B59955DB4F7}">
      <dgm:prSet/>
      <dgm:spPr/>
      <dgm:t>
        <a:bodyPr/>
        <a:lstStyle/>
        <a:p>
          <a:endParaRPr lang="ru-RU"/>
        </a:p>
      </dgm:t>
    </dgm:pt>
    <dgm:pt modelId="{DA62EA90-D190-4F15-A578-C01B5814CA79}">
      <dgm:prSet phldrT="[Текст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Какими характеристиками они обладают?</a:t>
          </a:r>
          <a:endParaRPr lang="ru-RU" sz="1400" b="1" dirty="0">
            <a:solidFill>
              <a:schemeClr val="tx1"/>
            </a:solidFill>
          </a:endParaRPr>
        </a:p>
      </dgm:t>
    </dgm:pt>
    <dgm:pt modelId="{E2AC38D9-1278-443E-9849-F8454E6772BB}" type="parTrans" cxnId="{B2C27245-2D06-4641-9BC3-E75CEF6DD5BB}">
      <dgm:prSet/>
      <dgm:spPr>
        <a:solidFill>
          <a:srgbClr val="0070C0"/>
        </a:solidFill>
      </dgm:spPr>
      <dgm:t>
        <a:bodyPr/>
        <a:lstStyle/>
        <a:p>
          <a:endParaRPr lang="ru-RU"/>
        </a:p>
      </dgm:t>
    </dgm:pt>
    <dgm:pt modelId="{5F33B2EF-0320-42EC-8125-09E173E393DC}" type="sibTrans" cxnId="{B2C27245-2D06-4641-9BC3-E75CEF6DD5BB}">
      <dgm:prSet/>
      <dgm:spPr/>
      <dgm:t>
        <a:bodyPr/>
        <a:lstStyle/>
        <a:p>
          <a:endParaRPr lang="ru-RU"/>
        </a:p>
      </dgm:t>
    </dgm:pt>
    <dgm:pt modelId="{D04E176D-438F-4D94-A913-38D04BAED100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В каких районах распространены эти вихри?</a:t>
          </a:r>
          <a:endParaRPr lang="ru-RU" sz="1400" b="1" dirty="0">
            <a:solidFill>
              <a:schemeClr val="tx1"/>
            </a:solidFill>
          </a:endParaRPr>
        </a:p>
      </dgm:t>
    </dgm:pt>
    <dgm:pt modelId="{D6A261B9-A243-4908-B0DB-0E6913C42304}" type="parTrans" cxnId="{A986C677-1B91-4CEC-A2F5-3BFFB469A414}">
      <dgm:prSet/>
      <dgm:spPr>
        <a:solidFill>
          <a:srgbClr val="0070C0"/>
        </a:solidFill>
      </dgm:spPr>
      <dgm:t>
        <a:bodyPr/>
        <a:lstStyle/>
        <a:p>
          <a:endParaRPr lang="ru-RU"/>
        </a:p>
      </dgm:t>
    </dgm:pt>
    <dgm:pt modelId="{A9798FF2-92BB-4F13-849C-D13CE046BEF0}" type="sibTrans" cxnId="{A986C677-1B91-4CEC-A2F5-3BFFB469A414}">
      <dgm:prSet/>
      <dgm:spPr/>
      <dgm:t>
        <a:bodyPr/>
        <a:lstStyle/>
        <a:p>
          <a:endParaRPr lang="ru-RU"/>
        </a:p>
      </dgm:t>
    </dgm:pt>
    <dgm:pt modelId="{75E5C2D1-0483-4439-80E9-987E42AA9C35}" type="pres">
      <dgm:prSet presAssocID="{32214754-C77A-410D-BA5F-BAFDAAB7D37A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FDAE58B-E9B8-412E-B8A4-3124C6670FA9}" type="pres">
      <dgm:prSet presAssocID="{B133D79D-3212-40D3-B019-BF477E57A33A}" presName="centerShape" presStyleLbl="node0" presStyleIdx="0" presStyleCnt="1"/>
      <dgm:spPr/>
      <dgm:t>
        <a:bodyPr/>
        <a:lstStyle/>
        <a:p>
          <a:endParaRPr lang="ru-RU"/>
        </a:p>
      </dgm:t>
    </dgm:pt>
    <dgm:pt modelId="{3F5DA781-41C3-4AE0-AC93-57B530EA6B31}" type="pres">
      <dgm:prSet presAssocID="{B3503105-C745-45B9-B50F-8BBA21E2CCA9}" presName="parTrans" presStyleLbl="sibTrans2D1" presStyleIdx="0" presStyleCnt="4"/>
      <dgm:spPr/>
      <dgm:t>
        <a:bodyPr/>
        <a:lstStyle/>
        <a:p>
          <a:endParaRPr lang="ru-RU"/>
        </a:p>
      </dgm:t>
    </dgm:pt>
    <dgm:pt modelId="{91F249A2-BFA6-4DBD-BF8C-854AF4ECB740}" type="pres">
      <dgm:prSet presAssocID="{B3503105-C745-45B9-B50F-8BBA21E2CCA9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8DEEC3DA-9B20-48D9-829E-1797DB17BAD5}" type="pres">
      <dgm:prSet presAssocID="{7F237CAF-D9BA-4481-8381-C88C6E8AE66C}" presName="node" presStyleLbl="node1" presStyleIdx="0" presStyleCnt="4" custScaleX="1459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423DEB-FFD9-4069-927A-ADBB160797BE}" type="pres">
      <dgm:prSet presAssocID="{2B8CBEA2-EFF1-4CF7-916A-963727653DB8}" presName="parTrans" presStyleLbl="sibTrans2D1" presStyleIdx="1" presStyleCnt="4"/>
      <dgm:spPr/>
      <dgm:t>
        <a:bodyPr/>
        <a:lstStyle/>
        <a:p>
          <a:endParaRPr lang="ru-RU"/>
        </a:p>
      </dgm:t>
    </dgm:pt>
    <dgm:pt modelId="{BB200CB5-6BD0-413B-8F2F-9E7A1133C092}" type="pres">
      <dgm:prSet presAssocID="{2B8CBEA2-EFF1-4CF7-916A-963727653DB8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EB773EA9-EA7C-4D5C-84AE-3321CA598140}" type="pres">
      <dgm:prSet presAssocID="{02DDE061-02C8-41B7-BAA4-4601AA16FFCD}" presName="node" presStyleLbl="node1" presStyleIdx="1" presStyleCnt="4" custScaleX="1435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06B96E-7318-4DC1-8C34-CE1981857A4C}" type="pres">
      <dgm:prSet presAssocID="{E2AC38D9-1278-443E-9849-F8454E6772BB}" presName="parTrans" presStyleLbl="sibTrans2D1" presStyleIdx="2" presStyleCnt="4" custLinFactNeighborX="6016" custLinFactNeighborY="-4865"/>
      <dgm:spPr/>
      <dgm:t>
        <a:bodyPr/>
        <a:lstStyle/>
        <a:p>
          <a:endParaRPr lang="ru-RU"/>
        </a:p>
      </dgm:t>
    </dgm:pt>
    <dgm:pt modelId="{1B92CCCC-700A-47D1-B714-F90B45BF6182}" type="pres">
      <dgm:prSet presAssocID="{E2AC38D9-1278-443E-9849-F8454E6772BB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E2C0318C-7D0D-4E64-9E28-DA6B8F6943A1}" type="pres">
      <dgm:prSet presAssocID="{DA62EA90-D190-4F15-A578-C01B5814CA79}" presName="node" presStyleLbl="node1" presStyleIdx="2" presStyleCnt="4" custScaleX="145105" custRadScaleRad="98119" custRadScaleInc="-1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3D7A12-4DB9-4CE8-9DDE-88E3BBCBBFD7}" type="pres">
      <dgm:prSet presAssocID="{D6A261B9-A243-4908-B0DB-0E6913C42304}" presName="parTrans" presStyleLbl="sibTrans2D1" presStyleIdx="3" presStyleCnt="4"/>
      <dgm:spPr/>
      <dgm:t>
        <a:bodyPr/>
        <a:lstStyle/>
        <a:p>
          <a:endParaRPr lang="ru-RU"/>
        </a:p>
      </dgm:t>
    </dgm:pt>
    <dgm:pt modelId="{8DF60062-1926-4390-AE58-428437B2793D}" type="pres">
      <dgm:prSet presAssocID="{D6A261B9-A243-4908-B0DB-0E6913C42304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6FE540CA-2B70-4D47-BFCA-0A997935AC91}" type="pres">
      <dgm:prSet presAssocID="{D04E176D-438F-4D94-A913-38D04BAED100}" presName="node" presStyleLbl="node1" presStyleIdx="3" presStyleCnt="4" custScaleX="144795" custRadScaleRad="98121" custRadScaleInc="12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24C958B-2E73-4EF7-96E3-21B8D7FA23FF}" type="presOf" srcId="{32214754-C77A-410D-BA5F-BAFDAAB7D37A}" destId="{75E5C2D1-0483-4439-80E9-987E42AA9C35}" srcOrd="0" destOrd="0" presId="urn:microsoft.com/office/officeart/2005/8/layout/radial5"/>
    <dgm:cxn modelId="{889257C1-555E-4481-B808-3F60341FBE28}" srcId="{B133D79D-3212-40D3-B019-BF477E57A33A}" destId="{7F237CAF-D9BA-4481-8381-C88C6E8AE66C}" srcOrd="0" destOrd="0" parTransId="{B3503105-C745-45B9-B50F-8BBA21E2CCA9}" sibTransId="{732ACCBD-889B-4DCD-A581-6FB3BB94EBE6}"/>
    <dgm:cxn modelId="{510CC9D6-61F4-46C8-BD1B-7B59955DB4F7}" srcId="{B133D79D-3212-40D3-B019-BF477E57A33A}" destId="{02DDE061-02C8-41B7-BAA4-4601AA16FFCD}" srcOrd="1" destOrd="0" parTransId="{2B8CBEA2-EFF1-4CF7-916A-963727653DB8}" sibTransId="{EAB0A6FF-B8D9-48E6-92DE-5036BC38EDFF}"/>
    <dgm:cxn modelId="{B2C27245-2D06-4641-9BC3-E75CEF6DD5BB}" srcId="{B133D79D-3212-40D3-B019-BF477E57A33A}" destId="{DA62EA90-D190-4F15-A578-C01B5814CA79}" srcOrd="2" destOrd="0" parTransId="{E2AC38D9-1278-443E-9849-F8454E6772BB}" sibTransId="{5F33B2EF-0320-42EC-8125-09E173E393DC}"/>
    <dgm:cxn modelId="{469B4E71-D241-45B2-A0D3-76C214CCD458}" type="presOf" srcId="{B3503105-C745-45B9-B50F-8BBA21E2CCA9}" destId="{91F249A2-BFA6-4DBD-BF8C-854AF4ECB740}" srcOrd="1" destOrd="0" presId="urn:microsoft.com/office/officeart/2005/8/layout/radial5"/>
    <dgm:cxn modelId="{40875932-77B0-4143-847A-59AABD26BDB1}" type="presOf" srcId="{D04E176D-438F-4D94-A913-38D04BAED100}" destId="{6FE540CA-2B70-4D47-BFCA-0A997935AC91}" srcOrd="0" destOrd="0" presId="urn:microsoft.com/office/officeart/2005/8/layout/radial5"/>
    <dgm:cxn modelId="{B5AB1189-C12C-4980-9C9D-C3F63356BBFB}" type="presOf" srcId="{D6A261B9-A243-4908-B0DB-0E6913C42304}" destId="{D93D7A12-4DB9-4CE8-9DDE-88E3BBCBBFD7}" srcOrd="0" destOrd="0" presId="urn:microsoft.com/office/officeart/2005/8/layout/radial5"/>
    <dgm:cxn modelId="{47F514FE-68A3-4D88-BE59-7A133B802E97}" type="presOf" srcId="{B133D79D-3212-40D3-B019-BF477E57A33A}" destId="{4FDAE58B-E9B8-412E-B8A4-3124C6670FA9}" srcOrd="0" destOrd="0" presId="urn:microsoft.com/office/officeart/2005/8/layout/radial5"/>
    <dgm:cxn modelId="{C412B806-03FA-4036-BC78-1E272EDEBDD0}" type="presOf" srcId="{DA62EA90-D190-4F15-A578-C01B5814CA79}" destId="{E2C0318C-7D0D-4E64-9E28-DA6B8F6943A1}" srcOrd="0" destOrd="0" presId="urn:microsoft.com/office/officeart/2005/8/layout/radial5"/>
    <dgm:cxn modelId="{CC8AFAAE-C52B-42F8-B7F6-36062DA2BA9A}" type="presOf" srcId="{B3503105-C745-45B9-B50F-8BBA21E2CCA9}" destId="{3F5DA781-41C3-4AE0-AC93-57B530EA6B31}" srcOrd="0" destOrd="0" presId="urn:microsoft.com/office/officeart/2005/8/layout/radial5"/>
    <dgm:cxn modelId="{25DCA31B-471B-4C94-8F3B-7ED6A8AADB02}" type="presOf" srcId="{2B8CBEA2-EFF1-4CF7-916A-963727653DB8}" destId="{46423DEB-FFD9-4069-927A-ADBB160797BE}" srcOrd="0" destOrd="0" presId="urn:microsoft.com/office/officeart/2005/8/layout/radial5"/>
    <dgm:cxn modelId="{1FCB9577-D8F5-4DF3-B9BE-4BC499A48D31}" srcId="{32214754-C77A-410D-BA5F-BAFDAAB7D37A}" destId="{B133D79D-3212-40D3-B019-BF477E57A33A}" srcOrd="0" destOrd="0" parTransId="{E04B2FC8-FAAF-45CB-AACF-7848E84CECF5}" sibTransId="{6D39F8DE-8650-499B-8BF5-F8436D0AE3BD}"/>
    <dgm:cxn modelId="{42BD8207-142B-4C61-9261-7AC2BA87524E}" type="presOf" srcId="{E2AC38D9-1278-443E-9849-F8454E6772BB}" destId="{1B92CCCC-700A-47D1-B714-F90B45BF6182}" srcOrd="1" destOrd="0" presId="urn:microsoft.com/office/officeart/2005/8/layout/radial5"/>
    <dgm:cxn modelId="{9335273F-08FD-4932-9BB4-F292175D3946}" type="presOf" srcId="{02DDE061-02C8-41B7-BAA4-4601AA16FFCD}" destId="{EB773EA9-EA7C-4D5C-84AE-3321CA598140}" srcOrd="0" destOrd="0" presId="urn:microsoft.com/office/officeart/2005/8/layout/radial5"/>
    <dgm:cxn modelId="{C1EB8EBD-5D2A-4473-9737-2A74847A2D94}" type="presOf" srcId="{2B8CBEA2-EFF1-4CF7-916A-963727653DB8}" destId="{BB200CB5-6BD0-413B-8F2F-9E7A1133C092}" srcOrd="1" destOrd="0" presId="urn:microsoft.com/office/officeart/2005/8/layout/radial5"/>
    <dgm:cxn modelId="{E56331F5-C754-406E-81EA-D5971C7236DF}" type="presOf" srcId="{D6A261B9-A243-4908-B0DB-0E6913C42304}" destId="{8DF60062-1926-4390-AE58-428437B2793D}" srcOrd="1" destOrd="0" presId="urn:microsoft.com/office/officeart/2005/8/layout/radial5"/>
    <dgm:cxn modelId="{1D699E22-09B2-4F05-9A0E-AE18BF691CE2}" type="presOf" srcId="{7F237CAF-D9BA-4481-8381-C88C6E8AE66C}" destId="{8DEEC3DA-9B20-48D9-829E-1797DB17BAD5}" srcOrd="0" destOrd="0" presId="urn:microsoft.com/office/officeart/2005/8/layout/radial5"/>
    <dgm:cxn modelId="{17772353-BC30-4EE0-BEDF-9C3725FACCEF}" type="presOf" srcId="{E2AC38D9-1278-443E-9849-F8454E6772BB}" destId="{DB06B96E-7318-4DC1-8C34-CE1981857A4C}" srcOrd="0" destOrd="0" presId="urn:microsoft.com/office/officeart/2005/8/layout/radial5"/>
    <dgm:cxn modelId="{A986C677-1B91-4CEC-A2F5-3BFFB469A414}" srcId="{B133D79D-3212-40D3-B019-BF477E57A33A}" destId="{D04E176D-438F-4D94-A913-38D04BAED100}" srcOrd="3" destOrd="0" parTransId="{D6A261B9-A243-4908-B0DB-0E6913C42304}" sibTransId="{A9798FF2-92BB-4F13-849C-D13CE046BEF0}"/>
    <dgm:cxn modelId="{8CD0A2A3-FF7C-4BE8-8E9E-9BF0C7DA4FD2}" type="presParOf" srcId="{75E5C2D1-0483-4439-80E9-987E42AA9C35}" destId="{4FDAE58B-E9B8-412E-B8A4-3124C6670FA9}" srcOrd="0" destOrd="0" presId="urn:microsoft.com/office/officeart/2005/8/layout/radial5"/>
    <dgm:cxn modelId="{8D16AB75-55C1-47E2-B156-D79FE481D959}" type="presParOf" srcId="{75E5C2D1-0483-4439-80E9-987E42AA9C35}" destId="{3F5DA781-41C3-4AE0-AC93-57B530EA6B31}" srcOrd="1" destOrd="0" presId="urn:microsoft.com/office/officeart/2005/8/layout/radial5"/>
    <dgm:cxn modelId="{CCEBC82E-F599-47B5-97CD-C37AAA04646A}" type="presParOf" srcId="{3F5DA781-41C3-4AE0-AC93-57B530EA6B31}" destId="{91F249A2-BFA6-4DBD-BF8C-854AF4ECB740}" srcOrd="0" destOrd="0" presId="urn:microsoft.com/office/officeart/2005/8/layout/radial5"/>
    <dgm:cxn modelId="{B330CDA1-E758-4807-BFCD-CC1549E399F2}" type="presParOf" srcId="{75E5C2D1-0483-4439-80E9-987E42AA9C35}" destId="{8DEEC3DA-9B20-48D9-829E-1797DB17BAD5}" srcOrd="2" destOrd="0" presId="urn:microsoft.com/office/officeart/2005/8/layout/radial5"/>
    <dgm:cxn modelId="{A168F993-8339-4933-B39F-78A1307A2DDC}" type="presParOf" srcId="{75E5C2D1-0483-4439-80E9-987E42AA9C35}" destId="{46423DEB-FFD9-4069-927A-ADBB160797BE}" srcOrd="3" destOrd="0" presId="urn:microsoft.com/office/officeart/2005/8/layout/radial5"/>
    <dgm:cxn modelId="{F22CE5D1-79F1-4732-A4A9-EA769BD56F37}" type="presParOf" srcId="{46423DEB-FFD9-4069-927A-ADBB160797BE}" destId="{BB200CB5-6BD0-413B-8F2F-9E7A1133C092}" srcOrd="0" destOrd="0" presId="urn:microsoft.com/office/officeart/2005/8/layout/radial5"/>
    <dgm:cxn modelId="{BDF1F667-AB5F-491F-B3CA-D5ACC0A35719}" type="presParOf" srcId="{75E5C2D1-0483-4439-80E9-987E42AA9C35}" destId="{EB773EA9-EA7C-4D5C-84AE-3321CA598140}" srcOrd="4" destOrd="0" presId="urn:microsoft.com/office/officeart/2005/8/layout/radial5"/>
    <dgm:cxn modelId="{E1883E3E-F706-413B-BF2E-349A08C59CB9}" type="presParOf" srcId="{75E5C2D1-0483-4439-80E9-987E42AA9C35}" destId="{DB06B96E-7318-4DC1-8C34-CE1981857A4C}" srcOrd="5" destOrd="0" presId="urn:microsoft.com/office/officeart/2005/8/layout/radial5"/>
    <dgm:cxn modelId="{003D6129-79C9-4B04-AB5B-7B6AF31C64F5}" type="presParOf" srcId="{DB06B96E-7318-4DC1-8C34-CE1981857A4C}" destId="{1B92CCCC-700A-47D1-B714-F90B45BF6182}" srcOrd="0" destOrd="0" presId="urn:microsoft.com/office/officeart/2005/8/layout/radial5"/>
    <dgm:cxn modelId="{5F238C89-1A5B-43C6-83F4-CBCE3FB7A4C6}" type="presParOf" srcId="{75E5C2D1-0483-4439-80E9-987E42AA9C35}" destId="{E2C0318C-7D0D-4E64-9E28-DA6B8F6943A1}" srcOrd="6" destOrd="0" presId="urn:microsoft.com/office/officeart/2005/8/layout/radial5"/>
    <dgm:cxn modelId="{081179B5-F52A-45C0-8047-91B0ABD8AFBB}" type="presParOf" srcId="{75E5C2D1-0483-4439-80E9-987E42AA9C35}" destId="{D93D7A12-4DB9-4CE8-9DDE-88E3BBCBBFD7}" srcOrd="7" destOrd="0" presId="urn:microsoft.com/office/officeart/2005/8/layout/radial5"/>
    <dgm:cxn modelId="{D05F0968-E83B-45A0-8C93-BE3A61E35EC2}" type="presParOf" srcId="{D93D7A12-4DB9-4CE8-9DDE-88E3BBCBBFD7}" destId="{8DF60062-1926-4390-AE58-428437B2793D}" srcOrd="0" destOrd="0" presId="urn:microsoft.com/office/officeart/2005/8/layout/radial5"/>
    <dgm:cxn modelId="{EC1FEFE2-C8B3-45C7-BE7C-DED3760FC0C3}" type="presParOf" srcId="{75E5C2D1-0483-4439-80E9-987E42AA9C35}" destId="{6FE540CA-2B70-4D47-BFCA-0A997935AC91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FDAE58B-E9B8-412E-B8A4-3124C6670FA9}">
      <dsp:nvSpPr>
        <dsp:cNvPr id="0" name=""/>
        <dsp:cNvSpPr/>
      </dsp:nvSpPr>
      <dsp:spPr>
        <a:xfrm>
          <a:off x="2569121" y="1921849"/>
          <a:ext cx="1371274" cy="13712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rgbClr val="002060"/>
              </a:solidFill>
            </a:rPr>
            <a:t>Найти ответы на вопросы</a:t>
          </a:r>
          <a:endParaRPr lang="ru-RU" sz="1700" b="1" kern="1200" dirty="0">
            <a:solidFill>
              <a:srgbClr val="002060"/>
            </a:solidFill>
          </a:endParaRPr>
        </a:p>
      </dsp:txBody>
      <dsp:txXfrm>
        <a:off x="2569121" y="1921849"/>
        <a:ext cx="1371274" cy="1371274"/>
      </dsp:txXfrm>
    </dsp:sp>
    <dsp:sp modelId="{3F5DA781-41C3-4AE0-AC93-57B530EA6B31}">
      <dsp:nvSpPr>
        <dsp:cNvPr id="0" name=""/>
        <dsp:cNvSpPr/>
      </dsp:nvSpPr>
      <dsp:spPr>
        <a:xfrm rot="16200000">
          <a:off x="3109682" y="1423216"/>
          <a:ext cx="290152" cy="466233"/>
        </a:xfrm>
        <a:prstGeom prst="rightArrow">
          <a:avLst>
            <a:gd name="adj1" fmla="val 60000"/>
            <a:gd name="adj2" fmla="val 50000"/>
          </a:avLst>
        </a:prstGeom>
        <a:solidFill>
          <a:srgbClr val="0070C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16200000">
        <a:off x="3109682" y="1423216"/>
        <a:ext cx="290152" cy="466233"/>
      </dsp:txXfrm>
    </dsp:sp>
    <dsp:sp modelId="{8DEEC3DA-9B20-48D9-829E-1797DB17BAD5}">
      <dsp:nvSpPr>
        <dsp:cNvPr id="0" name=""/>
        <dsp:cNvSpPr/>
      </dsp:nvSpPr>
      <dsp:spPr>
        <a:xfrm>
          <a:off x="2254276" y="3117"/>
          <a:ext cx="2000964" cy="1371274"/>
        </a:xfrm>
        <a:prstGeom prst="ellipse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Что такое циклон и антициклон?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2254276" y="3117"/>
        <a:ext cx="2000964" cy="1371274"/>
      </dsp:txXfrm>
    </dsp:sp>
    <dsp:sp modelId="{46423DEB-FFD9-4069-927A-ADBB160797BE}">
      <dsp:nvSpPr>
        <dsp:cNvPr id="0" name=""/>
        <dsp:cNvSpPr/>
      </dsp:nvSpPr>
      <dsp:spPr>
        <a:xfrm>
          <a:off x="3995173" y="2374370"/>
          <a:ext cx="131962" cy="466233"/>
        </a:xfrm>
        <a:prstGeom prst="rightArrow">
          <a:avLst>
            <a:gd name="adj1" fmla="val 60000"/>
            <a:gd name="adj2" fmla="val 50000"/>
          </a:avLst>
        </a:prstGeom>
        <a:solidFill>
          <a:srgbClr val="0070C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>
        <a:off x="3995173" y="2374370"/>
        <a:ext cx="131962" cy="466233"/>
      </dsp:txXfrm>
    </dsp:sp>
    <dsp:sp modelId="{EB773EA9-EA7C-4D5C-84AE-3321CA598140}">
      <dsp:nvSpPr>
        <dsp:cNvPr id="0" name=""/>
        <dsp:cNvSpPr/>
      </dsp:nvSpPr>
      <dsp:spPr>
        <a:xfrm>
          <a:off x="4189381" y="1921849"/>
          <a:ext cx="1968218" cy="1371274"/>
        </a:xfrm>
        <a:prstGeom prst="ellipse">
          <a:avLst/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Как образуются циклоны и антициклоны?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4189381" y="1921849"/>
        <a:ext cx="1968218" cy="1371274"/>
      </dsp:txXfrm>
    </dsp:sp>
    <dsp:sp modelId="{DB06B96E-7318-4DC1-8C34-CE1981857A4C}">
      <dsp:nvSpPr>
        <dsp:cNvPr id="0" name=""/>
        <dsp:cNvSpPr/>
      </dsp:nvSpPr>
      <dsp:spPr>
        <a:xfrm rot="5395599">
          <a:off x="3136746" y="3285336"/>
          <a:ext cx="271023" cy="466233"/>
        </a:xfrm>
        <a:prstGeom prst="rightArrow">
          <a:avLst>
            <a:gd name="adj1" fmla="val 60000"/>
            <a:gd name="adj2" fmla="val 50000"/>
          </a:avLst>
        </a:prstGeom>
        <a:solidFill>
          <a:srgbClr val="0070C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5395599">
        <a:off x="3136746" y="3285336"/>
        <a:ext cx="271023" cy="466233"/>
      </dsp:txXfrm>
    </dsp:sp>
    <dsp:sp modelId="{E2C0318C-7D0D-4E64-9E28-DA6B8F6943A1}">
      <dsp:nvSpPr>
        <dsp:cNvPr id="0" name=""/>
        <dsp:cNvSpPr/>
      </dsp:nvSpPr>
      <dsp:spPr>
        <a:xfrm>
          <a:off x="2262274" y="3804488"/>
          <a:ext cx="1989788" cy="1371274"/>
        </a:xfrm>
        <a:prstGeom prst="ellipse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Какими характеристиками они обладают?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2262274" y="3804488"/>
        <a:ext cx="1989788" cy="1371274"/>
      </dsp:txXfrm>
    </dsp:sp>
    <dsp:sp modelId="{D93D7A12-4DB9-4CE8-9DDE-88E3BBCBBFD7}">
      <dsp:nvSpPr>
        <dsp:cNvPr id="0" name=""/>
        <dsp:cNvSpPr/>
      </dsp:nvSpPr>
      <dsp:spPr>
        <a:xfrm rot="10834992">
          <a:off x="2415915" y="2366382"/>
          <a:ext cx="108294" cy="466233"/>
        </a:xfrm>
        <a:prstGeom prst="rightArrow">
          <a:avLst>
            <a:gd name="adj1" fmla="val 60000"/>
            <a:gd name="adj2" fmla="val 50000"/>
          </a:avLst>
        </a:prstGeom>
        <a:solidFill>
          <a:srgbClr val="0070C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10834992">
        <a:off x="2415915" y="2366382"/>
        <a:ext cx="108294" cy="466233"/>
      </dsp:txXfrm>
    </dsp:sp>
    <dsp:sp modelId="{6FE540CA-2B70-4D47-BFCA-0A997935AC91}">
      <dsp:nvSpPr>
        <dsp:cNvPr id="0" name=""/>
        <dsp:cNvSpPr/>
      </dsp:nvSpPr>
      <dsp:spPr>
        <a:xfrm>
          <a:off x="379408" y="1902686"/>
          <a:ext cx="1985537" cy="1371274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В каких районах распространены эти вихри?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379408" y="1902686"/>
        <a:ext cx="1985537" cy="13712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elenaranko.ucoz.ru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6.jpeg"/><Relationship Id="rId4" Type="http://schemas.openxmlformats.org/officeDocument/2006/relationships/diagramQuickStyle" Target="../diagrams/quickStyle1.xml"/><Relationship Id="rId9" Type="http://schemas.openxmlformats.org/officeDocument/2006/relationships/hyperlink" Target="file:///F:\&#1048;&#1088;&#1080;&#1085;&#1072;%20&#1044;&#1077;&#1075;&#1090;&#1077;&#1088;&#1105;&#1074;&#1072;%20-%20'&#1055;&#1088;&#1086;&#1075;&#1085;&#1086;&#1079;%20&#1087;&#1086;&#1075;&#1086;&#1076;&#1099;'%20(12.04.14).mp4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6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Муниципальное общеобразовательное учреждение </a:t>
            </a:r>
            <a:br>
              <a:rPr lang="ru-RU" sz="16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16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</a:t>
            </a:r>
            <a:r>
              <a:rPr lang="ru-RU" sz="1600" b="1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Талицкая</a:t>
            </a:r>
            <a:r>
              <a:rPr lang="ru-RU" sz="16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средняя общеобразовательная школа» </a:t>
            </a:r>
            <a:br>
              <a:rPr lang="ru-RU" sz="16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1600" b="1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Вохомского</a:t>
            </a:r>
            <a:r>
              <a:rPr lang="ru-RU" sz="16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муниципального района </a:t>
            </a:r>
            <a:br>
              <a:rPr lang="ru-RU" sz="16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16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Костромской области</a:t>
            </a:r>
            <a:endParaRPr lang="ru-RU" sz="1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6000" dirty="0" smtClean="0"/>
          </a:p>
          <a:p>
            <a:pPr algn="ctr">
              <a:buNone/>
            </a:pPr>
            <a:r>
              <a:rPr lang="ru-RU" sz="6000" dirty="0" smtClean="0"/>
              <a:t>Тема раздела </a:t>
            </a:r>
          </a:p>
          <a:p>
            <a:pPr algn="ctr">
              <a:buNone/>
            </a:pPr>
            <a:r>
              <a:rPr lang="ru-RU" sz="6000" dirty="0" smtClean="0"/>
              <a:t>«Климат»</a:t>
            </a:r>
            <a:endParaRPr lang="ru-RU" sz="6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274638"/>
            <a:ext cx="6900882" cy="1066130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Прохождение зимних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циклонов,</a:t>
            </a:r>
            <a:b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(Ц </a:t>
            </a:r>
            <a:r>
              <a:rPr lang="ru-RU" sz="3600" dirty="0" err="1" smtClean="0">
                <a:solidFill>
                  <a:schemeClr val="tx2">
                    <a:lumMod val="75000"/>
                  </a:schemeClr>
                </a:solidFill>
              </a:rPr>
              <a:t>з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)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8" name="Содержимое 7" descr="F:\К уроку\карта Ц и АЦ\Скриншот 22-11-2019 184323.png"/>
          <p:cNvPicPr>
            <a:picLocks noGrp="1"/>
          </p:cNvPicPr>
          <p:nvPr>
            <p:ph idx="1"/>
          </p:nvPr>
        </p:nvPicPr>
        <p:blipFill>
          <a:blip r:embed="rId2" cstate="print"/>
          <a:srcRect l="1034" t="1381" r="1596" b="1578"/>
          <a:stretch>
            <a:fillRect/>
          </a:stretch>
        </p:blipFill>
        <p:spPr bwMode="auto">
          <a:xfrm>
            <a:off x="857224" y="1428736"/>
            <a:ext cx="8072494" cy="5286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0"/>
            <a:ext cx="6829444" cy="1340768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Прохождение летних 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циклонов</a:t>
            </a:r>
            <a:b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(Ц л)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F:\К уроку\карта Ц и АЦ\Скриншот 22-11-2019 184347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357274"/>
            <a:ext cx="8001056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274638"/>
            <a:ext cx="6972320" cy="1143000"/>
          </a:xfrm>
        </p:spPr>
        <p:txBody>
          <a:bodyPr>
            <a:noAutofit/>
          </a:bodyPr>
          <a:lstStyle/>
          <a:p>
            <a:r>
              <a:rPr lang="ru-RU" sz="3600" dirty="0" smtClean="0"/>
              <a:t>Прохождение антициклонов  </a:t>
            </a:r>
            <a:br>
              <a:rPr lang="ru-RU" sz="3600" dirty="0" smtClean="0"/>
            </a:br>
            <a:r>
              <a:rPr lang="ru-RU" sz="3600" dirty="0" smtClean="0"/>
              <a:t>в течение года</a:t>
            </a:r>
            <a:endParaRPr lang="ru-RU" sz="3600" dirty="0"/>
          </a:p>
        </p:txBody>
      </p:sp>
      <p:pic>
        <p:nvPicPr>
          <p:cNvPr id="4" name="Содержимое 3" descr="F:\К уроку\карта Ц и АЦ\Скриншот 22-11-2019 225359.png"/>
          <p:cNvPicPr>
            <a:picLocks noGrp="1"/>
          </p:cNvPicPr>
          <p:nvPr>
            <p:ph idx="1"/>
          </p:nvPr>
        </p:nvPicPr>
        <p:blipFill>
          <a:blip r:embed="rId2" cstate="print"/>
          <a:srcRect l="1403" r="2092" b="1980"/>
          <a:stretch>
            <a:fillRect/>
          </a:stretch>
        </p:blipFill>
        <p:spPr bwMode="auto">
          <a:xfrm>
            <a:off x="1071538" y="1357298"/>
            <a:ext cx="7286676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" descr="F:\К уроку\карта Ц и АЦ\Скриншот 22-11-2019 22542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1714488"/>
            <a:ext cx="7278653" cy="4357718"/>
          </a:xfrm>
          <a:prstGeom prst="rect">
            <a:avLst/>
          </a:prstGeom>
          <a:noFill/>
        </p:spPr>
      </p:pic>
      <p:pic>
        <p:nvPicPr>
          <p:cNvPr id="23555" name="Picture 3" descr="F:\К уроку\карта Ц и АЦ\Скриншот 22-11-2019 22545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62" y="2253244"/>
            <a:ext cx="7215238" cy="4604756"/>
          </a:xfrm>
          <a:prstGeom prst="rect">
            <a:avLst/>
          </a:prstGeom>
          <a:noFill/>
        </p:spPr>
      </p:pic>
      <p:sp>
        <p:nvSpPr>
          <p:cNvPr id="7" name="Овал 6"/>
          <p:cNvSpPr/>
          <p:nvPr/>
        </p:nvSpPr>
        <p:spPr>
          <a:xfrm>
            <a:off x="6357950" y="4143380"/>
            <a:ext cx="1000132" cy="78581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 smtClean="0"/>
              <a:t>Сибирский максимум </a:t>
            </a:r>
            <a:endParaRPr lang="ru-RU" sz="800" b="1" dirty="0"/>
          </a:p>
        </p:txBody>
      </p:sp>
      <p:sp>
        <p:nvSpPr>
          <p:cNvPr id="12" name="Стрелка вверх 11"/>
          <p:cNvSpPr/>
          <p:nvPr/>
        </p:nvSpPr>
        <p:spPr>
          <a:xfrm rot="854035">
            <a:off x="6386340" y="4799520"/>
            <a:ext cx="285752" cy="142876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643570" y="6215082"/>
            <a:ext cx="1143008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</a:rPr>
              <a:t>МОНГОЛИЯ</a:t>
            </a:r>
            <a:endParaRPr lang="ru-RU" sz="9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42852"/>
            <a:ext cx="8229600" cy="917596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Синоптическая карта </a:t>
            </a: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26626" name="Picture 2" descr="F:\К уроку\синопт карта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3" y="1071546"/>
            <a:ext cx="8094263" cy="471490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0034" y="6000768"/>
            <a:ext cx="8501122" cy="642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Задание 4 «Какую информацию мы можем получить по синоптической карте?»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274638"/>
            <a:ext cx="6686568" cy="1143000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Задание 5 «Практическая работа» </a:t>
            </a:r>
            <a:endParaRPr lang="ru-RU" dirty="0"/>
          </a:p>
        </p:txBody>
      </p:sp>
      <p:pic>
        <p:nvPicPr>
          <p:cNvPr id="4" name="Содержимое 3" descr="F:\8 Циклоны, антициклоны\синоптическая карта.jpg"/>
          <p:cNvPicPr>
            <a:picLocks noGrp="1"/>
          </p:cNvPicPr>
          <p:nvPr>
            <p:ph idx="1"/>
          </p:nvPr>
        </p:nvPicPr>
        <p:blipFill>
          <a:blip r:embed="rId2" cstate="print"/>
          <a:srcRect l="3692" t="13904" r="44379" b="27094"/>
          <a:stretch>
            <a:fillRect/>
          </a:stretch>
        </p:blipFill>
        <p:spPr bwMode="auto">
          <a:xfrm>
            <a:off x="428596" y="1571612"/>
            <a:ext cx="4929222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5357818" y="2357430"/>
            <a:ext cx="3578225" cy="321471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Прочитайте синоптическую карту.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Выберите номера верных высказываний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1.Над Балтийским морем находится теплый атмосферный фронт, с которым связаны атмосферные осадки. -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2.В ближайшие сутки в Волгограде и Екатеринбурге следует ожидать повышение температуры воздуха. +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3.В Киеве и Москве следует ожидать понижение температуры. +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0"/>
            <a:ext cx="6729402" cy="1143000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Закрепление </a:t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3600" dirty="0" smtClean="0">
                <a:solidFill>
                  <a:srgbClr val="002060"/>
                </a:solidFill>
              </a:rPr>
              <a:t>Задание 6 «Выполни тест»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28794" y="1357298"/>
            <a:ext cx="6686568" cy="354331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1600" b="1" dirty="0" smtClean="0"/>
              <a:t>Найдите признаки циклона, антициклона, атмосферного фронта: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/>
              <a:t>1. Атмосферный вихрь с высоким давлением в центре. </a:t>
            </a:r>
          </a:p>
          <a:p>
            <a:pPr>
              <a:buNone/>
            </a:pPr>
            <a:r>
              <a:rPr lang="ru-RU" sz="1600" dirty="0" smtClean="0"/>
              <a:t>2. Атмосферный вихрь с низким давлением в центре. </a:t>
            </a:r>
          </a:p>
          <a:p>
            <a:pPr>
              <a:buNone/>
            </a:pPr>
            <a:r>
              <a:rPr lang="ru-RU" sz="1600" dirty="0" smtClean="0"/>
              <a:t>3. Приносит пасмурную погоду. </a:t>
            </a:r>
          </a:p>
          <a:p>
            <a:pPr>
              <a:buNone/>
            </a:pPr>
            <a:r>
              <a:rPr lang="ru-RU" sz="1600" dirty="0" smtClean="0"/>
              <a:t>4. Устойчив, малоподвижен. </a:t>
            </a:r>
          </a:p>
          <a:p>
            <a:pPr>
              <a:buNone/>
            </a:pPr>
            <a:r>
              <a:rPr lang="ru-RU" sz="1600" dirty="0" smtClean="0"/>
              <a:t>5. Устанавливается над Восточной Сибирью. </a:t>
            </a:r>
          </a:p>
          <a:p>
            <a:pPr>
              <a:buNone/>
            </a:pPr>
            <a:r>
              <a:rPr lang="ru-RU" sz="1600" dirty="0" smtClean="0"/>
              <a:t>6. Зона столкновения тёплых и холодных воздушных масс. </a:t>
            </a:r>
          </a:p>
          <a:p>
            <a:pPr>
              <a:buNone/>
            </a:pPr>
            <a:r>
              <a:rPr lang="ru-RU" sz="1600" dirty="0" smtClean="0"/>
              <a:t>7. Восходящие потоки воздуха в центре. </a:t>
            </a:r>
          </a:p>
          <a:p>
            <a:pPr>
              <a:buNone/>
            </a:pPr>
            <a:r>
              <a:rPr lang="ru-RU" sz="1600" dirty="0" smtClean="0"/>
              <a:t>8. Нисходящее движение воздуха в центре. </a:t>
            </a:r>
          </a:p>
          <a:p>
            <a:pPr>
              <a:buNone/>
            </a:pPr>
            <a:r>
              <a:rPr lang="ru-RU" sz="1600" dirty="0" smtClean="0"/>
              <a:t>9. Движение от центра к периферии. </a:t>
            </a:r>
          </a:p>
          <a:p>
            <a:pPr>
              <a:buNone/>
            </a:pPr>
            <a:r>
              <a:rPr lang="ru-RU" sz="1600" dirty="0" smtClean="0"/>
              <a:t>10. Движение против часовой стрелки к центру. </a:t>
            </a:r>
          </a:p>
          <a:p>
            <a:pPr>
              <a:buNone/>
            </a:pPr>
            <a:r>
              <a:rPr lang="ru-RU" sz="1600" dirty="0" smtClean="0"/>
              <a:t>11. Они бывают тёплые и холодные.</a:t>
            </a:r>
          </a:p>
          <a:p>
            <a:pPr>
              <a:buNone/>
            </a:pPr>
            <a:endParaRPr lang="ru-RU" sz="1600" dirty="0"/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4929198"/>
            <a:ext cx="653415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4929198"/>
            <a:ext cx="65246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1928794" y="571480"/>
            <a:ext cx="6768752" cy="5539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Вы можете использовать данное оформление </a:t>
            </a:r>
          </a:p>
          <a:p>
            <a:pPr algn="ctr"/>
            <a:r>
              <a:rPr lang="ru-RU" sz="2400" dirty="0"/>
              <a:t>для создания своих презентаций, </a:t>
            </a:r>
          </a:p>
          <a:p>
            <a:pPr algn="ctr"/>
            <a:r>
              <a:rPr lang="ru-RU" sz="2400" dirty="0"/>
              <a:t>но в своей презентации </a:t>
            </a:r>
            <a:endParaRPr lang="ru-RU" sz="2400" dirty="0" smtClean="0"/>
          </a:p>
          <a:p>
            <a:pPr algn="ctr"/>
            <a:r>
              <a:rPr lang="ru-RU" sz="2400" b="1" dirty="0" smtClean="0"/>
              <a:t>данный слайд не удалять!</a:t>
            </a:r>
            <a:endParaRPr lang="ru-RU" sz="2400" b="1" dirty="0"/>
          </a:p>
          <a:p>
            <a:pPr algn="ctr"/>
            <a:endParaRPr lang="ru-RU" sz="2400" dirty="0" smtClean="0"/>
          </a:p>
          <a:p>
            <a:pPr algn="ctr"/>
            <a:r>
              <a:rPr lang="ru-RU" sz="2400" b="1" dirty="0" smtClean="0"/>
              <a:t>Автор </a:t>
            </a:r>
            <a:r>
              <a:rPr lang="ru-RU" sz="2400" b="1" dirty="0"/>
              <a:t>шаблона: </a:t>
            </a:r>
          </a:p>
          <a:p>
            <a:pPr algn="ctr"/>
            <a:endParaRPr lang="ru-RU" dirty="0"/>
          </a:p>
          <a:p>
            <a:pPr algn="ctr"/>
            <a:r>
              <a:rPr lang="ru-RU" sz="2400" b="1" i="1" dirty="0" err="1"/>
              <a:t>Ранько</a:t>
            </a:r>
            <a:r>
              <a:rPr lang="ru-RU" sz="2400" b="1" i="1" dirty="0"/>
              <a:t> Елена Алексеевна </a:t>
            </a:r>
          </a:p>
          <a:p>
            <a:pPr algn="ctr"/>
            <a:r>
              <a:rPr lang="ru-RU" sz="2400" b="1" i="1" dirty="0"/>
              <a:t>учитель начальных классов  </a:t>
            </a:r>
          </a:p>
          <a:p>
            <a:pPr algn="ctr"/>
            <a:r>
              <a:rPr lang="ru-RU" sz="2400" b="1" i="1" dirty="0"/>
              <a:t>МАОУ </a:t>
            </a:r>
            <a:r>
              <a:rPr lang="ru-RU" sz="2400" b="1" i="1" dirty="0" smtClean="0"/>
              <a:t>лицей </a:t>
            </a:r>
            <a:r>
              <a:rPr lang="ru-RU" sz="2400" b="1" i="1" dirty="0"/>
              <a:t>№</a:t>
            </a:r>
            <a:r>
              <a:rPr lang="ru-RU" sz="2400" b="1" i="1" dirty="0" smtClean="0"/>
              <a:t>21 </a:t>
            </a:r>
          </a:p>
          <a:p>
            <a:pPr algn="ctr"/>
            <a:r>
              <a:rPr lang="ru-RU" sz="2400" b="1" i="1" dirty="0" smtClean="0"/>
              <a:t>г</a:t>
            </a:r>
            <a:r>
              <a:rPr lang="ru-RU" sz="2400" b="1" i="1" dirty="0"/>
              <a:t>. </a:t>
            </a:r>
            <a:r>
              <a:rPr lang="ru-RU" sz="2400" b="1" i="1" dirty="0" smtClean="0"/>
              <a:t>Иваново</a:t>
            </a:r>
            <a:endParaRPr lang="ru-RU" sz="2400" b="1" i="1" dirty="0"/>
          </a:p>
          <a:p>
            <a:pPr algn="ctr"/>
            <a:endParaRPr lang="ru-RU" b="1" i="1" dirty="0"/>
          </a:p>
          <a:p>
            <a:pPr algn="ctr"/>
            <a:endParaRPr lang="ru-RU" b="1" i="1" dirty="0" smtClean="0"/>
          </a:p>
          <a:p>
            <a:pPr algn="ctr"/>
            <a:endParaRPr lang="ru-RU" b="1" i="1" dirty="0"/>
          </a:p>
          <a:p>
            <a:pPr algn="ctr"/>
            <a:endParaRPr lang="ru-RU" b="1" i="1" dirty="0"/>
          </a:p>
          <a:p>
            <a:pPr algn="ctr"/>
            <a:r>
              <a:rPr lang="ru-RU" sz="2400" b="1" i="1" dirty="0"/>
              <a:t>Сайт: </a:t>
            </a:r>
            <a:r>
              <a:rPr lang="en-US" sz="2400" i="1" dirty="0" smtClean="0">
                <a:hlinkClick r:id="rId2"/>
              </a:rPr>
              <a:t>http://elenaranko.ucoz.ru/</a:t>
            </a:r>
            <a:r>
              <a:rPr lang="ru-RU" sz="2400" i="1" dirty="0" smtClean="0"/>
              <a:t> </a:t>
            </a:r>
            <a:endParaRPr lang="ru-RU" sz="2400" i="1" dirty="0"/>
          </a:p>
        </p:txBody>
      </p:sp>
    </p:spTree>
    <p:extLst>
      <p:ext uri="{BB962C8B-B14F-4D97-AF65-F5344CB8AC3E}">
        <p14:creationId xmlns:p14="http://schemas.microsoft.com/office/powerpoint/2010/main" xmlns="" val="3916293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260648"/>
            <a:ext cx="6789440" cy="940966"/>
          </a:xfrm>
        </p:spPr>
        <p:txBody>
          <a:bodyPr>
            <a:normAutofit fontScale="90000"/>
          </a:bodyPr>
          <a:lstStyle/>
          <a:p>
            <a:r>
              <a:rPr lang="ru-RU" sz="2000" b="1" u="sng" dirty="0" smtClean="0"/>
              <a:t>ЗАДАНИЕ 1: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Из набора понятий составьте  логическую цепочку, характеризующих теплый и холодный фронты</a:t>
            </a:r>
            <a:endParaRPr lang="ru-RU" sz="2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1680" y="1357298"/>
            <a:ext cx="7200800" cy="5240054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  <a:r>
              <a:rPr lang="ru-RU" sz="7200" i="1" u="sng" dirty="0" smtClean="0"/>
              <a:t>Набор понятий : </a:t>
            </a:r>
            <a:endParaRPr lang="ru-RU" sz="7200" dirty="0" smtClean="0"/>
          </a:p>
          <a:p>
            <a:pPr>
              <a:buNone/>
            </a:pPr>
            <a:r>
              <a:rPr lang="ru-RU" sz="7200" dirty="0" smtClean="0"/>
              <a:t>1)Похолодание. </a:t>
            </a:r>
          </a:p>
          <a:p>
            <a:pPr>
              <a:buNone/>
            </a:pPr>
            <a:r>
              <a:rPr lang="ru-RU" sz="7200" dirty="0" smtClean="0"/>
              <a:t>2) </a:t>
            </a:r>
          </a:p>
          <a:p>
            <a:pPr>
              <a:buNone/>
            </a:pPr>
            <a:r>
              <a:rPr lang="ru-RU" sz="7200" dirty="0" smtClean="0"/>
              <a:t>3)Холодные воздушные массы  наступают. </a:t>
            </a:r>
          </a:p>
          <a:p>
            <a:pPr>
              <a:buNone/>
            </a:pPr>
            <a:r>
              <a:rPr lang="ru-RU" sz="7200" dirty="0" smtClean="0"/>
              <a:t>4)Теплые воздушные массы  наступают.</a:t>
            </a:r>
          </a:p>
          <a:p>
            <a:pPr>
              <a:buNone/>
            </a:pPr>
            <a:r>
              <a:rPr lang="ru-RU" sz="7200" dirty="0" smtClean="0"/>
              <a:t>5) Антициклоны</a:t>
            </a:r>
          </a:p>
          <a:p>
            <a:pPr>
              <a:buNone/>
            </a:pPr>
            <a:r>
              <a:rPr lang="ru-RU" sz="7200" dirty="0" smtClean="0"/>
              <a:t>6) Сильный ветер. </a:t>
            </a:r>
          </a:p>
          <a:p>
            <a:pPr>
              <a:buNone/>
            </a:pPr>
            <a:r>
              <a:rPr lang="ru-RU" sz="7200" dirty="0" smtClean="0"/>
              <a:t>7) Выталкивает вверх легкий теплый воздух.</a:t>
            </a:r>
          </a:p>
          <a:p>
            <a:pPr>
              <a:buNone/>
            </a:pPr>
            <a:r>
              <a:rPr lang="ru-RU" sz="7200" dirty="0" smtClean="0"/>
              <a:t>8)Затяжные моросящие дожди. </a:t>
            </a:r>
          </a:p>
          <a:p>
            <a:pPr>
              <a:buNone/>
            </a:pPr>
            <a:r>
              <a:rPr lang="ru-RU" sz="7200" dirty="0" smtClean="0"/>
              <a:t>9)Ливни и грозы. </a:t>
            </a:r>
          </a:p>
          <a:p>
            <a:pPr>
              <a:buNone/>
            </a:pPr>
            <a:r>
              <a:rPr lang="ru-RU" sz="7200" dirty="0" smtClean="0"/>
              <a:t>10)Циклоны.</a:t>
            </a:r>
          </a:p>
          <a:p>
            <a:pPr>
              <a:buNone/>
            </a:pPr>
            <a:r>
              <a:rPr lang="ru-RU" sz="7200" dirty="0" smtClean="0"/>
              <a:t>11)Потепление</a:t>
            </a:r>
          </a:p>
          <a:p>
            <a:pPr>
              <a:buNone/>
            </a:pPr>
            <a:r>
              <a:rPr lang="ru-RU" sz="7200" dirty="0" smtClean="0"/>
              <a:t>12)  </a:t>
            </a:r>
          </a:p>
          <a:p>
            <a:pPr>
              <a:buNone/>
            </a:pPr>
            <a:r>
              <a:rPr lang="ru-RU" sz="7200" dirty="0" smtClean="0"/>
              <a:t>13)Теплый легкий воздух поднимается вверх.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3108" y="1285860"/>
          <a:ext cx="609600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Теплый фронт</a:t>
                      </a:r>
                    </a:p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Холодный фронт </a:t>
                      </a:r>
                    </a:p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 descr="Frontal Symbols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xmlns:w="http://schemas.openxmlformats.org/wordprocessingml/2006/main" xmlns:w10="urn:schemas-microsoft-com:office:word" xmlns:v="urn:schemas-microsoft-com:vml" xmlns:o="urn:schemas-microsoft-com:office:office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 l="41704" t="22430" r="5692" b="55680"/>
          <a:stretch/>
        </p:blipFill>
        <p:spPr bwMode="auto">
          <a:xfrm>
            <a:off x="2143108" y="5857892"/>
            <a:ext cx="1134489" cy="195242"/>
          </a:xfrm>
          <a:prstGeom prst="rect">
            <a:avLst/>
          </a:prstGeom>
          <a:noFill/>
          <a:extLst>
            <a:ext uri="{909E8E84-426E-40DD-AFC4-6F175D3DCCD1}">
              <a14:hiddenFill xmlns:lc="http://schemas.openxmlformats.org/drawingml/2006/lockedCanvas" xmlns:pic="http://schemas.openxmlformats.org/drawingml/2006/picture" xmlns:a14="http://schemas.microsoft.com/office/drawing/2010/main" xmlns="" xmlns:w="http://schemas.openxmlformats.org/wordprocessingml/2006/main" xmlns:w10="urn:schemas-microsoft-com:office:word" xmlns:v="urn:schemas-microsoft-com:vml" xmlns:o="urn:schemas-microsoft-com:office:office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Frontal Symbols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xmlns:w="http://schemas.openxmlformats.org/wordprocessingml/2006/main" xmlns:w10="urn:schemas-microsoft-com:office:word" xmlns:v="urn:schemas-microsoft-com:vml" xmlns:o="urn:schemas-microsoft-com:office:office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 l="41704" b="78294"/>
          <a:stretch/>
        </p:blipFill>
        <p:spPr bwMode="auto">
          <a:xfrm>
            <a:off x="2000232" y="3071810"/>
            <a:ext cx="1326343" cy="230734"/>
          </a:xfrm>
          <a:prstGeom prst="rect">
            <a:avLst/>
          </a:prstGeom>
          <a:noFill/>
          <a:extLst>
            <a:ext uri="{909E8E84-426E-40DD-AFC4-6F175D3DCCD1}">
              <a14:hiddenFill xmlns:lc="http://schemas.openxmlformats.org/drawingml/2006/lockedCanvas" xmlns:pic="http://schemas.openxmlformats.org/drawingml/2006/picture" xmlns:a14="http://schemas.microsoft.com/office/drawing/2010/main" xmlns="" xmlns:w="http://schemas.openxmlformats.org/wordprocessingml/2006/main" xmlns:w10="urn:schemas-microsoft-com:office:word" xmlns:v="urn:schemas-microsoft-com:vml" xmlns:o="urn:schemas-microsoft-com:office:office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76597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260648"/>
            <a:ext cx="6789440" cy="940966"/>
          </a:xfrm>
        </p:spPr>
        <p:txBody>
          <a:bodyPr>
            <a:normAutofit fontScale="90000"/>
          </a:bodyPr>
          <a:lstStyle/>
          <a:p>
            <a:r>
              <a:rPr lang="ru-RU" sz="2000" b="1" u="sng" dirty="0" smtClean="0"/>
              <a:t>ЗАДАНИЕ 1: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Из набора понятий составьте  логическую цепочку, характеризующих теплый и холодный фронты</a:t>
            </a:r>
            <a:endParaRPr lang="ru-RU" sz="2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1680" y="1357298"/>
            <a:ext cx="7200800" cy="5240054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sz="7200" i="1" u="sng" dirty="0" smtClean="0"/>
              <a:t>Набор понятий : </a:t>
            </a:r>
            <a:endParaRPr lang="ru-RU" sz="7200" dirty="0" smtClean="0"/>
          </a:p>
          <a:p>
            <a:pPr>
              <a:buNone/>
            </a:pPr>
            <a:r>
              <a:rPr lang="ru-RU" sz="7200" dirty="0" smtClean="0"/>
              <a:t>1)Похолодание. </a:t>
            </a:r>
          </a:p>
          <a:p>
            <a:pPr>
              <a:buNone/>
            </a:pPr>
            <a:r>
              <a:rPr lang="ru-RU" sz="7200" dirty="0" smtClean="0"/>
              <a:t>2) </a:t>
            </a:r>
          </a:p>
          <a:p>
            <a:pPr>
              <a:buNone/>
            </a:pPr>
            <a:r>
              <a:rPr lang="ru-RU" sz="7200" dirty="0" smtClean="0"/>
              <a:t>3)Холодные воздушные массы  наступают. </a:t>
            </a:r>
          </a:p>
          <a:p>
            <a:pPr>
              <a:buNone/>
            </a:pPr>
            <a:r>
              <a:rPr lang="ru-RU" sz="7200" dirty="0" smtClean="0"/>
              <a:t>4)Теплые воздушные массы  наступают.</a:t>
            </a:r>
          </a:p>
          <a:p>
            <a:pPr>
              <a:buNone/>
            </a:pPr>
            <a:r>
              <a:rPr lang="ru-RU" sz="7200" dirty="0" smtClean="0"/>
              <a:t>5) Антициклоны</a:t>
            </a:r>
          </a:p>
          <a:p>
            <a:pPr>
              <a:buNone/>
            </a:pPr>
            <a:r>
              <a:rPr lang="ru-RU" sz="7200" dirty="0" smtClean="0"/>
              <a:t>6) Сильный ветер. </a:t>
            </a:r>
          </a:p>
          <a:p>
            <a:pPr>
              <a:buNone/>
            </a:pPr>
            <a:r>
              <a:rPr lang="ru-RU" sz="7200" dirty="0" smtClean="0"/>
              <a:t>7) Выталкивает вверх легкий теплый воздух.</a:t>
            </a:r>
          </a:p>
          <a:p>
            <a:pPr>
              <a:buNone/>
            </a:pPr>
            <a:r>
              <a:rPr lang="ru-RU" sz="7200" dirty="0" smtClean="0"/>
              <a:t>8)Затяжные моросящие дожди. </a:t>
            </a:r>
          </a:p>
          <a:p>
            <a:pPr>
              <a:buNone/>
            </a:pPr>
            <a:r>
              <a:rPr lang="ru-RU" sz="7200" dirty="0" smtClean="0"/>
              <a:t>9)Ливни и грозы. </a:t>
            </a:r>
          </a:p>
          <a:p>
            <a:pPr>
              <a:buNone/>
            </a:pPr>
            <a:r>
              <a:rPr lang="ru-RU" sz="7200" dirty="0" smtClean="0"/>
              <a:t>10)Циклоны.</a:t>
            </a:r>
          </a:p>
          <a:p>
            <a:pPr>
              <a:buNone/>
            </a:pPr>
            <a:r>
              <a:rPr lang="ru-RU" sz="7200" dirty="0" smtClean="0"/>
              <a:t>11)Потепление</a:t>
            </a:r>
          </a:p>
          <a:p>
            <a:pPr>
              <a:buNone/>
            </a:pPr>
            <a:r>
              <a:rPr lang="ru-RU" sz="7200" dirty="0" smtClean="0"/>
              <a:t>12)  </a:t>
            </a:r>
          </a:p>
          <a:p>
            <a:pPr>
              <a:buNone/>
            </a:pPr>
            <a:r>
              <a:rPr lang="ru-RU" sz="7200" dirty="0" smtClean="0"/>
              <a:t>13)Теплый легкий воздух поднимается вверх.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3108" y="1285860"/>
          <a:ext cx="6096000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Теплый фронт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8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11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13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Холодный фронт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6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7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9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12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 descr="Frontal Symbols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xmlns:w="http://schemas.openxmlformats.org/wordprocessingml/2006/main" xmlns:w10="urn:schemas-microsoft-com:office:word" xmlns:v="urn:schemas-microsoft-com:vml" xmlns:o="urn:schemas-microsoft-com:office:office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 l="41704" t="22430" r="5692" b="55680"/>
          <a:stretch/>
        </p:blipFill>
        <p:spPr bwMode="auto">
          <a:xfrm>
            <a:off x="2071670" y="5929330"/>
            <a:ext cx="1134489" cy="195242"/>
          </a:xfrm>
          <a:prstGeom prst="rect">
            <a:avLst/>
          </a:prstGeom>
          <a:noFill/>
          <a:extLst>
            <a:ext uri="{909E8E84-426E-40DD-AFC4-6F175D3DCCD1}">
              <a14:hiddenFill xmlns:lc="http://schemas.openxmlformats.org/drawingml/2006/lockedCanvas" xmlns:pic="http://schemas.openxmlformats.org/drawingml/2006/picture" xmlns:a14="http://schemas.microsoft.com/office/drawing/2010/main" xmlns="" xmlns:w="http://schemas.openxmlformats.org/wordprocessingml/2006/main" xmlns:w10="urn:schemas-microsoft-com:office:word" xmlns:v="urn:schemas-microsoft-com:vml" xmlns:o="urn:schemas-microsoft-com:office:office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Frontal Symbols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xmlns:w="http://schemas.openxmlformats.org/wordprocessingml/2006/main" xmlns:w10="urn:schemas-microsoft-com:office:word" xmlns:v="urn:schemas-microsoft-com:vml" xmlns:o="urn:schemas-microsoft-com:office:office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 l="41704" b="78294"/>
          <a:stretch/>
        </p:blipFill>
        <p:spPr bwMode="auto">
          <a:xfrm>
            <a:off x="2000232" y="3214686"/>
            <a:ext cx="1326343" cy="230734"/>
          </a:xfrm>
          <a:prstGeom prst="rect">
            <a:avLst/>
          </a:prstGeom>
          <a:noFill/>
          <a:extLst>
            <a:ext uri="{909E8E84-426E-40DD-AFC4-6F175D3DCCD1}">
              <a14:hiddenFill xmlns:lc="http://schemas.openxmlformats.org/drawingml/2006/lockedCanvas" xmlns:pic="http://schemas.openxmlformats.org/drawingml/2006/picture" xmlns:a14="http://schemas.microsoft.com/office/drawing/2010/main" xmlns="" xmlns:w="http://schemas.openxmlformats.org/wordprocessingml/2006/main" xmlns:w10="urn:schemas-microsoft-com:office:word" xmlns:v="urn:schemas-microsoft-com:vml" xmlns:o="urn:schemas-microsoft-com:office:office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76597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476672"/>
            <a:ext cx="9001156" cy="3162652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31750" contourW="12700">
              <a:bevelT w="63500" h="571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1600" b="1" dirty="0" smtClean="0">
                <a:ln w="11430"/>
                <a:solidFill>
                  <a:srgbClr val="99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1600" b="1" dirty="0" smtClean="0">
                <a:ln w="11430"/>
                <a:solidFill>
                  <a:srgbClr val="99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1600" b="1" dirty="0" smtClean="0">
                <a:ln w="11430"/>
                <a:solidFill>
                  <a:srgbClr val="99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1600" b="1" dirty="0" smtClean="0">
                <a:ln w="11430"/>
                <a:solidFill>
                  <a:srgbClr val="99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1600" b="1" dirty="0" smtClean="0">
                <a:ln w="11430"/>
                <a:solidFill>
                  <a:srgbClr val="99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1600" b="1" dirty="0" smtClean="0">
                <a:ln w="11430"/>
                <a:solidFill>
                  <a:srgbClr val="99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1600" b="1" dirty="0" smtClean="0">
                <a:ln w="11430"/>
                <a:solidFill>
                  <a:srgbClr val="99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1600" b="1" dirty="0" smtClean="0">
                <a:ln w="11430"/>
                <a:solidFill>
                  <a:srgbClr val="99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1600" b="1" dirty="0" smtClean="0">
                <a:ln w="11430"/>
                <a:solidFill>
                  <a:srgbClr val="99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1600" b="1" dirty="0" smtClean="0">
                <a:ln w="11430"/>
                <a:solidFill>
                  <a:srgbClr val="99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1600" b="1" dirty="0" smtClean="0">
                <a:ln w="11430"/>
                <a:solidFill>
                  <a:srgbClr val="99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1600" b="1" dirty="0" smtClean="0">
                <a:ln w="11430"/>
                <a:solidFill>
                  <a:srgbClr val="99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1600" b="1" dirty="0" smtClean="0">
                <a:ln w="11430"/>
                <a:solidFill>
                  <a:srgbClr val="99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1600" b="1" dirty="0" smtClean="0">
                <a:ln w="11430"/>
                <a:solidFill>
                  <a:srgbClr val="99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5400" b="1" dirty="0" smtClean="0">
                <a:ln w="11430"/>
                <a:solidFill>
                  <a:srgbClr val="99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Тема урока</a:t>
            </a:r>
            <a:br>
              <a:rPr lang="ru-RU" sz="5400" b="1" dirty="0" smtClean="0">
                <a:ln w="11430"/>
                <a:solidFill>
                  <a:srgbClr val="99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5400" b="1" dirty="0" smtClean="0">
                <a:ln w="11430"/>
                <a:solidFill>
                  <a:srgbClr val="99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«Циклоны и антициклоны»</a:t>
            </a:r>
            <a:endParaRPr lang="ru-RU" sz="5400" b="1" dirty="0">
              <a:ln w="11430"/>
              <a:solidFill>
                <a:srgbClr val="99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355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274638"/>
            <a:ext cx="697232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Тема урока </a:t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«Циклоны и антициклоны»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600200"/>
            <a:ext cx="7615262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.</a:t>
            </a:r>
            <a:endParaRPr lang="ru-RU" dirty="0"/>
          </a:p>
        </p:txBody>
      </p:sp>
      <p:graphicFrame>
        <p:nvGraphicFramePr>
          <p:cNvPr id="9" name="Схема 8"/>
          <p:cNvGraphicFramePr/>
          <p:nvPr/>
        </p:nvGraphicFramePr>
        <p:xfrm>
          <a:off x="2428860" y="1428736"/>
          <a:ext cx="6500858" cy="52149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" name="Рисунок 10" descr="C:\Users\User\Desktop\ПРОБЛЕМА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72264" y="0"/>
            <a:ext cx="2448272" cy="10081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C:\Users\User\Desktop\1.pn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034" y="3929066"/>
            <a:ext cx="1728192" cy="1476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Weather flat icons color set. Vector illustration Фото со стока - 32652432">
            <a:hlinkClick r:id="rId9" action="ppaction://hlinkfile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358214" y="6143644"/>
            <a:ext cx="571504" cy="571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0298" y="142852"/>
            <a:ext cx="6115064" cy="114300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Образование и развитие  циклонов</a:t>
            </a: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 descr="F:\К уроку\карта Ц и АЦ\Скриншот 22-11-2019 183903.png"/>
          <p:cNvPicPr>
            <a:picLocks noGrp="1"/>
          </p:cNvPicPr>
          <p:nvPr>
            <p:ph idx="1"/>
          </p:nvPr>
        </p:nvPicPr>
        <p:blipFill>
          <a:blip r:embed="rId2" cstate="print"/>
          <a:srcRect l="2512" t="32488" r="75603" b="26706"/>
          <a:stretch>
            <a:fillRect/>
          </a:stretch>
        </p:blipFill>
        <p:spPr bwMode="auto">
          <a:xfrm>
            <a:off x="1285852" y="1428736"/>
            <a:ext cx="235745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F:\К уроку\карта Ц и АЦ\Скриншот 22-11-2019 183903.png"/>
          <p:cNvPicPr/>
          <p:nvPr/>
        </p:nvPicPr>
        <p:blipFill>
          <a:blip r:embed="rId2" cstate="print"/>
          <a:srcRect l="26204" t="31547" r="51905" b="26502"/>
          <a:stretch>
            <a:fillRect/>
          </a:stretch>
        </p:blipFill>
        <p:spPr bwMode="auto">
          <a:xfrm>
            <a:off x="3000364" y="2214554"/>
            <a:ext cx="2336444" cy="2394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F:\К уроку\карта Ц и АЦ\Скриншот 22-11-2019 183903.png"/>
          <p:cNvPicPr/>
          <p:nvPr/>
        </p:nvPicPr>
        <p:blipFill>
          <a:blip r:embed="rId2" cstate="print"/>
          <a:srcRect l="50156" t="31547" r="27738" b="26502"/>
          <a:stretch>
            <a:fillRect/>
          </a:stretch>
        </p:blipFill>
        <p:spPr bwMode="auto">
          <a:xfrm>
            <a:off x="4714876" y="3071810"/>
            <a:ext cx="2367091" cy="2406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F:\К уроку\карта Ц и АЦ\Скриншот 22-11-2019 183903.png"/>
          <p:cNvPicPr/>
          <p:nvPr/>
        </p:nvPicPr>
        <p:blipFill>
          <a:blip r:embed="rId2" cstate="print"/>
          <a:srcRect l="74280" t="31547" r="4023" b="26502"/>
          <a:stretch>
            <a:fillRect/>
          </a:stretch>
        </p:blipFill>
        <p:spPr bwMode="auto">
          <a:xfrm>
            <a:off x="6643702" y="4214818"/>
            <a:ext cx="2327119" cy="2406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714744" y="1500174"/>
            <a:ext cx="335758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Теплые и холодные фронты имеют волнообразные изгибы.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29256" y="2357430"/>
            <a:ext cx="335758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Образование «заливов» теплого и холодного фронтов.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86050" y="5072074"/>
            <a:ext cx="335758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Возникновение вращающихся «волчков» атмосферных вихрей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71868" y="6000768"/>
            <a:ext cx="335758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Перемещение атмосферных фронтов вдоль линии фронта.</a:t>
            </a:r>
            <a:endParaRPr lang="ru-RU" sz="1400" b="1" dirty="0">
              <a:solidFill>
                <a:srgbClr val="002060"/>
              </a:solidFill>
            </a:endParaRPr>
          </a:p>
        </p:txBody>
      </p:sp>
      <p:pic>
        <p:nvPicPr>
          <p:cNvPr id="12" name="Рисунок 11" descr="F:\8 Циклоны, антициклоны\циклон.jpg"/>
          <p:cNvPicPr/>
          <p:nvPr/>
        </p:nvPicPr>
        <p:blipFill>
          <a:blip r:embed="rId3" cstate="print"/>
          <a:srcRect t="48710" r="49032"/>
          <a:stretch>
            <a:fillRect/>
          </a:stretch>
        </p:blipFill>
        <p:spPr bwMode="auto">
          <a:xfrm>
            <a:off x="214282" y="4071942"/>
            <a:ext cx="2643206" cy="1911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285720" y="6000768"/>
            <a:ext cx="2500330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ЦИКЛОН</a:t>
            </a:r>
            <a:r>
              <a:rPr lang="ru-RU" sz="1400" dirty="0" smtClean="0">
                <a:solidFill>
                  <a:srgbClr val="002060"/>
                </a:solidFill>
              </a:rPr>
              <a:t> </a:t>
            </a:r>
            <a:endParaRPr lang="ru-RU" sz="1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214290"/>
            <a:ext cx="6900882" cy="114300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Задание 3 </a:t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3600" dirty="0" smtClean="0">
                <a:solidFill>
                  <a:srgbClr val="002060"/>
                </a:solidFill>
              </a:rPr>
              <a:t>«Определить основные признаки </a:t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3600" dirty="0" smtClean="0">
                <a:solidFill>
                  <a:srgbClr val="002060"/>
                </a:solidFill>
              </a:rPr>
              <a:t>циклонов и антициклонов»</a:t>
            </a: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571612"/>
            <a:ext cx="8162925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571611"/>
            <a:ext cx="8143932" cy="5235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0"/>
            <a:ext cx="8229600" cy="714356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Динамичная пауза </a:t>
            </a: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4" name="Picture 2" descr="C:\Users\1\Desktop\циклон\fyftms_cont.jpgбур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785794"/>
            <a:ext cx="4920292" cy="3500462"/>
          </a:xfrm>
          <a:prstGeom prst="rect">
            <a:avLst/>
          </a:prstGeom>
          <a:noFill/>
          <a:ln>
            <a:noFill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2000232" y="2428868"/>
            <a:ext cx="31242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sz="2800" b="1" dirty="0">
                <a:solidFill>
                  <a:schemeClr val="tx2"/>
                </a:solidFill>
              </a:rPr>
              <a:t>«Буря мглою небо кроет, вихри снежные крутя…»</a:t>
            </a:r>
          </a:p>
        </p:txBody>
      </p:sp>
      <p:pic>
        <p:nvPicPr>
          <p:cNvPr id="6" name="Picture 2" descr="C:\Users\1\Desktop\циклон\128486.jpgмороз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4414" y="1214422"/>
            <a:ext cx="4724400" cy="3810000"/>
          </a:xfrm>
          <a:prstGeom prst="rect">
            <a:avLst/>
          </a:prstGeom>
          <a:noFill/>
          <a:ln>
            <a:noFill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2143108" y="3429000"/>
            <a:ext cx="31242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sz="2800" b="1" dirty="0">
                <a:solidFill>
                  <a:schemeClr val="tx2"/>
                </a:solidFill>
              </a:rPr>
              <a:t>«Мороз и солнце; день чудесный!…»</a:t>
            </a:r>
          </a:p>
        </p:txBody>
      </p:sp>
      <p:pic>
        <p:nvPicPr>
          <p:cNvPr id="8" name="Picture 3" descr="C:\Users\1\Desktop\циклон\29542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71670" y="1785926"/>
            <a:ext cx="5403850" cy="3732212"/>
          </a:xfrm>
          <a:prstGeom prst="rect">
            <a:avLst/>
          </a:prstGeom>
          <a:noFill/>
          <a:ln>
            <a:noFill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3143240" y="3714752"/>
            <a:ext cx="3109906" cy="1403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sz="2800" b="1" dirty="0">
                <a:solidFill>
                  <a:schemeClr val="tx2"/>
                </a:solidFill>
              </a:rPr>
              <a:t>«Вечор, ты помнишь, вьюга злилась…»</a:t>
            </a:r>
          </a:p>
        </p:txBody>
      </p:sp>
      <p:pic>
        <p:nvPicPr>
          <p:cNvPr id="11" name="Picture 3" descr="C:\Users\1\Desktop\циклон\38952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57554" y="2643182"/>
            <a:ext cx="5181600" cy="3810000"/>
          </a:xfrm>
          <a:prstGeom prst="rect">
            <a:avLst/>
          </a:prstGeom>
          <a:noFill/>
          <a:ln>
            <a:noFill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3"/>
          <p:cNvSpPr txBox="1">
            <a:spLocks noChangeArrowheads="1"/>
          </p:cNvSpPr>
          <p:nvPr/>
        </p:nvSpPr>
        <p:spPr bwMode="auto">
          <a:xfrm>
            <a:off x="5429256" y="5072074"/>
            <a:ext cx="31242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sz="2800" b="1" dirty="0">
                <a:solidFill>
                  <a:schemeClr val="tx2"/>
                </a:solidFill>
              </a:rPr>
              <a:t>«Какая ночь! Мороз трескучий…»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286512" y="642918"/>
            <a:ext cx="2428892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Циклон- 3 поворота </a:t>
            </a:r>
            <a:r>
              <a:rPr lang="ru-RU" dirty="0" smtClean="0"/>
              <a:t>туловища влево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57158" y="5643578"/>
            <a:ext cx="2428892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Антициклон- 3 поворота </a:t>
            </a:r>
            <a:r>
              <a:rPr lang="ru-RU" dirty="0" smtClean="0"/>
              <a:t>туловища вправо.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0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0"/>
            <a:ext cx="6900882" cy="785834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Движение циклонов и антициклонов </a:t>
            </a: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24578" name="Picture 2" descr="F:\К уроку\карта Ц и АЦ\2 (1)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785794"/>
            <a:ext cx="7500991" cy="473989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142976" y="5857892"/>
            <a:ext cx="7786742" cy="7858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трелка вправо 5"/>
          <p:cNvSpPr/>
          <p:nvPr/>
        </p:nvSpPr>
        <p:spPr>
          <a:xfrm>
            <a:off x="1571604" y="5715016"/>
            <a:ext cx="1000132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5143504" y="5715016"/>
            <a:ext cx="1000132" cy="214314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714612" y="5643578"/>
            <a:ext cx="1714512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002060"/>
                </a:solidFill>
              </a:rPr>
              <a:t>Отклонение циклона </a:t>
            </a:r>
            <a:endParaRPr lang="ru-RU" sz="1200" b="1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286512" y="5643578"/>
            <a:ext cx="2071702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002060"/>
                </a:solidFill>
              </a:rPr>
              <a:t>Отклонение антициклона </a:t>
            </a:r>
            <a:endParaRPr lang="ru-RU" sz="1200" b="1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285852" y="6143644"/>
            <a:ext cx="7643866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Охарактеризуйте погоду на севере и юге в соответствии с преобладанием там циклонов , антициклонов. 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723</TotalTime>
  <Words>392</Words>
  <Application>Microsoft Office PowerPoint</Application>
  <PresentationFormat>Экран (4:3)</PresentationFormat>
  <Paragraphs>139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Муниципальное общеобразовательное учреждение  «Талицкая средняя общеобразовательная школа»  Вохомского муниципального района  Костромской области</vt:lpstr>
      <vt:lpstr>ЗАДАНИЕ 1: Из набора понятий составьте  логическую цепочку, характеризующих теплый и холодный фронты</vt:lpstr>
      <vt:lpstr>ЗАДАНИЕ 1: Из набора понятий составьте  логическую цепочку, характеризующих теплый и холодный фронты</vt:lpstr>
      <vt:lpstr>       Тема урока «Циклоны и антициклоны»</vt:lpstr>
      <vt:lpstr>Тема урока  «Циклоны и антициклоны»</vt:lpstr>
      <vt:lpstr>Образование и развитие  циклонов</vt:lpstr>
      <vt:lpstr>Задание 3  «Определить основные признаки  циклонов и антициклонов»</vt:lpstr>
      <vt:lpstr>Динамичная пауза </vt:lpstr>
      <vt:lpstr>Движение циклонов и антициклонов </vt:lpstr>
      <vt:lpstr>Прохождение зимних циклонов, (Ц з) </vt:lpstr>
      <vt:lpstr>Прохождение летних  циклонов (Ц л) </vt:lpstr>
      <vt:lpstr>Прохождение антициклонов   в течение года</vt:lpstr>
      <vt:lpstr>Синоптическая карта </vt:lpstr>
      <vt:lpstr>Задание 5 «Практическая работа» </vt:lpstr>
      <vt:lpstr>Закрепление  Задание 6 «Выполни тест»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Географические</dc:title>
  <dc:creator>Ранько Елена</dc:creator>
  <cp:lastModifiedBy>User</cp:lastModifiedBy>
  <cp:revision>25</cp:revision>
  <dcterms:created xsi:type="dcterms:W3CDTF">2015-04-19T15:51:03Z</dcterms:created>
  <dcterms:modified xsi:type="dcterms:W3CDTF">2019-12-01T19:48:32Z</dcterms:modified>
</cp:coreProperties>
</file>