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68" r:id="rId4"/>
    <p:sldId id="258" r:id="rId5"/>
    <p:sldId id="260" r:id="rId6"/>
    <p:sldId id="269" r:id="rId7"/>
    <p:sldId id="262" r:id="rId8"/>
    <p:sldId id="263" r:id="rId9"/>
    <p:sldId id="267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Анкетирование "Раздельный сбор и утилизация мусора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"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Анкетирование "Раздельный сбор и утилизация мусора"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Пользуются дома батарейками</c:v>
                </c:pt>
                <c:pt idx="1">
                  <c:v>Выбрасывают  все в одно ведро</c:v>
                </c:pt>
                <c:pt idx="2">
                  <c:v>Сортируют мусор</c:v>
                </c:pt>
                <c:pt idx="3">
                  <c:v>Знают где стоят спец.контейнеры для ядовитых отходов</c:v>
                </c:pt>
                <c:pt idx="4">
                  <c:v>Согласны собирать батарейки отдельно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100</c:v>
                </c:pt>
                <c:pt idx="1">
                  <c:v>63</c:v>
                </c:pt>
                <c:pt idx="2">
                  <c:v>37</c:v>
                </c:pt>
                <c:pt idx="3">
                  <c:v>13</c:v>
                </c:pt>
                <c:pt idx="4">
                  <c:v>98</c:v>
                </c:pt>
              </c:numCache>
            </c:numRef>
          </c:val>
        </c:ser>
        <c:gapWidth val="100"/>
        <c:axId val="58760192"/>
        <c:axId val="112251648"/>
      </c:barChart>
      <c:catAx>
        <c:axId val="58760192"/>
        <c:scaling>
          <c:orientation val="minMax"/>
        </c:scaling>
        <c:axPos val="b"/>
        <c:tickLblPos val="nextTo"/>
        <c:crossAx val="112251648"/>
        <c:crosses val="autoZero"/>
        <c:auto val="1"/>
        <c:lblAlgn val="ctr"/>
        <c:lblOffset val="100"/>
      </c:catAx>
      <c:valAx>
        <c:axId val="112251648"/>
        <c:scaling>
          <c:orientation val="minMax"/>
        </c:scaling>
        <c:axPos val="l"/>
        <c:majorGridlines/>
        <c:numFmt formatCode="General" sourceLinked="1"/>
        <c:tickLblPos val="nextTo"/>
        <c:crossAx val="58760192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43B-D4E8-45E4-9381-37CA555072C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1-BBBD-4569-A939-081049481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43B-D4E8-45E4-9381-37CA555072C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1-BBBD-4569-A939-081049481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43B-D4E8-45E4-9381-37CA555072C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1-BBBD-4569-A939-081049481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43B-D4E8-45E4-9381-37CA555072C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1-BBBD-4569-A939-081049481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43B-D4E8-45E4-9381-37CA555072C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1-BBBD-4569-A939-081049481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43B-D4E8-45E4-9381-37CA555072C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1-BBBD-4569-A939-081049481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43B-D4E8-45E4-9381-37CA555072C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1-BBBD-4569-A939-081049481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43B-D4E8-45E4-9381-37CA555072C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1-BBBD-4569-A939-081049481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43B-D4E8-45E4-9381-37CA555072C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1-BBBD-4569-A939-081049481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43B-D4E8-45E4-9381-37CA555072C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1-BBBD-4569-A939-081049481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443B-D4E8-45E4-9381-37CA555072C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6B11-BBBD-4569-A939-081049481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A443B-D4E8-45E4-9381-37CA555072C5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D6B11-BBBD-4569-A939-081049481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1618338955_19-phonoteka_org-p-fon-na-ekologicheskuyu-temu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6"/>
            <a:ext cx="9144000" cy="1152128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II</a:t>
            </a:r>
            <a:r>
              <a:rPr lang="ru-RU" sz="2800" b="1" dirty="0" smtClean="0"/>
              <a:t> Всероссийский педагогический конкурс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 «Экология – дело каждого».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916832"/>
            <a:ext cx="835292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ПРОЕКТ: 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«Планету защищаем – мусор разделяем»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7391" y="188640"/>
            <a:ext cx="8981498" cy="4462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300" b="1" dirty="0">
                <a:solidFill>
                  <a:schemeClr val="tx2">
                    <a:lumMod val="75000"/>
                  </a:schemeClr>
                </a:solidFill>
              </a:rPr>
              <a:t>МБУДО «</a:t>
            </a:r>
            <a:r>
              <a:rPr lang="ru-RU" sz="2300" b="1" dirty="0" err="1">
                <a:solidFill>
                  <a:schemeClr val="tx2">
                    <a:lumMod val="75000"/>
                  </a:schemeClr>
                </a:solidFill>
              </a:rPr>
              <a:t>Майкопский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</a:rPr>
              <a:t> центр развития творчества детей и </a:t>
            </a:r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  <a:t>взрослых»</a:t>
            </a:r>
            <a:endParaRPr lang="ru-RU" sz="23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4581128"/>
            <a:ext cx="3456384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Участники</a:t>
            </a:r>
            <a:r>
              <a:rPr lang="ru-RU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проекта :</a:t>
            </a:r>
          </a:p>
          <a:p>
            <a:pPr algn="ctr"/>
            <a:r>
              <a:rPr lang="ru-RU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обучающиеся кружков «</a:t>
            </a:r>
            <a:r>
              <a:rPr lang="ru-RU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АБВГДейка</a:t>
            </a:r>
            <a:r>
              <a:rPr lang="ru-RU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», «</a:t>
            </a:r>
            <a:r>
              <a:rPr lang="ru-RU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Знайка</a:t>
            </a:r>
            <a:r>
              <a:rPr lang="ru-RU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», «</a:t>
            </a:r>
            <a:r>
              <a:rPr lang="ru-RU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Магистрёнок</a:t>
            </a:r>
            <a:r>
              <a:rPr lang="ru-RU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», «</a:t>
            </a:r>
            <a:r>
              <a:rPr lang="ru-RU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Познавайка</a:t>
            </a:r>
            <a:r>
              <a:rPr lang="ru-RU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», «Всезнайка», «ИЗО»</a:t>
            </a:r>
          </a:p>
          <a:p>
            <a:pPr algn="ctr"/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4725144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Автор проекта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:Давыдова О.Н., Быстрых Е.М.,- педагоги дополнительного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образования МБУДО«МЦРТДВ»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204837_or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887703"/>
            <a:ext cx="9106047" cy="774570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0"/>
            <a:ext cx="5550815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Итоги акции: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45 килограммов макулатуры,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около 800 батареек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130 пластиковых крышечек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мешка пластиковых бутылок</a:t>
            </a:r>
          </a:p>
          <a:p>
            <a:endParaRPr lang="ru-RU" sz="28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User\Desktop\АКЦИЯ\IMG_20220309_151437.jpg"/>
          <p:cNvPicPr>
            <a:picLocks noChangeAspect="1" noChangeArrowheads="1"/>
          </p:cNvPicPr>
          <p:nvPr/>
        </p:nvPicPr>
        <p:blipFill>
          <a:blip r:embed="rId3" cstate="print"/>
          <a:srcRect l="3469" t="12041" r="4608"/>
          <a:stretch>
            <a:fillRect/>
          </a:stretch>
        </p:blipFill>
        <p:spPr bwMode="auto">
          <a:xfrm>
            <a:off x="6263680" y="260648"/>
            <a:ext cx="2880320" cy="3674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User\Desktop\АКЦИЯ\IMG_20220309_152739.jpg"/>
          <p:cNvPicPr>
            <a:picLocks noChangeAspect="1" noChangeArrowheads="1"/>
          </p:cNvPicPr>
          <p:nvPr/>
        </p:nvPicPr>
        <p:blipFill>
          <a:blip r:embed="rId4" cstate="print"/>
          <a:srcRect b="15652"/>
          <a:stretch>
            <a:fillRect/>
          </a:stretch>
        </p:blipFill>
        <p:spPr bwMode="auto">
          <a:xfrm>
            <a:off x="750877" y="3140968"/>
            <a:ext cx="5296779" cy="335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1613512884_1-p-fon-dlya-prezentatsii-na-temu-ekologiy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75656" y="620688"/>
            <a:ext cx="7272808" cy="501675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Практические рекомендации.</a:t>
            </a:r>
            <a:endParaRPr kumimoji="0" lang="ru-RU" b="0" i="0" u="none" strike="noStrike" cap="none" normalizeH="0" baseline="0" dirty="0" smtClean="0">
              <a:ln>
                <a:solidFill>
                  <a:srgbClr val="FF0000"/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Пластик можно заменить на </a:t>
            </a:r>
            <a:r>
              <a:rPr kumimoji="0" lang="ru-RU" b="0" i="0" u="none" strike="noStrike" cap="none" normalizeH="0" baseline="0" dirty="0" err="1" smtClean="0">
                <a:ln>
                  <a:solidFill>
                    <a:srgbClr val="C00000"/>
                  </a:solidFill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биопластик</a:t>
            </a:r>
            <a:r>
              <a:rPr kumimoji="0" lang="ru-RU" b="0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Новые технологии позволяют его делать из крахмала, который производят растения.</a:t>
            </a:r>
            <a:endParaRPr lang="ru-RU" dirty="0" smtClean="0">
              <a:ln>
                <a:solidFill>
                  <a:srgbClr val="C00000"/>
                </a:solidFill>
              </a:ln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solidFill>
                  <a:srgbClr val="C00000"/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solidFill>
                    <a:srgbClr val="00B050"/>
                  </a:solidFill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У всех дома хранятся ненужные книги, журналы, газеты. Сдайте их, не выбрасывайте в общий пакет с мусором. Из них сделают новые книги и тетради, не срубив при этом не одного дерева.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solidFill>
                  <a:srgbClr val="00B050"/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solidFill>
                    <a:srgbClr val="FFC000"/>
                  </a:solidFill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Батарейки нельзя выбрасывать в мусорное ведро. Это яд. Мы это доказали. Принеси их нам и получишь награду. Даже если акция закончится, добрые дела продолжатся.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solidFill>
                  <a:srgbClr val="FFC000"/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solidFill>
                    <a:srgbClr val="002060"/>
                  </a:solidFill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Поделись своими знаниями с друзьями и родственниками, расскажи о том, как важно, собирать мусор раздельно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Подскажи знакомым адреса пунктов по приёму батареек, лампочек и пластика. </a:t>
            </a:r>
            <a:endParaRPr kumimoji="0" lang="ru-RU" b="0" i="0" u="none" strike="noStrike" cap="none" normalizeH="0" baseline="0" dirty="0" smtClean="0"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1618338955_19-phonoteka_org-p-fon-na-ekologicheskuyu-temu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08912" cy="249289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ПРОЕКТ: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«Планету защищаем – мусор разделяем»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147248" cy="4572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a:rPr>
              <a:t>Цель проекта</a:t>
            </a:r>
            <a:r>
              <a:rPr lang="ru-RU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a:rPr>
              <a:t> – </a:t>
            </a:r>
            <a:r>
              <a:rPr lang="ru-RU" b="1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a:rPr>
              <a:t>привлечь внимание обучающихся и их родителей к сортировке мусора и раздельному его сбору</a:t>
            </a:r>
          </a:p>
          <a:p>
            <a:pPr>
              <a:buNone/>
            </a:pPr>
            <a:r>
              <a:rPr lang="ru-RU" b="1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a:rPr>
              <a:t>Задачи:</a:t>
            </a:r>
          </a:p>
          <a:p>
            <a:pPr>
              <a:buNone/>
            </a:pPr>
            <a:r>
              <a:rPr lang="ru-RU" b="1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a:rPr>
              <a:t> </a:t>
            </a:r>
            <a:r>
              <a:rPr lang="ru-RU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a:rPr>
              <a:t>- </a:t>
            </a:r>
            <a:r>
              <a:rPr lang="ru-RU" b="1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2060"/>
                </a:solidFill>
              </a:rPr>
              <a:t>воспитать устойчивый интерес у обучающихся к сортировке  отходов;</a:t>
            </a:r>
          </a:p>
          <a:p>
            <a:pPr>
              <a:buNone/>
            </a:pPr>
            <a:r>
              <a:rPr lang="ru-RU" b="1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2060"/>
                </a:solidFill>
              </a:rPr>
              <a:t>- показать последствия наносимого природе вреда на примере опытов с растениями 	;</a:t>
            </a:r>
          </a:p>
          <a:p>
            <a:pPr>
              <a:buNone/>
            </a:pPr>
            <a:r>
              <a:rPr lang="ru-RU" b="1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rgbClr val="002060"/>
                </a:solidFill>
              </a:rPr>
              <a:t>- развить интерес к заботе об экологии на постоянной основе.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Desktop\1618338955_19-phonoteka_org-p-fon-na-ekologicheskuyu-temu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3779838" cy="105886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 №1: </a:t>
            </a:r>
            <a:br>
              <a:rPr lang="ru-RU" sz="2400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Ознакомительный. </a:t>
            </a:r>
            <a:endParaRPr lang="ru-RU" sz="2400" b="1" dirty="0">
              <a:ln w="12700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User\Desktop\img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404664"/>
            <a:ext cx="4283968" cy="32129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175332" y="0"/>
            <a:ext cx="4968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Исчезли за последние десятилетия.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" name="Picture 3" descr="C:\Users\User\Desktop\9fe16a70244bcdf9ec1d243ac0a5b3e8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284984"/>
            <a:ext cx="4379640" cy="328473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0" name="TextBox 9"/>
          <p:cNvSpPr txBox="1"/>
          <p:nvPr/>
        </p:nvSpPr>
        <p:spPr>
          <a:xfrm>
            <a:off x="4355976" y="3933056"/>
            <a:ext cx="39934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Могут исчезнуть и они…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30" name="Picture 6" descr="C:\Users\User\Desktop\1627844743_11-funart-pro-p-musor-v-okeane-i-zhivotnie-zhivotnie-krasi-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4509120"/>
            <a:ext cx="2546648" cy="1634099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31" name="Picture 7" descr="C:\Users\User\Desktop\c7d7f524-a912-45d4-a7e2-833e6ed6f1c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5085184"/>
            <a:ext cx="2414042" cy="1609361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613512884_1-p-fon-dlya-prezentatsii-na-temu-ekologiy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65850" y="765175"/>
            <a:ext cx="2978150" cy="12747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47667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 №2: </a:t>
            </a:r>
            <a:b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Эксперименты. 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043608" y="1354123"/>
            <a:ext cx="59046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№1:Доказать, что батарейки отравляют воду.</a:t>
            </a:r>
            <a:endParaRPr kumimoji="0" lang="ru-RU" b="0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115616" y="5733256"/>
            <a:ext cx="756084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1" u="none" strike="noStrike" cap="none" normalizeH="0" baseline="0" dirty="0" smtClean="0">
                <a:ln>
                  <a:solidFill>
                    <a:schemeClr val="tx2"/>
                  </a:solidFill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</a:t>
            </a:r>
            <a:r>
              <a:rPr lang="ru-RU" sz="1600" dirty="0" smtClean="0">
                <a:ln>
                  <a:solidFill>
                    <a:schemeClr val="tx2"/>
                  </a:solidFill>
                </a:ln>
                <a:latin typeface="Times New Roman" pitchFamily="18" charset="0"/>
                <a:cs typeface="Times New Roman" pitchFamily="18" charset="0"/>
              </a:rPr>
              <a:t>металлическая </a:t>
            </a:r>
            <a:r>
              <a:rPr lang="ru-RU" sz="1600" dirty="0">
                <a:ln>
                  <a:solidFill>
                    <a:schemeClr val="tx2"/>
                  </a:solidFill>
                </a:ln>
                <a:latin typeface="Times New Roman" pitchFamily="18" charset="0"/>
                <a:cs typeface="Times New Roman" pitchFamily="18" charset="0"/>
              </a:rPr>
              <a:t>оболочка под воздействием  воды разрушается</a:t>
            </a:r>
            <a:r>
              <a:rPr lang="ru-RU" sz="1600" dirty="0" smtClean="0">
                <a:ln>
                  <a:solidFill>
                    <a:schemeClr val="tx2"/>
                  </a:solidFill>
                </a:ln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>
                <a:ln>
                  <a:solidFill>
                    <a:schemeClr val="tx2"/>
                  </a:solidFill>
                </a:ln>
                <a:latin typeface="Times New Roman" pitchFamily="18" charset="0"/>
                <a:cs typeface="Times New Roman" pitchFamily="18" charset="0"/>
              </a:rPr>
              <a:t>а вредные вещества, находящиеся в батарейке, попадают в воду.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User\Desktop\АКЦИЯ\IMG_20220304_074310.jpg"/>
          <p:cNvPicPr>
            <a:picLocks noChangeAspect="1" noChangeArrowheads="1"/>
          </p:cNvPicPr>
          <p:nvPr/>
        </p:nvPicPr>
        <p:blipFill>
          <a:blip r:embed="rId3" cstate="print"/>
          <a:srcRect l="4152" r="3644" b="34550"/>
          <a:stretch>
            <a:fillRect/>
          </a:stretch>
        </p:blipFill>
        <p:spPr bwMode="auto">
          <a:xfrm>
            <a:off x="1259632" y="1916832"/>
            <a:ext cx="6984776" cy="37185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613512884_1-p-fon-dlya-prezentatsii-na-temu-ekologiy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87624" y="188640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kumimoji="0" lang="ru-RU" b="1" i="1" u="none" strike="noStrike" cap="none" normalizeH="0" baseline="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№2:</a:t>
            </a:r>
            <a:r>
              <a:rPr lang="ru-RU" b="1" i="1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Доказать </a:t>
            </a:r>
            <a:r>
              <a:rPr lang="ru-RU" b="1" i="1" dirty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отравляющее воздействии батареек  на растения.</a:t>
            </a:r>
            <a:endParaRPr lang="ru-RU" dirty="0">
              <a:ln>
                <a:solidFill>
                  <a:schemeClr val="tx2"/>
                </a:solidFill>
              </a:ln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5949280"/>
            <a:ext cx="864096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kumimoji="0" lang="ru-RU" b="1" i="1" u="none" strike="noStrike" cap="none" normalizeH="0" baseline="0" dirty="0" smtClean="0">
                <a:ln>
                  <a:solidFill>
                    <a:schemeClr val="tx2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</a:t>
            </a:r>
            <a:r>
              <a:rPr lang="ru-RU" dirty="0" smtClean="0">
                <a:ln>
                  <a:solidFill>
                    <a:schemeClr val="tx2"/>
                  </a:solidFill>
                </a:ln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ru-RU" dirty="0">
                <a:ln>
                  <a:solidFill>
                    <a:schemeClr val="tx2"/>
                  </a:solidFill>
                </a:ln>
                <a:latin typeface="Times New Roman" pitchFamily="18" charset="0"/>
                <a:cs typeface="Times New Roman" pitchFamily="18" charset="0"/>
              </a:rPr>
              <a:t>, загрязненная вредными </a:t>
            </a:r>
            <a:r>
              <a:rPr lang="ru-RU" dirty="0" smtClean="0">
                <a:ln>
                  <a:solidFill>
                    <a:schemeClr val="tx2"/>
                  </a:solidFill>
                </a:ln>
                <a:latin typeface="Times New Roman" pitchFamily="18" charset="0"/>
                <a:cs typeface="Times New Roman" pitchFamily="18" charset="0"/>
              </a:rPr>
              <a:t>веществами из </a:t>
            </a:r>
            <a:r>
              <a:rPr lang="ru-RU" dirty="0">
                <a:ln>
                  <a:solidFill>
                    <a:schemeClr val="tx2"/>
                  </a:solidFill>
                </a:ln>
                <a:latin typeface="Times New Roman" pitchFamily="18" charset="0"/>
                <a:cs typeface="Times New Roman" pitchFamily="18" charset="0"/>
              </a:rPr>
              <a:t>батарейки, уничтожает  растения.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User\Desktop\АКЦИЯ\IMG_20220304_074507.jpg"/>
          <p:cNvPicPr>
            <a:picLocks noChangeAspect="1" noChangeArrowheads="1"/>
          </p:cNvPicPr>
          <p:nvPr/>
        </p:nvPicPr>
        <p:blipFill>
          <a:blip r:embed="rId3" cstate="print"/>
          <a:srcRect l="3947" r="9211" b="13158"/>
          <a:stretch>
            <a:fillRect/>
          </a:stretch>
        </p:blipFill>
        <p:spPr bwMode="auto">
          <a:xfrm>
            <a:off x="395536" y="764704"/>
            <a:ext cx="3168352" cy="23762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User\Desktop\АКЦИЯ\IMG_20220305_075640.jpg"/>
          <p:cNvPicPr>
            <a:picLocks noChangeAspect="1" noChangeArrowheads="1"/>
          </p:cNvPicPr>
          <p:nvPr/>
        </p:nvPicPr>
        <p:blipFill>
          <a:blip r:embed="rId4" cstate="print"/>
          <a:srcRect l="8020" b="9108"/>
          <a:stretch>
            <a:fillRect/>
          </a:stretch>
        </p:blipFill>
        <p:spPr bwMode="auto">
          <a:xfrm>
            <a:off x="5508104" y="692696"/>
            <a:ext cx="3303440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User\Desktop\АКЦИЯ\IMG_20220306_184409.jpg"/>
          <p:cNvPicPr>
            <a:picLocks noChangeAspect="1" noChangeArrowheads="1"/>
          </p:cNvPicPr>
          <p:nvPr/>
        </p:nvPicPr>
        <p:blipFill>
          <a:blip r:embed="rId5" cstate="print"/>
          <a:srcRect t="1779" r="14588"/>
          <a:stretch>
            <a:fillRect/>
          </a:stretch>
        </p:blipFill>
        <p:spPr bwMode="auto">
          <a:xfrm>
            <a:off x="1907704" y="3429000"/>
            <a:ext cx="2755178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 descr="C:\Users\User\Desktop\АКЦИЯ\IMG_20220306_184333.jpg"/>
          <p:cNvPicPr>
            <a:picLocks noChangeAspect="1" noChangeArrowheads="1"/>
          </p:cNvPicPr>
          <p:nvPr/>
        </p:nvPicPr>
        <p:blipFill>
          <a:blip r:embed="rId6" cstate="print"/>
          <a:srcRect r="25588"/>
          <a:stretch>
            <a:fillRect/>
          </a:stretch>
        </p:blipFill>
        <p:spPr bwMode="auto">
          <a:xfrm>
            <a:off x="4788024" y="3429000"/>
            <a:ext cx="2808312" cy="23929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2411760" y="2708920"/>
            <a:ext cx="1065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День 1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56376" y="2708920"/>
            <a:ext cx="849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День 2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79712" y="5373216"/>
            <a:ext cx="849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День 3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5301208"/>
            <a:ext cx="849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День 3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User\Desktop\1613512884_1-p-fon-dlya-prezentatsii-na-temu-ekologiy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79512" y="399147"/>
            <a:ext cx="89644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u="none" strike="noStrike" cap="none" normalizeH="0" baseline="0" dirty="0" smtClean="0">
                <a:ln>
                  <a:solidFill>
                    <a:srgbClr val="002060"/>
                  </a:solidFill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№3.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u="none" strike="noStrike" cap="none" normalizeH="0" baseline="0" dirty="0" smtClean="0">
                <a:ln>
                  <a:solidFill>
                    <a:srgbClr val="002060"/>
                  </a:solidFill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Доказать отравляющее воздействие на растения различных бытовых отходов.</a:t>
            </a:r>
            <a:endParaRPr kumimoji="0" lang="ru-RU" i="0" u="none" strike="noStrike" cap="none" normalizeH="0" baseline="0" dirty="0" smtClean="0">
              <a:ln>
                <a:solidFill>
                  <a:srgbClr val="002060"/>
                </a:solidFill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79512" y="3994031"/>
            <a:ext cx="41044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solidFill>
                    <a:srgbClr val="002060"/>
                  </a:solidFill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b="0" i="0" u="none" strike="noStrike" cap="none" normalizeH="0" baseline="0" dirty="0" smtClean="0">
                <a:ln>
                  <a:solidFill>
                    <a:srgbClr val="002060"/>
                  </a:solidFill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solidFill>
                    <a:srgbClr val="002060"/>
                  </a:solidFill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нормальный рост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solidFill>
                    <a:srgbClr val="002060"/>
                  </a:solidFill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развитие растений  наблюдаются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solidFill>
                    <a:srgbClr val="002060"/>
                  </a:solidFill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только в горшочке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solidFill>
                    <a:srgbClr val="002060"/>
                  </a:solidFill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чистым грунтом. Это говорит о том, что даже пищевые отходы,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solidFill>
                    <a:srgbClr val="002060"/>
                  </a:solidFill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нужно превращать в компост, и лишь потом, в виде перегноя добавлять в землю</a:t>
            </a:r>
            <a:r>
              <a:rPr kumimoji="0" lang="ru-RU" b="0" i="0" u="none" strike="noStrike" cap="none" normalizeH="0" baseline="0" dirty="0" smtClean="0">
                <a:ln>
                  <a:solidFill>
                    <a:srgbClr val="002060"/>
                  </a:solidFill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solidFill>
                  <a:srgbClr val="002060"/>
                </a:solidFill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АКЦИЯ\IMG_20220224_091857.jpg"/>
          <p:cNvPicPr>
            <a:picLocks noChangeAspect="1" noChangeArrowheads="1"/>
          </p:cNvPicPr>
          <p:nvPr/>
        </p:nvPicPr>
        <p:blipFill>
          <a:blip r:embed="rId3" cstate="print"/>
          <a:srcRect b="32240"/>
          <a:stretch>
            <a:fillRect/>
          </a:stretch>
        </p:blipFill>
        <p:spPr bwMode="auto">
          <a:xfrm>
            <a:off x="1115616" y="1196752"/>
            <a:ext cx="4817567" cy="2448272"/>
          </a:xfrm>
          <a:prstGeom prst="rect">
            <a:avLst/>
          </a:prstGeom>
          <a:noFill/>
        </p:spPr>
      </p:pic>
      <p:pic>
        <p:nvPicPr>
          <p:cNvPr id="1027" name="Picture 3" descr="C:\Users\User\Desktop\АКЦИЯ\IMG_20220224_091946.jpg"/>
          <p:cNvPicPr>
            <a:picLocks noChangeAspect="1" noChangeArrowheads="1"/>
          </p:cNvPicPr>
          <p:nvPr/>
        </p:nvPicPr>
        <p:blipFill>
          <a:blip r:embed="rId4" cstate="print"/>
          <a:srcRect b="22474"/>
          <a:stretch>
            <a:fillRect/>
          </a:stretch>
        </p:blipFill>
        <p:spPr bwMode="auto">
          <a:xfrm>
            <a:off x="4499992" y="3933056"/>
            <a:ext cx="4458379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1613512884_1-p-fon-dlya-prezentatsii-na-temu-ekologiya-1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2" name="Диаграмма 1"/>
          <p:cNvGraphicFramePr/>
          <p:nvPr/>
        </p:nvGraphicFramePr>
        <p:xfrm>
          <a:off x="1115616" y="908720"/>
          <a:ext cx="7704856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43608" y="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n>
                  <a:solidFill>
                    <a:schemeClr val="tx2"/>
                  </a:solidFill>
                </a:ln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Этап №3: </a:t>
            </a:r>
            <a:br>
              <a:rPr lang="ru-RU" sz="2400" dirty="0" smtClean="0">
                <a:ln>
                  <a:solidFill>
                    <a:schemeClr val="tx2"/>
                  </a:solidFill>
                </a:ln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n>
                  <a:solidFill>
                    <a:schemeClr val="tx2"/>
                  </a:solidFill>
                </a:ln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Анкетирование. </a:t>
            </a:r>
            <a:endParaRPr lang="ru-RU" sz="2400" dirty="0">
              <a:ln>
                <a:solidFill>
                  <a:schemeClr val="tx2"/>
                </a:solidFill>
              </a:ln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User\Desktop\1613512884_1-p-fon-dlya-prezentatsii-na-temu-ekologiya-1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43608" y="0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>
                  <a:solidFill>
                    <a:schemeClr val="tx2"/>
                  </a:solidFill>
                </a:ln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Этап №4: </a:t>
            </a:r>
            <a:br>
              <a:rPr lang="ru-RU" sz="2400" dirty="0" smtClean="0">
                <a:ln>
                  <a:solidFill>
                    <a:schemeClr val="tx2"/>
                  </a:solidFill>
                </a:ln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n>
                  <a:solidFill>
                    <a:schemeClr val="tx2"/>
                  </a:solidFill>
                </a:ln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Акция по сбору батареек, пластика и макулатуры. </a:t>
            </a:r>
            <a:endParaRPr lang="ru-RU" sz="2400" dirty="0">
              <a:ln>
                <a:solidFill>
                  <a:schemeClr val="tx2"/>
                </a:solidFill>
              </a:ln>
              <a:solidFill>
                <a:schemeClr val="accent4"/>
              </a:solidFill>
            </a:endParaRPr>
          </a:p>
        </p:txBody>
      </p:sp>
      <p:pic>
        <p:nvPicPr>
          <p:cNvPr id="1026" name="Picture 2" descr="C:\Users\User\Desktop\АКЦИЯ\IMG_20220304_0918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08720"/>
            <a:ext cx="2520280" cy="33603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User\Desktop\АКЦИЯ\IMG_20220221_110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2276872"/>
            <a:ext cx="2448272" cy="3264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C:\Users\User\Desktop\АКЦИЯ\IMG_20220309_1010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908720"/>
            <a:ext cx="2531586" cy="3375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 descr="C:\Users\User\Desktop\АКЦИЯ\IMG_20220221_11054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3429000"/>
            <a:ext cx="2301720" cy="3068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User\Desktop\АКЦИЯ\7451ba37-b669-43d2-998b-9f93f88cfcf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3501008"/>
            <a:ext cx="2355726" cy="3140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User\Desktop\1613512884_1-p-fon-dlya-prezentatsii-na-temu-ekologiya-1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6" y="0"/>
            <a:ext cx="8748464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dirty="0" smtClean="0">
                <a:ln>
                  <a:solidFill>
                    <a:schemeClr val="tx2"/>
                  </a:solidFill>
                </a:ln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Акция началась 15 февраля и закончилась 20 марта в День Земли. </a:t>
            </a:r>
            <a:endParaRPr lang="ru-RU" sz="2300" dirty="0">
              <a:ln>
                <a:solidFill>
                  <a:schemeClr val="tx2"/>
                </a:solidFill>
              </a:ln>
              <a:solidFill>
                <a:schemeClr val="accent4"/>
              </a:solidFill>
            </a:endParaRPr>
          </a:p>
        </p:txBody>
      </p:sp>
      <p:pic>
        <p:nvPicPr>
          <p:cNvPr id="4098" name="Picture 2" descr="C:\Users\User\Desktop\АКЦИЯ\IMG_20220302_105519.jpg"/>
          <p:cNvPicPr>
            <a:picLocks noChangeAspect="1" noChangeArrowheads="1"/>
          </p:cNvPicPr>
          <p:nvPr/>
        </p:nvPicPr>
        <p:blipFill>
          <a:blip r:embed="rId3" cstate="print"/>
          <a:srcRect l="9265" t="3327" r="744"/>
          <a:stretch>
            <a:fillRect/>
          </a:stretch>
        </p:blipFill>
        <p:spPr bwMode="auto">
          <a:xfrm>
            <a:off x="395536" y="980728"/>
            <a:ext cx="2915816" cy="41764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User\Desktop\АКЦИЯ\IMG_20220302_1053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65759" y="908720"/>
            <a:ext cx="3078341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C:\Users\User\Desktop\АКЦИЯ\IMG_20220302_1007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2204864"/>
            <a:ext cx="3081459" cy="41086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1" name="Picture 5" descr="C:\Users\User\Desktop\fdd5dec9-5a05-4f37-9ef6-16326afe7ec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3403643"/>
            <a:ext cx="2448272" cy="32643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2" name="Picture 6" descr="C:\Users\User\Desktop\d6326ccf-4614-4957-a2b6-f060bd9428dd.jpg"/>
          <p:cNvPicPr>
            <a:picLocks noChangeAspect="1" noChangeArrowheads="1"/>
          </p:cNvPicPr>
          <p:nvPr/>
        </p:nvPicPr>
        <p:blipFill>
          <a:blip r:embed="rId7" cstate="print"/>
          <a:srcRect l="10324" t="9752"/>
          <a:stretch>
            <a:fillRect/>
          </a:stretch>
        </p:blipFill>
        <p:spPr bwMode="auto">
          <a:xfrm>
            <a:off x="827584" y="3501008"/>
            <a:ext cx="2357754" cy="3163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932</TotalTime>
  <Words>285</Words>
  <Application>Microsoft Office PowerPoint</Application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II Всероссийский педагогический конкурс  «Экология – дело каждого».</vt:lpstr>
      <vt:lpstr>ПРОЕКТ:  «Планету защищаем – мусор разделяем»  </vt:lpstr>
      <vt:lpstr>Этап №1:  Ознакомительный. </vt:lpstr>
      <vt:lpstr>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Региональный этап Всероссийской Конференции  «Юные техники и изобретатели»   в Государственной Думе Федерального собрания Российской Федерации</dc:title>
  <dc:creator>User</dc:creator>
  <cp:lastModifiedBy>User</cp:lastModifiedBy>
  <cp:revision>85</cp:revision>
  <dcterms:created xsi:type="dcterms:W3CDTF">2022-03-10T12:04:11Z</dcterms:created>
  <dcterms:modified xsi:type="dcterms:W3CDTF">2022-03-29T13:43:44Z</dcterms:modified>
</cp:coreProperties>
</file>