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3" r:id="rId3"/>
    <p:sldId id="305" r:id="rId4"/>
    <p:sldId id="307" r:id="rId5"/>
    <p:sldId id="308" r:id="rId6"/>
    <p:sldId id="302" r:id="rId7"/>
    <p:sldId id="296" r:id="rId8"/>
    <p:sldId id="309" r:id="rId9"/>
    <p:sldId id="291" r:id="rId10"/>
    <p:sldId id="281" r:id="rId11"/>
    <p:sldId id="260" r:id="rId12"/>
  </p:sldIdLst>
  <p:sldSz cx="12190413" cy="6859588"/>
  <p:notesSz cx="6858000" cy="9144000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15"/>
    <a:srgbClr val="CCF7C5"/>
    <a:srgbClr val="A4F197"/>
    <a:srgbClr val="7EEA6C"/>
    <a:srgbClr val="00682F"/>
    <a:srgbClr val="E5FB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60" y="-102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1" y="2733"/>
            <a:ext cx="12190413" cy="6854123"/>
          </a:xfrm>
          <a:prstGeom prst="frame">
            <a:avLst>
              <a:gd name="adj1" fmla="val 2156"/>
            </a:avLst>
          </a:prstGeom>
          <a:solidFill>
            <a:srgbClr val="7EEA6C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d/1/131/298/131298345_5152557_125188536_0_136f94_6e753e92_orig_2_.png" TargetMode="External"/><Relationship Id="rId13" Type="http://schemas.openxmlformats.org/officeDocument/2006/relationships/hyperlink" Target="https://www.colourbox.com/preview/4765471-tree-isolated-on-a-white-background.jpg" TargetMode="External"/><Relationship Id="rId18" Type="http://schemas.openxmlformats.org/officeDocument/2006/relationships/hyperlink" Target="http://detvoraonline.ru/_mod_files/ce_images/listya/list12.png" TargetMode="External"/><Relationship Id="rId26" Type="http://schemas.openxmlformats.org/officeDocument/2006/relationships/hyperlink" Target="http://zagadki.info/zag/cherepaha.html" TargetMode="External"/><Relationship Id="rId3" Type="http://schemas.openxmlformats.org/officeDocument/2006/relationships/hyperlink" Target="http://konspekta.net/poisk-ruru/baza2/1767940700655.files/image003.jpg" TargetMode="External"/><Relationship Id="rId21" Type="http://schemas.openxmlformats.org/officeDocument/2006/relationships/hyperlink" Target="http://img1.liveinternet.ru/images/attach/c/6/90/867/90867123_large_4979214_kashtan_.jpg" TargetMode="External"/><Relationship Id="rId7" Type="http://schemas.openxmlformats.org/officeDocument/2006/relationships/hyperlink" Target="http://fotohomka.ru/images/Nov/15/ef2b28f674d4ef0a7bdfdf1e23f697fc/1.jpg" TargetMode="External"/><Relationship Id="rId12" Type="http://schemas.openxmlformats.org/officeDocument/2006/relationships/hyperlink" Target="http://cs5.pikabu.ru/images/big_size_comm/2015-02_1/14229995263803.jpg" TargetMode="External"/><Relationship Id="rId17" Type="http://schemas.openxmlformats.org/officeDocument/2006/relationships/hyperlink" Target="http://abload.de/img/agaclar_png_nisanboarm2l6j.png" TargetMode="External"/><Relationship Id="rId25" Type="http://schemas.openxmlformats.org/officeDocument/2006/relationships/hyperlink" Target="http://zhakulina20090612.blogspot.ru/2009/08/blog-post_06.html" TargetMode="External"/><Relationship Id="rId2" Type="http://schemas.openxmlformats.org/officeDocument/2006/relationships/hyperlink" Target="http://www.playing-field.ru/img/2015/051920/3823827" TargetMode="External"/><Relationship Id="rId16" Type="http://schemas.openxmlformats.org/officeDocument/2006/relationships/hyperlink" Target="http://www.playcast.ru/uploads/2014/07/02/9112213.png" TargetMode="External"/><Relationship Id="rId20" Type="http://schemas.openxmlformats.org/officeDocument/2006/relationships/hyperlink" Target="http://static.trendme.net/pictures/items/jessica-Leaf_Ilustracije_full_635_220147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7/125/185/125185236__136fb3_25923b00_orig.png" TargetMode="External"/><Relationship Id="rId11" Type="http://schemas.openxmlformats.org/officeDocument/2006/relationships/hyperlink" Target="http://www.playcast.ru/uploads/2015/05/17/13633665.png" TargetMode="External"/><Relationship Id="rId24" Type="http://schemas.openxmlformats.org/officeDocument/2006/relationships/hyperlink" Target="http://static8.depositphotos.com/1000645/839/i/170/depositphotos_8397339-Leaf-of-poplar.jpg" TargetMode="External"/><Relationship Id="rId5" Type="http://schemas.openxmlformats.org/officeDocument/2006/relationships/hyperlink" Target="http://nashzeleniymir.ru/wp-content/uploads/2016/06/&#1051;&#1080;&#1089;&#1090;-&#1103;&#1073;&#1083;&#1086;&#1085;&#1080;-&#1092;&#1086;&#1090;&#1086;.jpg" TargetMode="External"/><Relationship Id="rId15" Type="http://schemas.openxmlformats.org/officeDocument/2006/relationships/hyperlink" Target="http://chelno4ok.do.am/derevo-ryabina.png" TargetMode="External"/><Relationship Id="rId23" Type="http://schemas.openxmlformats.org/officeDocument/2006/relationships/hyperlink" Target="http://t1.ftcdn.net/jpg/00/55/90/54/160_F_55905495_wIX9Kb5OweqbTByqBBmTE282oJuvJwl5.jpg" TargetMode="External"/><Relationship Id="rId10" Type="http://schemas.openxmlformats.org/officeDocument/2006/relationships/hyperlink" Target="http://www.interlink.ru/image/Big/2012017.jpg" TargetMode="External"/><Relationship Id="rId19" Type="http://schemas.openxmlformats.org/officeDocument/2006/relationships/hyperlink" Target="https://cdn.vectorstock.com/i/thumb-large/15/44/951544.jpg" TargetMode="External"/><Relationship Id="rId4" Type="http://schemas.openxmlformats.org/officeDocument/2006/relationships/hyperlink" Target="http://forum.materinstvo.ru/uploads/1287948651/post-65664-1287993770.png" TargetMode="External"/><Relationship Id="rId9" Type="http://schemas.openxmlformats.org/officeDocument/2006/relationships/hyperlink" Target="http://crosti.ru/patterns/00/04/f9/b3c3b4d93c/picture.jpg" TargetMode="External"/><Relationship Id="rId14" Type="http://schemas.openxmlformats.org/officeDocument/2006/relationships/hyperlink" Target="http://opengia.ru/resources/6B9974F354BCA3704306B0EF3D66C1AD-G13B508-6B9974F354BCA3704306B0EF3D66C1AD-3-1397450352/repr-0.jpg" TargetMode="External"/><Relationship Id="rId22" Type="http://schemas.openxmlformats.org/officeDocument/2006/relationships/hyperlink" Target="http://img0.liveinternet.ru/images/attach/c/8/125/188/125188520_0_136f94_6e753e92_or.png" TargetMode="External"/><Relationship Id="rId27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590" y="333450"/>
            <a:ext cx="10937915" cy="14703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 1 класс УМК «Школа России»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6734" y="4845140"/>
            <a:ext cx="8533289" cy="175300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Автор: Никитина Галина Ивановна,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учитель начальных классов,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МАОУ «СОШ№1», г. Заводоуковск</a:t>
            </a:r>
          </a:p>
        </p:txBody>
      </p:sp>
      <p:sp>
        <p:nvSpPr>
          <p:cNvPr id="5" name="Управляющая кнопка: документ 4">
            <a:hlinkClick r:id="rId2" action="ppaction://hlinksldjump" highlightClick="1"/>
          </p:cNvPr>
          <p:cNvSpPr/>
          <p:nvPr/>
        </p:nvSpPr>
        <p:spPr>
          <a:xfrm>
            <a:off x="262558" y="5878066"/>
            <a:ext cx="576064" cy="720080"/>
          </a:xfrm>
          <a:prstGeom prst="actionButtonDocument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94612" y="1572406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682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«Что это за листья?»</a:t>
            </a:r>
            <a:endParaRPr lang="ru-RU" sz="5400" b="1" spc="50" dirty="0">
              <a:ln w="11430"/>
              <a:solidFill>
                <a:srgbClr val="00682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8622" y="2875618"/>
            <a:ext cx="2664296" cy="354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8877027" y="2665698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AutoShape 2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2917886" y="2262457"/>
            <a:ext cx="5924348" cy="2862008"/>
            <a:chOff x="2917886" y="2262457"/>
            <a:chExt cx="5924348" cy="2862008"/>
          </a:xfrm>
        </p:grpSpPr>
        <p:pic>
          <p:nvPicPr>
            <p:cNvPr id="11" name="Рисунок 10" descr="Рисунок1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3846942">
              <a:off x="6500249" y="2454881"/>
              <a:ext cx="2326516" cy="2357454"/>
            </a:xfrm>
            <a:prstGeom prst="rect">
              <a:avLst/>
            </a:prstGeom>
          </p:spPr>
        </p:pic>
        <p:pic>
          <p:nvPicPr>
            <p:cNvPr id="12" name="Рисунок 11" descr="Рисунок7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9890901">
              <a:off x="2917886" y="2262457"/>
              <a:ext cx="2927650" cy="2862008"/>
            </a:xfrm>
            <a:prstGeom prst="rect">
              <a:avLst/>
            </a:prstGeom>
          </p:spPr>
        </p:pic>
        <p:pic>
          <p:nvPicPr>
            <p:cNvPr id="13" name="Рисунок 12" descr="Рисунок16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1195108">
              <a:off x="5073296" y="2396863"/>
              <a:ext cx="2048013" cy="2229776"/>
            </a:xfrm>
            <a:prstGeom prst="rect">
              <a:avLst/>
            </a:prstGeom>
          </p:spPr>
        </p:pic>
      </p:grpSp>
      <p:sp>
        <p:nvSpPr>
          <p:cNvPr id="4" name="Стрелка вправо 3">
            <a:hlinkClick r:id="rId8" action="ppaction://hlinksldjump"/>
          </p:cNvPr>
          <p:cNvSpPr/>
          <p:nvPr/>
        </p:nvSpPr>
        <p:spPr>
          <a:xfrm>
            <a:off x="10919742" y="6022082"/>
            <a:ext cx="864096" cy="576064"/>
          </a:xfrm>
          <a:prstGeom prst="rightArrow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0948716" y="307797"/>
            <a:ext cx="864096" cy="504056"/>
          </a:xfrm>
          <a:prstGeom prst="rightArrow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37834" y="2643976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берёза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22532" name="Picture 4" descr="http://www.playing-field.ru/img/2015/051920/38238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768" y="143646"/>
            <a:ext cx="2283586" cy="2643206"/>
          </a:xfrm>
          <a:prstGeom prst="rect">
            <a:avLst/>
          </a:prstGeom>
          <a:noFill/>
        </p:spPr>
      </p:pic>
      <p:pic>
        <p:nvPicPr>
          <p:cNvPr id="14" name="Picture 4" descr="http://www.playing-field.ru/img/2015/051920/3823827"/>
          <p:cNvPicPr>
            <a:picLocks noChangeAspect="1" noChangeArrowheads="1"/>
          </p:cNvPicPr>
          <p:nvPr/>
        </p:nvPicPr>
        <p:blipFill>
          <a:blip r:embed="rId2" cstate="print">
            <a:lum bright="-100000" contrast="-100000"/>
          </a:blip>
          <a:srcRect/>
          <a:stretch>
            <a:fillRect/>
          </a:stretch>
        </p:blipFill>
        <p:spPr bwMode="auto">
          <a:xfrm>
            <a:off x="840198" y="143646"/>
            <a:ext cx="2283586" cy="2643206"/>
          </a:xfrm>
          <a:prstGeom prst="rect">
            <a:avLst/>
          </a:prstGeom>
          <a:noFill/>
        </p:spPr>
      </p:pic>
      <p:pic>
        <p:nvPicPr>
          <p:cNvPr id="22534" name="Picture 6" descr="http://konspekta.net/poisk-ruru/baza2/1767940700655.files/image00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44209">
            <a:off x="3247316" y="498470"/>
            <a:ext cx="2735975" cy="1980917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7" name="Picture 6" descr="http://konspekta.net/poisk-ruru/baza2/1767940700655.files/image00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rcRect/>
          <a:stretch>
            <a:fillRect/>
          </a:stretch>
        </p:blipFill>
        <p:spPr bwMode="auto">
          <a:xfrm rot="20044209">
            <a:off x="3276291" y="498472"/>
            <a:ext cx="2735975" cy="1980917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18" name="TextBox 17"/>
          <p:cNvSpPr txBox="1"/>
          <p:nvPr/>
        </p:nvSpPr>
        <p:spPr>
          <a:xfrm>
            <a:off x="3981040" y="2643976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mtClean="0">
                <a:latin typeface="Comic Sans MS" pitchFamily="66" charset="0"/>
              </a:rPr>
              <a:t>осина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22536" name="Picture 8" descr="http://forum.materinstvo.ru/uploads/1287948651/post-65664-128799377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6338494" y="357959"/>
            <a:ext cx="2143140" cy="2282212"/>
          </a:xfrm>
          <a:prstGeom prst="rect">
            <a:avLst/>
          </a:prstGeom>
          <a:noFill/>
        </p:spPr>
      </p:pic>
      <p:pic>
        <p:nvPicPr>
          <p:cNvPr id="20" name="Picture 8" descr="http://forum.materinstvo.ru/uploads/1287948651/post-65664-1287993770.png"/>
          <p:cNvPicPr>
            <a:picLocks noChangeAspect="1" noChangeArrowheads="1"/>
          </p:cNvPicPr>
          <p:nvPr/>
        </p:nvPicPr>
        <p:blipFill>
          <a:blip r:embed="rId4" cstate="print">
            <a:lum bright="-100000" contrast="-100000"/>
          </a:blip>
          <a:srcRect/>
          <a:stretch>
            <a:fillRect/>
          </a:stretch>
        </p:blipFill>
        <p:spPr bwMode="auto">
          <a:xfrm rot="10800000">
            <a:off x="6338494" y="357960"/>
            <a:ext cx="2143140" cy="2282212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838560" y="2643976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клён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3074" name="Picture 2" descr="http://nashzeleniymir.ru/wp-content/uploads/2016/06/%D0%9B%D0%B8%D1%81%D1%82-%D1%8F%D0%B1%D0%BB%D0%BE%D0%BD%D0%B8-%D1%84%D0%BE%D1%82%D0%B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241053">
            <a:off x="8181361" y="869504"/>
            <a:ext cx="3077675" cy="1843075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3" name="Picture 2" descr="http://nashzeleniymir.ru/wp-content/uploads/2016/06/%D0%9B%D0%B8%D1%81%D1%82-%D1%8F%D0%B1%D0%BB%D0%BE%D0%BD%D0%B8-%D1%84%D0%BE%D1%82%D0%B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rcRect/>
          <a:stretch>
            <a:fillRect/>
          </a:stretch>
        </p:blipFill>
        <p:spPr bwMode="auto">
          <a:xfrm rot="18241053">
            <a:off x="8210336" y="869505"/>
            <a:ext cx="3077675" cy="1843075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5" name="TextBox 14"/>
          <p:cNvSpPr txBox="1"/>
          <p:nvPr/>
        </p:nvSpPr>
        <p:spPr>
          <a:xfrm>
            <a:off x="9410328" y="271541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яблоня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3076" name="Picture 4" descr="http://img0.liveinternet.ru/images/attach/c/7/125/185/125185236__136fb3_25923b00_or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674890">
            <a:off x="835136" y="2906746"/>
            <a:ext cx="2347895" cy="3228932"/>
          </a:xfrm>
          <a:prstGeom prst="rect">
            <a:avLst/>
          </a:prstGeom>
          <a:noFill/>
        </p:spPr>
      </p:pic>
      <p:pic>
        <p:nvPicPr>
          <p:cNvPr id="16" name="Picture 4" descr="http://img0.liveinternet.ru/images/attach/c/7/125/185/125185236__136fb3_25923b00_orig.png"/>
          <p:cNvPicPr>
            <a:picLocks noChangeAspect="1" noChangeArrowheads="1"/>
          </p:cNvPicPr>
          <p:nvPr/>
        </p:nvPicPr>
        <p:blipFill>
          <a:blip r:embed="rId6" cstate="print">
            <a:lum bright="-100000" contrast="-100000"/>
          </a:blip>
          <a:srcRect/>
          <a:stretch>
            <a:fillRect/>
          </a:stretch>
        </p:blipFill>
        <p:spPr bwMode="auto">
          <a:xfrm rot="3674890">
            <a:off x="826983" y="2906747"/>
            <a:ext cx="2347895" cy="322893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123520" y="614443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рябина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3078" name="Picture 6" descr="http://img1.liveinternet.ru/images/attach/d/1/131/298/131298345_5152557_125188536_0_136f94_6e753e92_orig_2_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97548">
            <a:off x="6072081" y="3489948"/>
            <a:ext cx="2389589" cy="2242800"/>
          </a:xfrm>
          <a:prstGeom prst="rect">
            <a:avLst/>
          </a:prstGeom>
          <a:noFill/>
        </p:spPr>
      </p:pic>
      <p:pic>
        <p:nvPicPr>
          <p:cNvPr id="3080" name="Picture 8" descr="http://fotohomka.ru/images/Nov/15/ef2b28f674d4ef0a7bdfdf1e23f697fc/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8631176">
            <a:off x="3019675" y="3262711"/>
            <a:ext cx="2786082" cy="2513513"/>
          </a:xfrm>
          <a:prstGeom prst="rect">
            <a:avLst/>
          </a:prstGeom>
          <a:noFill/>
        </p:spPr>
      </p:pic>
      <p:pic>
        <p:nvPicPr>
          <p:cNvPr id="22" name="Picture 8" descr="http://fotohomka.ru/images/Nov/15/ef2b28f674d4ef0a7bdfdf1e23f697fc/1.jpg"/>
          <p:cNvPicPr>
            <a:picLocks noChangeAspect="1" noChangeArrowheads="1"/>
          </p:cNvPicPr>
          <p:nvPr/>
        </p:nvPicPr>
        <p:blipFill>
          <a:blip r:embed="rId8" cstate="print">
            <a:lum bright="-100000" contrast="-100000"/>
          </a:blip>
          <a:srcRect/>
          <a:stretch>
            <a:fillRect/>
          </a:stretch>
        </p:blipFill>
        <p:spPr bwMode="auto">
          <a:xfrm rot="18631176">
            <a:off x="3019675" y="3262712"/>
            <a:ext cx="2786082" cy="2513513"/>
          </a:xfrm>
          <a:prstGeom prst="rect">
            <a:avLst/>
          </a:prstGeom>
          <a:noFill/>
        </p:spPr>
      </p:pic>
      <p:pic>
        <p:nvPicPr>
          <p:cNvPr id="23" name="Picture 6" descr="http://img1.liveinternet.ru/images/attach/d/1/131/298/131298345_5152557_125188536_0_136f94_6e753e92_orig_2_.png"/>
          <p:cNvPicPr>
            <a:picLocks noChangeAspect="1" noChangeArrowheads="1"/>
          </p:cNvPicPr>
          <p:nvPr/>
        </p:nvPicPr>
        <p:blipFill>
          <a:blip r:embed="rId7" cstate="print">
            <a:lum bright="-100000" contrast="-100000"/>
          </a:blip>
          <a:srcRect/>
          <a:stretch>
            <a:fillRect/>
          </a:stretch>
        </p:blipFill>
        <p:spPr bwMode="auto">
          <a:xfrm rot="19997548">
            <a:off x="6072706" y="3489949"/>
            <a:ext cx="2389589" cy="22428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266660" y="614443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смородина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67056" y="6073000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каштан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2" name="Picture 2" descr="http://crosti.ru/patterns/00/04/f9/b3c3b4d93c/pictur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457563">
            <a:off x="8911593" y="3778701"/>
            <a:ext cx="2611570" cy="2559339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26" name="Picture 2" descr="http://crosti.ru/patterns/00/04/f9/b3c3b4d93c/pictur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457563">
            <a:off x="8911592" y="3778700"/>
            <a:ext cx="2611570" cy="2559339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27" name="Picture 2" descr="http://crosti.ru/patterns/00/04/f9/b3c3b4d93c/picture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0" contrast="-100000"/>
          </a:blip>
          <a:srcRect/>
          <a:stretch>
            <a:fillRect/>
          </a:stretch>
        </p:blipFill>
        <p:spPr bwMode="auto">
          <a:xfrm rot="19457563">
            <a:off x="8911593" y="3808467"/>
            <a:ext cx="2611570" cy="2559339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28" name="TextBox 27"/>
          <p:cNvSpPr txBox="1"/>
          <p:nvPr/>
        </p:nvSpPr>
        <p:spPr>
          <a:xfrm>
            <a:off x="9410328" y="614443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виноград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5" grpId="0"/>
      <p:bldP spid="19" grpId="0"/>
      <p:bldP spid="24" grpId="0"/>
      <p:bldP spid="25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852" y="500836"/>
            <a:ext cx="1050138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  <a:hlinkClick r:id="rId2"/>
              </a:rPr>
              <a:t>Листья: берёзы</a:t>
            </a:r>
            <a:r>
              <a:rPr lang="ru-RU" sz="1400" dirty="0" smtClean="0">
                <a:latin typeface="Comic Sans MS" pitchFamily="66" charset="0"/>
              </a:rPr>
              <a:t>  </a:t>
            </a:r>
            <a:r>
              <a:rPr lang="ru-RU" sz="1400" dirty="0" smtClean="0">
                <a:latin typeface="Comic Sans MS" pitchFamily="66" charset="0"/>
                <a:hlinkClick r:id="rId3"/>
              </a:rPr>
              <a:t>осина</a:t>
            </a:r>
            <a:r>
              <a:rPr lang="ru-RU" sz="1400" dirty="0" smtClean="0">
                <a:latin typeface="Comic Sans MS" pitchFamily="66" charset="0"/>
              </a:rPr>
              <a:t>  </a:t>
            </a:r>
            <a:r>
              <a:rPr lang="ru-RU" sz="1400" dirty="0" smtClean="0">
                <a:latin typeface="Comic Sans MS" pitchFamily="66" charset="0"/>
                <a:hlinkClick r:id="rId4"/>
              </a:rPr>
              <a:t>клён</a:t>
            </a:r>
            <a:r>
              <a:rPr lang="ru-RU" sz="1400" dirty="0" smtClean="0">
                <a:latin typeface="Comic Sans MS" pitchFamily="66" charset="0"/>
              </a:rPr>
              <a:t>   </a:t>
            </a:r>
            <a:r>
              <a:rPr lang="ru-RU" sz="1400" dirty="0" smtClean="0">
                <a:latin typeface="Comic Sans MS" pitchFamily="66" charset="0"/>
                <a:hlinkClick r:id="rId5"/>
              </a:rPr>
              <a:t>яблоня</a:t>
            </a:r>
            <a:r>
              <a:rPr lang="ru-RU" sz="1400" dirty="0" smtClean="0">
                <a:latin typeface="Comic Sans MS" pitchFamily="66" charset="0"/>
              </a:rPr>
              <a:t>  </a:t>
            </a:r>
            <a:r>
              <a:rPr lang="ru-RU" sz="1400" dirty="0" smtClean="0">
                <a:latin typeface="Comic Sans MS" pitchFamily="66" charset="0"/>
                <a:hlinkClick r:id="rId6"/>
              </a:rPr>
              <a:t> рябина</a:t>
            </a:r>
            <a:r>
              <a:rPr lang="ru-RU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latin typeface="Comic Sans MS" pitchFamily="66" charset="0"/>
                <a:hlinkClick r:id="rId7"/>
              </a:rPr>
              <a:t>смородина</a:t>
            </a:r>
            <a:r>
              <a:rPr lang="ru-RU" sz="1400" dirty="0" smtClean="0">
                <a:latin typeface="Comic Sans MS" pitchFamily="66" charset="0"/>
              </a:rPr>
              <a:t>  </a:t>
            </a:r>
            <a:r>
              <a:rPr lang="ru-RU" sz="1400" dirty="0" smtClean="0">
                <a:latin typeface="Comic Sans MS" pitchFamily="66" charset="0"/>
                <a:hlinkClick r:id="rId8"/>
              </a:rPr>
              <a:t>каштан</a:t>
            </a:r>
            <a:r>
              <a:rPr lang="ru-RU" sz="1400" dirty="0" smtClean="0">
                <a:latin typeface="Comic Sans MS" pitchFamily="66" charset="0"/>
              </a:rPr>
              <a:t>  </a:t>
            </a:r>
            <a:r>
              <a:rPr lang="ru-RU" sz="1400" dirty="0" smtClean="0">
                <a:latin typeface="Comic Sans MS" pitchFamily="66" charset="0"/>
                <a:hlinkClick r:id="rId9"/>
              </a:rPr>
              <a:t>виноград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Проектор- </a:t>
            </a:r>
            <a:r>
              <a:rPr lang="en-US" sz="1400" dirty="0" smtClean="0">
                <a:latin typeface="Comic Sans MS" pitchFamily="66" charset="0"/>
                <a:hlinkClick r:id="rId10"/>
              </a:rPr>
              <a:t>http://www.interlink.ru/image/Big/2012017.jpg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Берёза- </a:t>
            </a:r>
            <a:r>
              <a:rPr lang="en-US" sz="1400" dirty="0" smtClean="0">
                <a:latin typeface="Comic Sans MS" pitchFamily="66" charset="0"/>
                <a:hlinkClick r:id="rId11"/>
              </a:rPr>
              <a:t>http://www.playcast.ru/uploads/2015/05/17/13633665.png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Лист березы- </a:t>
            </a:r>
            <a:r>
              <a:rPr lang="en-US" sz="1400" dirty="0" smtClean="0">
                <a:latin typeface="Comic Sans MS" pitchFamily="66" charset="0"/>
                <a:hlinkClick r:id="rId12"/>
              </a:rPr>
              <a:t>http://cs5.pikabu.ru/images/big_size_comm/2015-02_1/14229995263803.jpg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Осина- </a:t>
            </a:r>
            <a:r>
              <a:rPr lang="en-US" sz="1400" dirty="0" smtClean="0">
                <a:latin typeface="Comic Sans MS" pitchFamily="66" charset="0"/>
                <a:hlinkClick r:id="rId13"/>
              </a:rPr>
              <a:t>https://www.colourbox.com/preview/4765471-tree-isolated-on-a-white-background.jpg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Лист осины- </a:t>
            </a:r>
            <a:r>
              <a:rPr lang="en-US" sz="1400" dirty="0" smtClean="0">
                <a:latin typeface="Comic Sans MS" pitchFamily="66" charset="0"/>
                <a:hlinkClick r:id="rId14"/>
              </a:rPr>
              <a:t>http://opengia.ru/resources/6B9974F354BCA3704306B0EF3D66C1AD-G13B508-6B9974F354BCA3704306B0EF3D66C1AD-3-1397450352/repr-0.jpg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Рябина- </a:t>
            </a:r>
            <a:r>
              <a:rPr lang="en-US" sz="1400" dirty="0" smtClean="0">
                <a:latin typeface="Comic Sans MS" pitchFamily="66" charset="0"/>
                <a:hlinkClick r:id="rId15"/>
              </a:rPr>
              <a:t>http://chelno4ok.do.am/derevo-ryabina.png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Лист рябины- </a:t>
            </a:r>
            <a:r>
              <a:rPr lang="en-US" sz="1400" dirty="0" smtClean="0">
                <a:latin typeface="Comic Sans MS" pitchFamily="66" charset="0"/>
                <a:hlinkClick r:id="rId16"/>
              </a:rPr>
              <a:t>http://www.playcast.ru/uploads/2014/07/02/9112213.png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Дуб- </a:t>
            </a:r>
            <a:r>
              <a:rPr lang="en-US" sz="1400" dirty="0" smtClean="0">
                <a:latin typeface="Comic Sans MS" pitchFamily="66" charset="0"/>
                <a:hlinkClick r:id="rId17"/>
              </a:rPr>
              <a:t>http://abload.de/img/agaclar_png_nisanboarm2l6j.png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Лист дуба- </a:t>
            </a:r>
            <a:r>
              <a:rPr lang="en-US" sz="1400" dirty="0" smtClean="0">
                <a:latin typeface="Comic Sans MS" pitchFamily="66" charset="0"/>
                <a:hlinkClick r:id="rId18"/>
              </a:rPr>
              <a:t>http://detvoraonline.ru/_mod_files/ce_images/listya/list12.png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Клён- </a:t>
            </a:r>
            <a:r>
              <a:rPr lang="en-US" sz="1400" dirty="0" smtClean="0">
                <a:latin typeface="Comic Sans MS" pitchFamily="66" charset="0"/>
                <a:hlinkClick r:id="rId19"/>
              </a:rPr>
              <a:t>https://cdn.vectorstock.com/i/thumb-large/15/44/951544.jpg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Лист клёна-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  <a:hlinkClick r:id="rId20"/>
              </a:rPr>
              <a:t>http://static.trendme.net/pictures/items/jessica-Leaf_Ilustracije_full_635_220147.png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Каштан- </a:t>
            </a:r>
            <a:r>
              <a:rPr lang="en-US" sz="1400" dirty="0" smtClean="0">
                <a:latin typeface="Comic Sans MS" pitchFamily="66" charset="0"/>
                <a:hlinkClick r:id="rId21"/>
              </a:rPr>
              <a:t>http://thumbs.dreamstime.com/thumb_1942/19429953.jpg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Лист каштана-</a:t>
            </a:r>
            <a:r>
              <a:rPr lang="en-US" sz="1400" dirty="0" smtClean="0">
                <a:latin typeface="Comic Sans MS" pitchFamily="66" charset="0"/>
                <a:hlinkClick r:id="rId22"/>
              </a:rPr>
              <a:t>http://img0.liveinternet.ru/images/attach/c/8/125/188/125188520_0_136f94_6e753e92_or.png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Тополь </a:t>
            </a:r>
            <a:r>
              <a:rPr lang="ru-RU" sz="1400" dirty="0" smtClean="0">
                <a:latin typeface="Comic Sans MS" pitchFamily="66" charset="0"/>
              </a:rPr>
              <a:t>- </a:t>
            </a:r>
            <a:r>
              <a:rPr lang="en-US" sz="1400" dirty="0" smtClean="0">
                <a:latin typeface="Comic Sans MS" pitchFamily="66" charset="0"/>
                <a:hlinkClick r:id="rId23"/>
              </a:rPr>
              <a:t>http://t1.ftcdn.net/jpg/00/55/90/54/160_F_55905495_wIX9Kb5OweqbTByqBBmTE282oJuvJwl5.jpg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  <a:hlinkClick r:id="rId24"/>
              </a:rPr>
              <a:t>Лист </a:t>
            </a:r>
            <a:r>
              <a:rPr lang="ru-RU" sz="1400" dirty="0" smtClean="0">
                <a:latin typeface="Comic Sans MS" pitchFamily="66" charset="0"/>
                <a:hlinkClick r:id="rId24"/>
              </a:rPr>
              <a:t>тополя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err="1" smtClean="0">
                <a:latin typeface="Comic Sans MS" pitchFamily="66" charset="0"/>
              </a:rPr>
              <a:t>Отрисовки</a:t>
            </a:r>
            <a:r>
              <a:rPr lang="ru-RU" sz="1400" dirty="0" smtClean="0">
                <a:latin typeface="Comic Sans MS" pitchFamily="66" charset="0"/>
              </a:rPr>
              <a:t> черепахи и муравья авторские</a:t>
            </a:r>
          </a:p>
          <a:p>
            <a:r>
              <a:rPr lang="ru-RU" sz="1400" dirty="0" smtClean="0">
                <a:latin typeface="Comic Sans MS" pitchFamily="66" charset="0"/>
              </a:rPr>
              <a:t>В презентации использован  приём «</a:t>
            </a:r>
            <a:r>
              <a:rPr lang="ru-RU" sz="1400" dirty="0" err="1" smtClean="0">
                <a:latin typeface="Comic Sans MS" pitchFamily="66" charset="0"/>
              </a:rPr>
              <a:t>Мультимедиапроектор</a:t>
            </a:r>
            <a:r>
              <a:rPr lang="ru-RU" sz="1400" dirty="0" smtClean="0">
                <a:latin typeface="Comic Sans MS" pitchFamily="66" charset="0"/>
              </a:rPr>
              <a:t>» </a:t>
            </a:r>
          </a:p>
          <a:p>
            <a:r>
              <a:rPr lang="ru-RU" sz="1400" dirty="0" smtClean="0">
                <a:latin typeface="Comic Sans MS" pitchFamily="66" charset="0"/>
              </a:rPr>
              <a:t>  </a:t>
            </a:r>
            <a:r>
              <a:rPr lang="ru-RU" sz="1400" dirty="0" smtClean="0">
                <a:latin typeface="Comic Sans MS" pitchFamily="66" charset="0"/>
                <a:hlinkClick r:id="rId25"/>
              </a:rPr>
              <a:t>Автор приема «</a:t>
            </a:r>
            <a:r>
              <a:rPr lang="ru-RU" sz="1400" dirty="0" err="1" smtClean="0">
                <a:latin typeface="Comic Sans MS" pitchFamily="66" charset="0"/>
                <a:hlinkClick r:id="rId25"/>
              </a:rPr>
              <a:t>Мультимедиапроектор</a:t>
            </a:r>
            <a:r>
              <a:rPr lang="ru-RU" sz="1400" dirty="0" smtClean="0">
                <a:latin typeface="Comic Sans MS" pitchFamily="66" charset="0"/>
                <a:hlinkClick r:id="rId25"/>
              </a:rPr>
              <a:t>» </a:t>
            </a:r>
            <a:r>
              <a:rPr lang="ru-RU" sz="1400" dirty="0" smtClean="0">
                <a:latin typeface="Comic Sans MS" pitchFamily="66" charset="0"/>
              </a:rPr>
              <a:t>Никитина Г И</a:t>
            </a:r>
            <a:endParaRPr lang="ru-RU" sz="1200" dirty="0" smtClean="0">
              <a:latin typeface="Comic Sans MS" pitchFamily="66" charset="0"/>
            </a:endParaRPr>
          </a:p>
          <a:p>
            <a:endParaRPr lang="en-US" sz="1200" dirty="0" smtClean="0">
              <a:latin typeface="Comic Sans MS" pitchFamily="66" charset="0"/>
            </a:endParaRPr>
          </a:p>
          <a:p>
            <a:pPr algn="ctr"/>
            <a:endParaRPr lang="ru-RU" sz="1200" dirty="0" smtClean="0">
              <a:hlinkClick r:id="rId2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23306" y="0"/>
            <a:ext cx="728182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002E1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Интернет источники</a:t>
            </a:r>
            <a:endParaRPr lang="ru-RU" sz="4400" b="1" spc="50" dirty="0">
              <a:ln w="11430"/>
              <a:solidFill>
                <a:srgbClr val="002E1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11153791" y="357593"/>
            <a:ext cx="720080" cy="864096"/>
          </a:xfrm>
          <a:prstGeom prst="mathMultiply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27" action="ppaction://hlinksldjump" highlightClick="1"/>
          </p:cNvPr>
          <p:cNvSpPr/>
          <p:nvPr/>
        </p:nvSpPr>
        <p:spPr>
          <a:xfrm>
            <a:off x="11279782" y="6022082"/>
            <a:ext cx="594090" cy="576064"/>
          </a:xfrm>
          <a:prstGeom prst="actionButtonHome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a8a4_bb040935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14340"/>
            <a:ext cx="8464507" cy="6350677"/>
          </a:xfrm>
          <a:prstGeom prst="rect">
            <a:avLst/>
          </a:prstGeom>
        </p:spPr>
      </p:pic>
      <p:pic>
        <p:nvPicPr>
          <p:cNvPr id="3" name="Рисунок 2" descr="093044fece459977917a3117f7a73b9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9236" y="-571660"/>
            <a:ext cx="7428542" cy="57402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406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11153791" y="357593"/>
            <a:ext cx="720080" cy="864096"/>
          </a:xfrm>
          <a:prstGeom prst="mathMultiply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7945" y="1820461"/>
            <a:ext cx="6382928" cy="50132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Выноска-облако 10"/>
          <p:cNvSpPr/>
          <p:nvPr/>
        </p:nvSpPr>
        <p:spPr>
          <a:xfrm>
            <a:off x="1523174" y="715150"/>
            <a:ext cx="4929222" cy="2143140"/>
          </a:xfrm>
          <a:prstGeom prst="cloudCallout">
            <a:avLst>
              <a:gd name="adj1" fmla="val 101408"/>
              <a:gd name="adj2" fmla="val 78911"/>
            </a:avLst>
          </a:prstGeom>
          <a:solidFill>
            <a:srgbClr val="CCF7C5"/>
          </a:solidFill>
          <a:ln>
            <a:solidFill>
              <a:srgbClr val="00682F"/>
            </a:solidFill>
          </a:ln>
          <a:effectLst>
            <a:glow rad="101600">
              <a:srgbClr val="00682F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682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Спасибо, дети за урок.</a:t>
            </a:r>
            <a:endParaRPr lang="ru-RU" sz="3600" b="1" spc="50" dirty="0">
              <a:ln w="11430"/>
              <a:solidFill>
                <a:srgbClr val="00682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9595"/>
            <a:ext cx="11999862" cy="671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8877027" y="2665698"/>
            <a:ext cx="2685812" cy="3621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0733377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8309784" y="1072340"/>
            <a:ext cx="3643338" cy="2143140"/>
          </a:xfrm>
          <a:prstGeom prst="cloudCallout">
            <a:avLst>
              <a:gd name="adj1" fmla="val -31844"/>
              <a:gd name="adj2" fmla="val 88443"/>
            </a:avLst>
          </a:prstGeom>
          <a:solidFill>
            <a:srgbClr val="A4F197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E15"/>
                </a:solidFill>
                <a:latin typeface="Comic Sans MS" pitchFamily="66" charset="0"/>
              </a:rPr>
              <a:t>Рассмотрите из чего состоит лист.</a:t>
            </a:r>
            <a:endParaRPr lang="ru-RU" sz="2800" b="1" dirty="0">
              <a:solidFill>
                <a:srgbClr val="002E15"/>
              </a:solidFill>
              <a:latin typeface="Comic Sans MS" pitchFamily="66" charset="0"/>
            </a:endParaRPr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8959411" y="3081038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0919742" y="307797"/>
            <a:ext cx="864096" cy="504056"/>
          </a:xfrm>
          <a:prstGeom prst="rightArrow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Рисунок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482778">
            <a:off x="1613913" y="634577"/>
            <a:ext cx="5386769" cy="62050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09454" y="2858290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E15"/>
                </a:solidFill>
                <a:latin typeface="Comic Sans MS" pitchFamily="66" charset="0"/>
              </a:rPr>
              <a:t>ЧЕРЕШОК</a:t>
            </a:r>
            <a:endParaRPr lang="ru-RU" sz="2400" b="1" dirty="0">
              <a:solidFill>
                <a:srgbClr val="002E15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926" y="5715810"/>
            <a:ext cx="4062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E15"/>
                </a:solidFill>
                <a:latin typeface="Comic Sans MS" pitchFamily="66" charset="0"/>
              </a:rPr>
              <a:t>ЛИСТОВАЯ ПЛАСТИНКА</a:t>
            </a:r>
            <a:endParaRPr lang="ru-RU" sz="2400" b="1" dirty="0">
              <a:solidFill>
                <a:srgbClr val="002E15"/>
              </a:solidFill>
              <a:latin typeface="Comic Sans MS" pitchFamily="66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6666710" y="3358356"/>
            <a:ext cx="71438" cy="642942"/>
          </a:xfrm>
          <a:prstGeom prst="downArrow">
            <a:avLst/>
          </a:prstGeom>
          <a:solidFill>
            <a:srgbClr val="A4F197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3809190" y="4929992"/>
            <a:ext cx="71438" cy="642942"/>
          </a:xfrm>
          <a:prstGeom prst="upArrow">
            <a:avLst/>
          </a:prstGeom>
          <a:solidFill>
            <a:srgbClr val="A4F197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308992" y="357960"/>
            <a:ext cx="3558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E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Строение  листа</a:t>
            </a:r>
            <a:endParaRPr lang="ru-RU" sz="3200" b="1" dirty="0">
              <a:solidFill>
                <a:srgbClr val="002E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" action="ppaction://hlinkshowjump?jump=nextslide"/>
          </p:cNvPr>
          <p:cNvSpPr/>
          <p:nvPr/>
        </p:nvSpPr>
        <p:spPr>
          <a:xfrm>
            <a:off x="10952990" y="357249"/>
            <a:ext cx="857256" cy="571636"/>
          </a:xfrm>
          <a:prstGeom prst="rightArrow">
            <a:avLst/>
          </a:prstGeom>
          <a:solidFill>
            <a:srgbClr val="A4F197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594480" y="1714984"/>
            <a:ext cx="3714776" cy="1286182"/>
            <a:chOff x="5004048" y="44622"/>
            <a:chExt cx="3456384" cy="3648402"/>
          </a:xfrm>
        </p:grpSpPr>
        <p:sp>
          <p:nvSpPr>
            <p:cNvPr id="14" name="Облако 13"/>
            <p:cNvSpPr/>
            <p:nvPr/>
          </p:nvSpPr>
          <p:spPr>
            <a:xfrm>
              <a:off x="5004048" y="44622"/>
              <a:ext cx="3456384" cy="3648402"/>
            </a:xfrm>
            <a:prstGeom prst="cloud">
              <a:avLst/>
            </a:prstGeom>
            <a:solidFill>
              <a:srgbClr val="CCF7C5"/>
            </a:solidFill>
            <a:ln>
              <a:solidFill>
                <a:srgbClr val="00B05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81255" y="450000"/>
              <a:ext cx="2886391" cy="305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одна пластинка</a:t>
              </a:r>
            </a:p>
          </p:txBody>
        </p:sp>
      </p:grpSp>
      <p:grpSp>
        <p:nvGrpSpPr>
          <p:cNvPr id="4" name="Группа 2"/>
          <p:cNvGrpSpPr/>
          <p:nvPr/>
        </p:nvGrpSpPr>
        <p:grpSpPr>
          <a:xfrm>
            <a:off x="4666446" y="1572092"/>
            <a:ext cx="3714776" cy="1357636"/>
            <a:chOff x="5004048" y="44622"/>
            <a:chExt cx="3456384" cy="3648402"/>
          </a:xfrm>
        </p:grpSpPr>
        <p:sp>
          <p:nvSpPr>
            <p:cNvPr id="19" name="Облако 18"/>
            <p:cNvSpPr/>
            <p:nvPr/>
          </p:nvSpPr>
          <p:spPr>
            <a:xfrm>
              <a:off x="5004048" y="44622"/>
              <a:ext cx="3456384" cy="3648402"/>
            </a:xfrm>
            <a:prstGeom prst="cloud">
              <a:avLst/>
            </a:prstGeom>
            <a:solidFill>
              <a:srgbClr val="CCF7C5"/>
            </a:solidFill>
            <a:ln>
              <a:solidFill>
                <a:srgbClr val="00B050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81255" y="428664"/>
              <a:ext cx="2886391" cy="2894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latin typeface="Comic Sans MS" pitchFamily="66" charset="0"/>
                </a:rPr>
                <a:t>несколько пластинок</a:t>
              </a:r>
            </a:p>
          </p:txBody>
        </p:sp>
      </p:grpSp>
      <p:pic>
        <p:nvPicPr>
          <p:cNvPr id="27" name="Рисунок 26" descr="Clouds-How-To-Predict-Weather-cumul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5607" y="3286918"/>
            <a:ext cx="3072521" cy="3072521"/>
          </a:xfrm>
          <a:prstGeom prst="rect">
            <a:avLst/>
          </a:prstGeom>
          <a:ln>
            <a:noFill/>
          </a:ln>
        </p:spPr>
      </p:pic>
      <p:pic>
        <p:nvPicPr>
          <p:cNvPr id="28" name="Рисунок 27" descr="stratus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8236" y="3022091"/>
            <a:ext cx="3684424" cy="3408099"/>
          </a:xfrm>
          <a:prstGeom prst="rect">
            <a:avLst/>
          </a:prstGeom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1523174" y="286522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E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ЛИСТ</a:t>
            </a:r>
            <a:endParaRPr lang="ru-RU" sz="2000" b="1" dirty="0">
              <a:solidFill>
                <a:srgbClr val="002E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8959411" y="3081038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1594612" y="1110741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E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ПРОСТОЙ</a:t>
            </a:r>
            <a:endParaRPr lang="ru-RU" sz="2400" b="1" dirty="0">
              <a:solidFill>
                <a:srgbClr val="002E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3702" y="1000902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E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СЛОЖНЫЙ</a:t>
            </a:r>
            <a:endParaRPr lang="ru-RU" sz="2400" b="1" dirty="0">
              <a:solidFill>
                <a:srgbClr val="002E1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6" name="Стрелка вниз 25"/>
          <p:cNvSpPr/>
          <p:nvPr/>
        </p:nvSpPr>
        <p:spPr>
          <a:xfrm rot="3410403" flipH="1">
            <a:off x="3462544" y="385415"/>
            <a:ext cx="151754" cy="789991"/>
          </a:xfrm>
          <a:prstGeom prst="downArrow">
            <a:avLst/>
          </a:prstGeom>
          <a:solidFill>
            <a:srgbClr val="7EEA6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8197432" flipH="1">
            <a:off x="5143952" y="368678"/>
            <a:ext cx="134866" cy="835819"/>
          </a:xfrm>
          <a:prstGeom prst="downArrow">
            <a:avLst/>
          </a:prstGeom>
          <a:solidFill>
            <a:srgbClr val="7EEA6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666710" y="572274"/>
            <a:ext cx="3333339" cy="714545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r>
              <a:rPr lang="ru-RU" sz="3300" b="1" dirty="0" smtClean="0">
                <a:solidFill>
                  <a:schemeClr val="tx1"/>
                </a:solidFill>
                <a:latin typeface="Comic Sans MS" pitchFamily="66" charset="0"/>
              </a:rPr>
              <a:t>КЛЁН</a:t>
            </a:r>
            <a:endParaRPr lang="ru-RU" sz="33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13633665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DBEEF4"/>
              </a:clrFrom>
              <a:clrTo>
                <a:srgbClr val="DBEE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166" y="2143910"/>
            <a:ext cx="4214841" cy="4500594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452397" y="2215348"/>
            <a:ext cx="3929090" cy="4357717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42299952638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10339">
            <a:off x="6435227" y="2126741"/>
            <a:ext cx="3798272" cy="379827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028" name="Picture 4" descr="http://www.interlink.ru/image/Big/201201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7578" y="571612"/>
            <a:ext cx="2904488" cy="157135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2951934" y="858026"/>
            <a:ext cx="285715" cy="21436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8164007">
            <a:off x="4594119" y="405679"/>
            <a:ext cx="1218276" cy="3890156"/>
          </a:xfrm>
          <a:prstGeom prst="triangle">
            <a:avLst>
              <a:gd name="adj" fmla="val 52959"/>
            </a:avLst>
          </a:prstGeom>
          <a:solidFill>
            <a:srgbClr val="E5FB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0919742" y="6022082"/>
            <a:ext cx="864096" cy="576064"/>
          </a:xfrm>
          <a:prstGeom prst="rightArrow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923624" y="346722"/>
            <a:ext cx="2249292" cy="3032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80694" y="3572670"/>
            <a:ext cx="2307106" cy="307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1" grpId="1" animBg="1"/>
      <p:bldP spid="9" grpId="0" animBg="1"/>
      <p:bldP spid="9" grpId="1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666710" y="572274"/>
            <a:ext cx="3333339" cy="714545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r>
              <a:rPr lang="ru-RU" sz="3300" b="1" dirty="0" smtClean="0">
                <a:solidFill>
                  <a:schemeClr val="tx1"/>
                </a:solidFill>
                <a:latin typeface="Comic Sans MS" pitchFamily="66" charset="0"/>
              </a:rPr>
              <a:t>БЕРЁЗА</a:t>
            </a:r>
            <a:endParaRPr lang="ru-RU" sz="33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1363366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8728" y="2143910"/>
            <a:ext cx="4357719" cy="4500594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452397" y="2215348"/>
            <a:ext cx="3929090" cy="4357717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4229995263803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6821921" y="2988831"/>
            <a:ext cx="3318824" cy="3057743"/>
          </a:xfrm>
          <a:prstGeom prst="rect">
            <a:avLst/>
          </a:prstGeom>
        </p:spPr>
      </p:pic>
      <p:pic>
        <p:nvPicPr>
          <p:cNvPr id="1028" name="Picture 4" descr="http://www.interlink.ru/image/Big/201201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7578" y="571612"/>
            <a:ext cx="2904488" cy="157135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2951934" y="858026"/>
            <a:ext cx="285715" cy="21436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8164007">
            <a:off x="4594119" y="405679"/>
            <a:ext cx="1218276" cy="3890156"/>
          </a:xfrm>
          <a:prstGeom prst="triangle">
            <a:avLst>
              <a:gd name="adj" fmla="val 52959"/>
            </a:avLst>
          </a:prstGeom>
          <a:solidFill>
            <a:srgbClr val="E5FB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10919742" y="6022082"/>
            <a:ext cx="864096" cy="576064"/>
          </a:xfrm>
          <a:prstGeom prst="rightArrow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923624" y="346722"/>
            <a:ext cx="2249292" cy="3032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80694" y="3572670"/>
            <a:ext cx="2307106" cy="307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1" grpId="1" animBg="1"/>
      <p:bldP spid="9" grpId="0" animBg="1"/>
      <p:bldP spid="9" grpId="1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666710" y="572274"/>
            <a:ext cx="3333339" cy="714545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r>
              <a:rPr lang="ru-RU" sz="3300" b="1" dirty="0" smtClean="0">
                <a:solidFill>
                  <a:schemeClr val="tx1"/>
                </a:solidFill>
                <a:latin typeface="Comic Sans MS" pitchFamily="66" charset="0"/>
              </a:rPr>
              <a:t>РЯБИНА</a:t>
            </a:r>
            <a:endParaRPr lang="ru-RU" sz="33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13633665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DBEEF4"/>
              </a:clrFrom>
              <a:clrTo>
                <a:srgbClr val="DBEE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166" y="2143910"/>
            <a:ext cx="4286280" cy="4500594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452397" y="2215348"/>
            <a:ext cx="3929090" cy="4357717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42299952638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10339">
            <a:off x="6132683" y="1961194"/>
            <a:ext cx="4542558" cy="4784899"/>
          </a:xfrm>
          <a:prstGeom prst="rect">
            <a:avLst/>
          </a:prstGeom>
        </p:spPr>
      </p:pic>
      <p:pic>
        <p:nvPicPr>
          <p:cNvPr id="1028" name="Picture 4" descr="http://www.interlink.ru/image/Big/201201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7578" y="571612"/>
            <a:ext cx="2904488" cy="157135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2951934" y="858026"/>
            <a:ext cx="285715" cy="21436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8164007">
            <a:off x="4594119" y="405679"/>
            <a:ext cx="1218276" cy="3890156"/>
          </a:xfrm>
          <a:prstGeom prst="triangle">
            <a:avLst>
              <a:gd name="adj" fmla="val 52959"/>
            </a:avLst>
          </a:prstGeom>
          <a:solidFill>
            <a:srgbClr val="E5FB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0919742" y="6022082"/>
            <a:ext cx="864096" cy="576064"/>
          </a:xfrm>
          <a:prstGeom prst="rightArrow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923624" y="346722"/>
            <a:ext cx="2249292" cy="3032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80694" y="3572670"/>
            <a:ext cx="2307106" cy="307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1" grpId="1" animBg="1"/>
      <p:bldP spid="9" grpId="0" animBg="1"/>
      <p:bldP spid="9" grpId="1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666710" y="572274"/>
            <a:ext cx="3333339" cy="714545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r>
              <a:rPr lang="ru-RU" sz="3300" b="1" dirty="0" smtClean="0">
                <a:solidFill>
                  <a:schemeClr val="tx1"/>
                </a:solidFill>
                <a:latin typeface="Comic Sans MS" pitchFamily="66" charset="0"/>
              </a:rPr>
              <a:t>ДУБ</a:t>
            </a:r>
            <a:endParaRPr lang="ru-RU" sz="33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13633665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DBEEF4"/>
              </a:clrFrom>
              <a:clrTo>
                <a:srgbClr val="DBEEF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728" y="2143910"/>
            <a:ext cx="4286279" cy="4429156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6452397" y="2215348"/>
            <a:ext cx="3929090" cy="4357717"/>
          </a:xfrm>
          <a:prstGeom prst="roundRect">
            <a:avLst/>
          </a:prstGeom>
          <a:solidFill>
            <a:srgbClr val="CCF7C5"/>
          </a:solidFill>
          <a:ln>
            <a:solidFill>
              <a:srgbClr val="A4F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42299952638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810339">
            <a:off x="6166466" y="2091540"/>
            <a:ext cx="4524092" cy="4422655"/>
          </a:xfrm>
          <a:prstGeom prst="rect">
            <a:avLst/>
          </a:prstGeom>
        </p:spPr>
      </p:pic>
      <p:pic>
        <p:nvPicPr>
          <p:cNvPr id="1028" name="Picture 4" descr="http://www.interlink.ru/image/Big/201201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7578" y="571612"/>
            <a:ext cx="2904488" cy="157135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2951934" y="858026"/>
            <a:ext cx="285715" cy="21436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8164007">
            <a:off x="4594119" y="405679"/>
            <a:ext cx="1218276" cy="3890156"/>
          </a:xfrm>
          <a:prstGeom prst="triangle">
            <a:avLst>
              <a:gd name="adj" fmla="val 52959"/>
            </a:avLst>
          </a:prstGeom>
          <a:solidFill>
            <a:srgbClr val="E5FB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50" tIns="54425" rIns="108850" bIns="54425"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0919742" y="6022082"/>
            <a:ext cx="864096" cy="576064"/>
          </a:xfrm>
          <a:prstGeom prst="rightArrow">
            <a:avLst/>
          </a:prstGeom>
          <a:solidFill>
            <a:srgbClr val="7EEA6C"/>
          </a:solidFill>
          <a:ln>
            <a:solidFill>
              <a:srgbClr val="00682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923624" y="346722"/>
            <a:ext cx="2249292" cy="3032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80694" y="3572670"/>
            <a:ext cx="2307106" cy="307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1" grpId="1" animBg="1"/>
      <p:bldP spid="9" grpId="0" animBg="1"/>
      <p:bldP spid="9" grpId="1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</TotalTime>
  <Words>164</Words>
  <Application>Microsoft Office PowerPoint</Application>
  <PresentationFormat>Произвольный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к уроку окружающего мира,  1 класс УМК «Школа России»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Tigra</cp:lastModifiedBy>
  <cp:revision>152</cp:revision>
  <dcterms:created xsi:type="dcterms:W3CDTF">2016-11-11T12:35:51Z</dcterms:created>
  <dcterms:modified xsi:type="dcterms:W3CDTF">2020-11-04T17:53:22Z</dcterms:modified>
</cp:coreProperties>
</file>