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4" r:id="rId2"/>
    <p:sldId id="272" r:id="rId3"/>
    <p:sldId id="276" r:id="rId4"/>
    <p:sldId id="260" r:id="rId5"/>
    <p:sldId id="262" r:id="rId6"/>
    <p:sldId id="278" r:id="rId7"/>
    <p:sldId id="277" r:id="rId8"/>
    <p:sldId id="265" r:id="rId9"/>
    <p:sldId id="258" r:id="rId10"/>
    <p:sldId id="267" r:id="rId11"/>
    <p:sldId id="261" r:id="rId12"/>
    <p:sldId id="275" r:id="rId13"/>
    <p:sldId id="266" r:id="rId14"/>
    <p:sldId id="281" r:id="rId15"/>
    <p:sldId id="282" r:id="rId16"/>
    <p:sldId id="256" r:id="rId17"/>
    <p:sldId id="283" r:id="rId18"/>
    <p:sldId id="28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66"/>
    <a:srgbClr val="00FF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799" autoAdjust="0"/>
  </p:normalViewPr>
  <p:slideViewPr>
    <p:cSldViewPr snapToGrid="0">
      <p:cViewPr varScale="1">
        <p:scale>
          <a:sx n="80" d="100"/>
          <a:sy n="80" d="100"/>
        </p:scale>
        <p:origin x="36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Имеют домашнее животное</c:v>
                </c:pt>
                <c:pt idx="1">
                  <c:v>Относятся с жалостью</c:v>
                </c:pt>
                <c:pt idx="2">
                  <c:v>Считают, что представляют опасность</c:v>
                </c:pt>
                <c:pt idx="3">
                  <c:v>Помогают бездомным животным</c:v>
                </c:pt>
                <c:pt idx="4">
                  <c:v>Считают, что представляют опасность</c:v>
                </c:pt>
                <c:pt idx="5">
                  <c:v>Помогают бездомным животным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0.78</c:v>
                </c:pt>
                <c:pt idx="1">
                  <c:v>1</c:v>
                </c:pt>
                <c:pt idx="2">
                  <c:v>1</c:v>
                </c:pt>
                <c:pt idx="3">
                  <c:v>0.82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Имеют домашнее животное</c:v>
                </c:pt>
                <c:pt idx="1">
                  <c:v>Относятся с жалостью</c:v>
                </c:pt>
                <c:pt idx="2">
                  <c:v>Считают, что представляют опасность</c:v>
                </c:pt>
                <c:pt idx="3">
                  <c:v>Помогают бездомным животным</c:v>
                </c:pt>
                <c:pt idx="4">
                  <c:v>Считают, что представляют опасность</c:v>
                </c:pt>
                <c:pt idx="5">
                  <c:v>Помогают бездомным животным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Имеют домашнее животное</c:v>
                </c:pt>
                <c:pt idx="1">
                  <c:v>Относятся с жалостью</c:v>
                </c:pt>
                <c:pt idx="2">
                  <c:v>Считают, что представляют опасность</c:v>
                </c:pt>
                <c:pt idx="3">
                  <c:v>Помогают бездомным животным</c:v>
                </c:pt>
                <c:pt idx="4">
                  <c:v>Считают, что представляют опасность</c:v>
                </c:pt>
                <c:pt idx="5">
                  <c:v>Помогают бездомным животным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7103664"/>
        <c:axId val="127104056"/>
      </c:barChart>
      <c:catAx>
        <c:axId val="12710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104056"/>
        <c:crosses val="autoZero"/>
        <c:auto val="1"/>
        <c:lblAlgn val="ctr"/>
        <c:lblOffset val="100"/>
        <c:noMultiLvlLbl val="0"/>
      </c:catAx>
      <c:valAx>
        <c:axId val="127104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103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B5750-89EB-469C-8590-8EBC5DD91C68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10AE1-2F59-4633-8BFB-E868052416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683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36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12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85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068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2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18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004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00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723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161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3D795-6D17-47F3-828A-7D97EDD3456F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3F06C-97CE-4AA3-A309-2C70B1150D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5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1.bp.blogspot.com/-VIpm4h6BNgg/VT1EwZhdsAI/AAAAAAAAJ_I/9l9PBdW2dcI/s1600/tarjetas%2B(9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3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5488" y="348991"/>
            <a:ext cx="11241024" cy="8809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дошкольное образовательное учреждение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№11» городского округа город Стерлитамак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Башкортостан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 «Безнадзорные животные в городской среде»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Неклеёнова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воспитанница подготовительной группы, 7 лет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Руководитель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Шарко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Лилия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Варисовна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педагог-психолог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73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611" y="697831"/>
            <a:ext cx="8795083" cy="1112520"/>
          </a:xfrm>
        </p:spPr>
        <p:txBody>
          <a:bodyPr wrap="square"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Мила </a:t>
            </a:r>
            <a:r>
              <a:rPr lang="ru-RU" dirty="0"/>
              <a:t>– мой добрый и ласковый друг. Мы заботимся о ней, и она больше не окажется холоде, на улице.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Потому </a:t>
            </a:r>
            <a:r>
              <a:rPr lang="ru-RU" dirty="0"/>
              <a:t>что, 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М</a:t>
            </a:r>
            <a:r>
              <a:rPr lang="ru-RU" b="1" dirty="0" smtClean="0"/>
              <a:t>ы </a:t>
            </a:r>
            <a:r>
              <a:rPr lang="ru-RU" b="1" dirty="0"/>
              <a:t>в ответе за тех</a:t>
            </a:r>
            <a:r>
              <a:rPr lang="ru-RU" b="1" dirty="0" smtClean="0"/>
              <a:t>,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кого приручили!</a:t>
            </a:r>
            <a:endParaRPr lang="ru-RU" dirty="0"/>
          </a:p>
        </p:txBody>
      </p:sp>
      <p:pic>
        <p:nvPicPr>
          <p:cNvPr id="9" name="Объект 8" descr="https://sun9-9.userapi.com/impg/m3CwB6mGfjVoaY6SZm6_gpMogpKLq04U402ePQ/eAKRQeKP3KA.jpg?size=810x1080&amp;quality=96&amp;sign=f50c4003c62765d8294d835b8d5a6eec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915" y="1653167"/>
            <a:ext cx="4091210" cy="4735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0390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905" y="324854"/>
            <a:ext cx="7456370" cy="71627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«Я - волшебник!»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поддержку бездомных животных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un21-1.userapi.com/impf/915DITDqs5V6wfxbPudhCqhdxx7HQsdQbIOV6Q/aakzvU5ny24.jpg?size=1280x777&amp;quality=96&amp;sign=e866605d28516b00468e5993a0f96cb4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613" y="1621088"/>
            <a:ext cx="716822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19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9150" y="171543"/>
            <a:ext cx="3319239" cy="50222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Выставка </a:t>
            </a:r>
            <a:r>
              <a:rPr lang="ru-RU" dirty="0" smtClean="0"/>
              <a:t>рисунков,  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https://sun9-56.userapi.com/impf/c840529/v840529614/fb84/ArSeLD-c37c.jpg?size=1280x854&amp;quality=96&amp;sign=7572d31d26f12883ebdf98cd556be7e4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3" y="795372"/>
            <a:ext cx="5114785" cy="309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60.userapi.com/impf/c850036/v850036697/482f6/IH19MCGSa-Y.jpg?size=960x720&amp;quality=96&amp;sign=7cea85962ba3253cd43913a5be2c0fc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981" y="272426"/>
            <a:ext cx="4453530" cy="334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un9-45.userapi.com/impg/c848532/v848532242/14f6f2/ZCBBlaXOGIY.jpg?size=960x500&amp;quality=96&amp;sign=e5137d7f93bfbdc5d98670977da80417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066" y="4010905"/>
            <a:ext cx="5029986" cy="261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51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842" y="1"/>
            <a:ext cx="8458200" cy="108284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Мероприятие с  участием представителя «Четыре лапы»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s://sun9-70.userapi.com/impf/M82MzpO1HJ_Vu3VxBsZEbUxHQL2Zr1Sp0Ab3FQ/OxYLQp5Pdf0.jpg?size=1280x853&amp;quality=96&amp;sign=3c6721a7cb0d28cf65b71ae3bf375fa4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65" y="2466474"/>
            <a:ext cx="6135850" cy="408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77.userapi.com/impf/9MVtHp39mpV_6roAakvcxrO-FnqoOSo15Ro7yQ/rFf4GlUhdyI.jpg?size=1280x853&amp;quality=96&amp;sign=fe7c4d73915388f5027ce71353e824b5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82842"/>
            <a:ext cx="5596871" cy="372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61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3557" y="47081"/>
            <a:ext cx="11377864" cy="1325563"/>
          </a:xfrm>
        </p:spPr>
        <p:txBody>
          <a:bodyPr>
            <a:normAutofit/>
          </a:bodyPr>
          <a:lstStyle/>
          <a:p>
            <a:r>
              <a:rPr lang="ru-RU" b="1" dirty="0"/>
              <a:t> </a:t>
            </a:r>
            <a:r>
              <a:rPr lang="ru-RU" b="1" dirty="0" smtClean="0"/>
              <a:t> </a:t>
            </a:r>
            <a:r>
              <a:rPr lang="ru-RU" sz="2700" b="1" dirty="0" smtClean="0"/>
              <a:t>Призыв присоединиться к </a:t>
            </a:r>
            <a:r>
              <a:rPr lang="ru-RU" sz="2800" dirty="0" smtClean="0"/>
              <a:t>"</a:t>
            </a:r>
            <a:r>
              <a:rPr lang="ru-RU" sz="2800" b="1" dirty="0" smtClean="0"/>
              <a:t>Всемирному дню </a:t>
            </a:r>
            <a:r>
              <a:rPr lang="ru-RU" sz="2800" b="1" dirty="0"/>
              <a:t>домашних животных"</a:t>
            </a:r>
            <a:r>
              <a:rPr lang="ru-RU" sz="2700" b="1" dirty="0" smtClean="0"/>
              <a:t> 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3074" name="Picture 2" descr="https://sun9-58.userapi.com/impg/c841234/v841234843/3dfbc/KeOz-pmV0Z8.jpg?size=1000x1000&amp;quality=96&amp;sign=d016e4b677c54c93be1bcaa080064aef&amp;type=albu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"/>
          <a:stretch/>
        </p:blipFill>
        <p:spPr bwMode="auto">
          <a:xfrm>
            <a:off x="792119" y="1503948"/>
            <a:ext cx="4351338" cy="419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13.userapi.com/impg/c841234/v841234774/419fb/jVl45X-hyOw.jpg?size=1000x1000&amp;quality=96&amp;sign=38d4f3ae466391d96949758a7a73a189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52" y="1085223"/>
            <a:ext cx="5366084" cy="53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895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708" y="324854"/>
            <a:ext cx="7456370" cy="71627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В</a:t>
            </a:r>
            <a:r>
              <a:rPr lang="ru-RU" sz="3200" b="1" dirty="0" smtClean="0"/>
              <a:t>клад </a:t>
            </a:r>
            <a:r>
              <a:rPr lang="ru-RU" sz="3200" b="1" dirty="0"/>
              <a:t>в поддержку бездомных животных </a:t>
            </a:r>
            <a:r>
              <a:rPr lang="ru-RU" sz="3200" b="1" dirty="0" smtClean="0"/>
              <a:t> и птиц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sun9-41.userapi.com/impg/3znXMzReLU29Bb9g4gFM81yaASuI9Fj0PjNqug/d63dwwSo8jc.jpg?size=810x1080&amp;quality=95&amp;sign=0d6c7d22e85354f2f59f5bf9afa41002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08" y="1272172"/>
            <a:ext cx="326350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9.userapi.com/impg/0U3jqcIrg9fpC7eXCfcWHu9t-GxavWDUc5zF8g/Q_ZPnT1AoZY.jpg?size=810x1080&amp;quality=95&amp;sign=902ca4bd6d28d6a263620b2db53adc1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354" y="324854"/>
            <a:ext cx="3768766" cy="502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487" y="4338665"/>
            <a:ext cx="2713818" cy="224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14"/>
          <a:stretch/>
        </p:blipFill>
        <p:spPr bwMode="auto">
          <a:xfrm>
            <a:off x="4745045" y="1041133"/>
            <a:ext cx="2476562" cy="314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540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8.userapi.com/impg/tZWJitj9gQJJGSoaCTXutS9or7hU616GJvMEww/qou1djD7_1E.jpg?size=785x1080&amp;quality=96&amp;sign=60d416fea5fd92bb339c608c56a21b9e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" t="1332" r="2005" b="1305"/>
          <a:stretch/>
        </p:blipFill>
        <p:spPr bwMode="auto">
          <a:xfrm>
            <a:off x="577516" y="481262"/>
            <a:ext cx="4343400" cy="607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27.userapi.com/impg/c848532/v848532242/14f6e9/_5ebFWeI9T8.jpg?size=960x645&amp;quality=96&amp;sign=bfc52d3d75a6698475d8bb98ed186547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406" y="312820"/>
            <a:ext cx="4058779" cy="272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52.userapi.com/impg/HhhkBI9c7jzmKRpTztbdra2rS48Y0CYXkwMovQ/RlqiJz67AYI.jpg?size=1280x880&amp;quality=95&amp;sign=94ed0e77fca95e21ac5ba5baaf1fb95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280" y="3208254"/>
            <a:ext cx="4871210" cy="334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00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2244" y="307990"/>
            <a:ext cx="3992171" cy="554760"/>
          </a:xfrm>
        </p:spPr>
        <p:txBody>
          <a:bodyPr wrap="square"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/>
              <a:t>М</a:t>
            </a:r>
            <a:r>
              <a:rPr lang="ru-RU" sz="4000" b="1" dirty="0" smtClean="0"/>
              <a:t>ероприятия </a:t>
            </a:r>
            <a:r>
              <a:rPr lang="ru-RU" sz="4000" b="1" dirty="0"/>
              <a:t>в детском саду на эту тему </a:t>
            </a:r>
            <a:br>
              <a:rPr lang="ru-RU" sz="4000" b="1" dirty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6146" name="Picture 2" descr="https://sun9-3.userapi.com/impg/c639919/v639919919/5f204/pQOTmXfs0aI.jpg?size=780x1040&amp;quality=96&amp;sign=39e68671429f4387c0b45b6784e7a7e2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36" y="1327068"/>
            <a:ext cx="3651896" cy="486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79.userapi.com/impg/c840720/v840720383/21ffe/-8AcagL8cUk.jpg?size=810x1080&amp;quality=96&amp;sign=a4edbf0baaaf1081a0b1e683a69da8c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501" y="585370"/>
            <a:ext cx="3847223" cy="512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4484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Заключение.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52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Данный проект </a:t>
            </a: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«Детский островок «Страна счастливых малышей»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/>
              <a:t> соответствует требованиям современной психологической науки и практике дошкольного образования, а также требованиям к организации РППС согласно ФГОС ДОО.</a:t>
            </a:r>
            <a:br>
              <a:rPr lang="ru-RU" dirty="0" smtClean="0"/>
            </a:br>
            <a:r>
              <a:rPr lang="ru-RU" dirty="0" smtClean="0"/>
              <a:t>А именно, соответствие проекта кабинета педагога-психолога ДОО </a:t>
            </a:r>
            <a:r>
              <a:rPr lang="ru-RU" i="1" dirty="0" smtClean="0"/>
              <a:t>принципам организации РППС: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• информативности;</a:t>
            </a:r>
            <a:br>
              <a:rPr lang="ru-RU" dirty="0" smtClean="0"/>
            </a:br>
            <a:r>
              <a:rPr lang="ru-RU" dirty="0" smtClean="0"/>
              <a:t>• безопасности;</a:t>
            </a:r>
            <a:br>
              <a:rPr lang="ru-RU" dirty="0" smtClean="0"/>
            </a:br>
            <a:r>
              <a:rPr lang="ru-RU" dirty="0" smtClean="0"/>
              <a:t>• доступности;</a:t>
            </a:r>
            <a:br>
              <a:rPr lang="ru-RU" dirty="0" smtClean="0"/>
            </a:br>
            <a:r>
              <a:rPr lang="ru-RU" dirty="0" smtClean="0"/>
              <a:t>• вариативности;</a:t>
            </a:r>
            <a:br>
              <a:rPr lang="ru-RU" dirty="0" smtClean="0"/>
            </a:br>
            <a:r>
              <a:rPr lang="ru-RU" dirty="0" smtClean="0"/>
              <a:t>• </a:t>
            </a:r>
            <a:r>
              <a:rPr lang="ru-RU" dirty="0" err="1" smtClean="0"/>
              <a:t>полифункциональности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• педагогической целесообразности;</a:t>
            </a:r>
            <a:br>
              <a:rPr lang="ru-RU" dirty="0" smtClean="0"/>
            </a:br>
            <a:r>
              <a:rPr lang="ru-RU" dirty="0" smtClean="0"/>
              <a:t>• </a:t>
            </a:r>
            <a:r>
              <a:rPr lang="ru-RU" dirty="0" err="1" smtClean="0"/>
              <a:t>трансформируемости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• учета основных направлений развития детей;</a:t>
            </a:r>
            <a:br>
              <a:rPr lang="ru-RU" dirty="0" smtClean="0"/>
            </a:br>
            <a:r>
              <a:rPr lang="ru-RU" dirty="0" smtClean="0"/>
              <a:t>• учета </a:t>
            </a:r>
            <a:r>
              <a:rPr lang="ru-RU" dirty="0" err="1" smtClean="0"/>
              <a:t>полоролевой</a:t>
            </a:r>
            <a:r>
              <a:rPr lang="ru-RU" dirty="0" smtClean="0"/>
              <a:t> специфики;</a:t>
            </a:r>
            <a:br>
              <a:rPr lang="ru-RU" dirty="0" smtClean="0"/>
            </a:br>
            <a:r>
              <a:rPr lang="ru-RU" dirty="0" smtClean="0"/>
              <a:t>• учет зоны ближайшего развития;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БЛАГОДАРИМ ЗА ВНИМАНИЕ!</a:t>
            </a:r>
          </a:p>
          <a:p>
            <a:endParaRPr lang="ru-RU" dirty="0"/>
          </a:p>
        </p:txBody>
      </p:sp>
      <p:pic>
        <p:nvPicPr>
          <p:cNvPr id="4" name="Picture 4" descr="https://1.bp.blogspot.com/-VIpm4h6BNgg/VT1EwZhdsAI/AAAAAAAAJ_I/9l9PBdW2dcI/s1600/tarjetas%2B(9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764"/>
            <a:ext cx="12192000" cy="713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7160" y="282969"/>
            <a:ext cx="11826240" cy="4705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60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4052" y="1144588"/>
            <a:ext cx="903170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исследовательской деятельности гипотеза подтвердилась: бездомные животные действительно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появляются в городе по вине человека.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ctr"/>
            <a:r>
              <a:rPr lang="ru-RU" sz="3200" b="1" dirty="0"/>
              <a:t>МЫ В ОТВЕТЕ ЗА ТЕХ, КОГО ПРИРУЧИЛИ!</a:t>
            </a:r>
          </a:p>
        </p:txBody>
      </p:sp>
    </p:spTree>
    <p:extLst>
      <p:ext uri="{BB962C8B-B14F-4D97-AF65-F5344CB8AC3E}">
        <p14:creationId xmlns:p14="http://schemas.microsoft.com/office/powerpoint/2010/main" val="273350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8120" y="182879"/>
            <a:ext cx="1149096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2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/>
              <a:t> </a:t>
            </a:r>
            <a:r>
              <a:rPr lang="ru-RU" sz="2400" b="1" i="1" dirty="0" smtClean="0"/>
              <a:t>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работы обусловлена тем, что уличные животные составляют множество проблем для людей: они могут испугать, покусать человека, распространить различные опасные заболевания и т.д.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 значимость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работы заключается в том, что она может способствовать уменьшению количества бездомных животных в нашем городе  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 исследования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является изучение проблемы возникновения бездомных животных.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 исследования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отношение горожан к этой проблеме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количество бездомных животных на городских улицах увеличивается от неправильных поступков человека.</a:t>
            </a:r>
          </a:p>
          <a:p>
            <a:r>
              <a:rPr lang="ru-RU" sz="2400" dirty="0"/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76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8620" y="182880"/>
            <a:ext cx="9565105" cy="7721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выявить основные причины появления на городских улицах бездомных животных и  привлечь к проблеме бездомных животных как можно большего количества воспитанников и взрослых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выяснить отношение детей и родителей детского сада к проблеме бездомных животных;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выставку рисунков «Помоги бездомным животным!» среди воспитанников детского сада;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акцию «Я - волшебник!» в поддержку бездомных животных;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внести свой вклад в поддержку бездомных животных (кормление, передержка в подъезде). </a:t>
            </a:r>
            <a:endParaRPr lang="ru-RU" sz="2000" b="1" dirty="0" smtClean="0">
              <a:solidFill>
                <a:srgbClr val="60180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endParaRPr lang="ru-RU" sz="2400" b="1" dirty="0">
              <a:solidFill>
                <a:srgbClr val="601802"/>
              </a:solidFill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83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6168" y="899193"/>
            <a:ext cx="10515600" cy="5068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Что значит понятие «бездомные, безнадзорные животные</a:t>
            </a:r>
            <a:r>
              <a:rPr lang="ru-RU" b="1" dirty="0" smtClean="0"/>
              <a:t>»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Бездомные животные — это домашние животные, не имеющие хозяев. Чаще всего к ним относятся бродячие собаки и бездомные кошки, часто которые живут стаями или поодиночке на улицах, в подъездах, в парках. Бездомные животные обречены на голод, скитания и болезни (блохи, лишаи, и т.д.)</a:t>
            </a:r>
          </a:p>
          <a:p>
            <a:r>
              <a:rPr lang="ru-RU" dirty="0"/>
              <a:t>Большинство людей не обращают внимания или делают вид, что ничего не замечают, но эта проблема остается в нашей жизни.</a:t>
            </a:r>
          </a:p>
          <a:p>
            <a:r>
              <a:rPr lang="ru-RU" dirty="0"/>
              <a:t>Безнадзорное животное — это животное, которое имеет хозяина, но временно не находится под его опекой.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9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8180"/>
          </a:xfrm>
        </p:spPr>
        <p:txBody>
          <a:bodyPr>
            <a:normAutofit/>
          </a:bodyPr>
          <a:lstStyle/>
          <a:p>
            <a:r>
              <a:rPr lang="ru-RU" sz="2700" b="1" dirty="0"/>
              <a:t>Вклад животных в жизни людей</a:t>
            </a:r>
            <a:r>
              <a:rPr lang="ru-RU" sz="2700" dirty="0" smtClean="0"/>
              <a:t>:</a:t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- </a:t>
            </a:r>
            <a:r>
              <a:rPr lang="ru-RU" sz="2700" dirty="0"/>
              <a:t>выслеживают различные предметы и людей, участвуют в спасательных операциях, -  помогают людям с ограниченными способностями, являются поводырями;</a:t>
            </a:r>
            <a:br>
              <a:rPr lang="ru-RU" sz="2700" dirty="0"/>
            </a:br>
            <a:r>
              <a:rPr lang="ru-RU" sz="2700" dirty="0"/>
              <a:t>- участвуют в некоторых видах спорта;</a:t>
            </a:r>
            <a:br>
              <a:rPr lang="ru-RU" sz="2700" dirty="0"/>
            </a:br>
            <a:r>
              <a:rPr lang="ru-RU" sz="2700" dirty="0"/>
              <a:t>- животные помогают обрабатывать сельскохозяйственные угодья, перевозить воду и урожай;</a:t>
            </a:r>
            <a:br>
              <a:rPr lang="ru-RU" sz="2700" dirty="0"/>
            </a:br>
            <a:r>
              <a:rPr lang="ru-RU" sz="2700" dirty="0"/>
              <a:t>- охраняют границу;</a:t>
            </a:r>
            <a:br>
              <a:rPr lang="ru-RU" sz="2700" dirty="0"/>
            </a:br>
            <a:r>
              <a:rPr lang="ru-RU" sz="2700" dirty="0"/>
              <a:t>-первыми полетели в космос;</a:t>
            </a:r>
            <a:br>
              <a:rPr lang="ru-RU" sz="2700" dirty="0"/>
            </a:br>
            <a:r>
              <a:rPr lang="ru-RU" sz="2700" dirty="0"/>
              <a:t>- пасут стада, помогают охотникам;</a:t>
            </a:r>
            <a:br>
              <a:rPr lang="ru-RU" sz="2700" dirty="0"/>
            </a:br>
            <a:r>
              <a:rPr lang="ru-RU" sz="2700" dirty="0"/>
              <a:t> </a:t>
            </a:r>
            <a:br>
              <a:rPr lang="ru-RU" sz="2700" dirty="0"/>
            </a:br>
            <a:r>
              <a:rPr lang="ru-RU" sz="2700" dirty="0"/>
              <a:t>- разыскивают раненых на поле боя;</a:t>
            </a:r>
            <a:br>
              <a:rPr lang="ru-RU" sz="2700" dirty="0"/>
            </a:br>
            <a:r>
              <a:rPr lang="ru-RU" sz="2700" dirty="0"/>
              <a:t>- помогают спасателям разыскивать под завалами пострадавших.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3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rgbClr val="00B0F0"/>
            </a:gs>
            <a:gs pos="0">
              <a:schemeClr val="accent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4911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           Причины </a:t>
            </a:r>
            <a:r>
              <a:rPr lang="ru-RU" b="1" dirty="0"/>
              <a:t>появления бездомных животных</a:t>
            </a:r>
            <a:endParaRPr lang="ru-RU" dirty="0" smtClean="0"/>
          </a:p>
          <a:p>
            <a:pPr marL="0" lvl="0" indent="0">
              <a:buNone/>
            </a:pPr>
            <a:endParaRPr lang="ru-RU" dirty="0"/>
          </a:p>
          <a:p>
            <a:pPr lvl="0"/>
            <a:r>
              <a:rPr lang="ru-RU" dirty="0" smtClean="0"/>
              <a:t>Быстрое </a:t>
            </a:r>
            <a:r>
              <a:rPr lang="ru-RU" dirty="0"/>
              <a:t>размножение собак и кошек.</a:t>
            </a:r>
          </a:p>
          <a:p>
            <a:pPr lvl="0"/>
            <a:r>
              <a:rPr lang="ru-RU" dirty="0"/>
              <a:t>Безответственность владельцев, выбрасывающих «надоевшую игрушку» на улицу.</a:t>
            </a:r>
          </a:p>
          <a:p>
            <a:pPr lvl="0"/>
            <a:r>
              <a:rPr lang="ru-RU" dirty="0"/>
              <a:t>Несоблюдение правил выгула собак (собаки убегают от невнимательных владельцев).</a:t>
            </a:r>
          </a:p>
          <a:p>
            <a:pPr lvl="0"/>
            <a:r>
              <a:rPr lang="ru-RU" dirty="0"/>
              <a:t>Круглогодичный избыток доступного корма и убежищ.</a:t>
            </a:r>
          </a:p>
          <a:p>
            <a:pPr lvl="0"/>
            <a:r>
              <a:rPr lang="ru-RU" dirty="0"/>
              <a:t>Владельцы домашних животных не подвергают их операции по стерилизации.</a:t>
            </a:r>
          </a:p>
          <a:p>
            <a:pPr lvl="0"/>
            <a:r>
              <a:rPr lang="ru-RU" dirty="0"/>
              <a:t>Отсутствие со стороны государства необходимого уровня просвещения населения.</a:t>
            </a:r>
          </a:p>
          <a:p>
            <a:pPr lvl="0"/>
            <a:r>
              <a:rPr lang="ru-RU" dirty="0"/>
              <a:t>Отсутствие приютов.</a:t>
            </a:r>
          </a:p>
          <a:p>
            <a:r>
              <a:rPr lang="ru-RU" dirty="0"/>
              <a:t>Отсутствие системы учета домашних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253319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 </a:t>
            </a:r>
            <a:r>
              <a:rPr lang="ru-RU" b="1" dirty="0"/>
              <a:t>Опрос сверстников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373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315" y="-514917"/>
            <a:ext cx="10378440" cy="1539239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про Милу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sun9-8.userapi.com/impg/sAt667VROss3uT0mCZRZwJp-sF5pxfgAFOvVIg/bTyQPyKNvqo.jpg?size=720x877&amp;quality=96&amp;sign=680eefdcddcef1339e84379d8d4c81f9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96" y="1149909"/>
            <a:ext cx="2901142" cy="3532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s://sun9-71.userapi.com/impg/M0lSDNt-AKTPeEtQrym7yzDz2eslHn5NSfnX-g/SeTid6NmyFU.jpg?size=607x1080&amp;quality=96&amp;sign=039c48d4a15724862d34e550fe9bc692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9"/>
          <a:stretch/>
        </p:blipFill>
        <p:spPr bwMode="auto">
          <a:xfrm>
            <a:off x="10115546" y="3272589"/>
            <a:ext cx="1855875" cy="3404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un9-64.userapi.com/impg/4FZV0Q96i8-JJXuhJwxx5EfZMJ-5b1bisaTncA/ok0BzyJoF6M.jpg?size=900x1056&amp;quality=96&amp;sign=5bc1f70ba1d13794320ad80d21be6455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398" y="433137"/>
            <a:ext cx="2331456" cy="2279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97038" y="2453938"/>
            <a:ext cx="6096000" cy="32746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Как-то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 летом мы гуляли в соседнем дворе и обратили внимание на одну кошку. Она сидела в стороне и за всем наблюдала. Это была чёрная кошка с забавными ушками. В другой раз мы также повстречали её и т.к. было жарко, налили воду в посуду и напоили малышку. Так мы с мамой заботились о кошечке всё лето. 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832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080" y="437314"/>
            <a:ext cx="11008699" cy="564515"/>
          </a:xfrm>
        </p:spPr>
        <p:txBody>
          <a:bodyPr>
            <a:noAutofit/>
          </a:bodyPr>
          <a:lstStyle/>
          <a:p>
            <a:r>
              <a:rPr lang="ru-RU" sz="2800" dirty="0" smtClean="0"/>
              <a:t>Я насыпаю </a:t>
            </a:r>
            <a:r>
              <a:rPr lang="ru-RU" sz="2800" dirty="0"/>
              <a:t>кошачий корм в миску, который она с удовольствием </a:t>
            </a:r>
            <a:r>
              <a:rPr lang="ru-RU" sz="2800" dirty="0" smtClean="0"/>
              <a:t>уплетает.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 descr="https://sun9-25.userapi.com/impg/yv88ac-A-cFZiZU-ldArZNfhjx24Fl3N9uRMTg/Qe4TdfhKb14.jpg?size=810x1080&amp;quality=96&amp;sign=c372b05051c8eed1d55e593e752c6a2c&amp;type=album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593"/>
          <a:stretch/>
        </p:blipFill>
        <p:spPr bwMode="auto">
          <a:xfrm>
            <a:off x="7339264" y="1577499"/>
            <a:ext cx="3812328" cy="4599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sun9-31.userapi.com/impg/1gjHNxrVecbvCy0rqQsYULYiqrZWIy73wGL5fw/I8QUBgTB-eA.jpg?size=810x1080&amp;quality=96&amp;sign=39e65f7574a0482dfc0e27b411429886&amp;type=albu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883" y="1453436"/>
            <a:ext cx="3637915" cy="4847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2257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1912</TotalTime>
  <Words>245</Words>
  <Application>Microsoft Office PowerPoint</Application>
  <PresentationFormat>Широкоэкранный</PresentationFormat>
  <Paragraphs>80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Monotype Corsiva</vt:lpstr>
      <vt:lpstr>Times New Roman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Вклад животных в жизни людей:  - выслеживают различные предметы и людей, участвуют в спасательных операциях, -  помогают людям с ограниченными способностями, являются поводырями; - участвуют в некоторых видах спорта; - животные помогают обрабатывать сельскохозяйственные угодья, перевозить воду и урожай; - охраняют границу; -первыми полетели в космос; - пасут стада, помогают охотникам;   - разыскивают раненых на поле боя; - помогают спасателям разыскивать под завалами пострадавших. </vt:lpstr>
      <vt:lpstr>Презентация PowerPoint</vt:lpstr>
      <vt:lpstr>   Опрос сверстников </vt:lpstr>
      <vt:lpstr> История про Милу</vt:lpstr>
      <vt:lpstr>Я насыпаю кошачий корм в миску, который она с удовольствием уплетает.</vt:lpstr>
      <vt:lpstr>             Мила – мой добрый и ласковый друг. Мы заботимся о ней, и она больше не окажется холоде, на улице.       Потому что,    Мы в ответе за тех,  кого приручили!</vt:lpstr>
      <vt:lpstr>Акция «Я - волшебник!»  в поддержку бездомных животных</vt:lpstr>
      <vt:lpstr>Презентация PowerPoint</vt:lpstr>
      <vt:lpstr>      Мероприятие с  участием представителя «Четыре лапы»</vt:lpstr>
      <vt:lpstr>  Призыв присоединиться к "Всемирному дню домашних животных"  </vt:lpstr>
      <vt:lpstr>Вклад в поддержку бездомных животных  и птиц</vt:lpstr>
      <vt:lpstr>Презентация PowerPoint</vt:lpstr>
      <vt:lpstr>            Мероприятия в детском саду на эту тему     </vt:lpstr>
      <vt:lpstr>Заключение.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97</cp:revision>
  <dcterms:created xsi:type="dcterms:W3CDTF">2019-03-13T06:30:00Z</dcterms:created>
  <dcterms:modified xsi:type="dcterms:W3CDTF">2025-05-28T11:32:16Z</dcterms:modified>
</cp:coreProperties>
</file>