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y="5143500" cx="9144000"/>
  <p:notesSz cx="6858000" cy="9144000"/>
  <p:embeddedFontLst>
    <p:embeddedFont>
      <p:font typeface="Roboto"/>
      <p:regular r:id="rId38"/>
      <p:bold r:id="rId39"/>
      <p:italic r:id="rId40"/>
      <p:boldItalic r:id="rId41"/>
    </p:embeddedFont>
    <p:embeddedFont>
      <p:font typeface="Nunito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italic.fntdata"/><Relationship Id="rId20" Type="http://schemas.openxmlformats.org/officeDocument/2006/relationships/slide" Target="slides/slide15.xml"/><Relationship Id="rId42" Type="http://schemas.openxmlformats.org/officeDocument/2006/relationships/font" Target="fonts/Nunito-regular.fntdata"/><Relationship Id="rId41" Type="http://schemas.openxmlformats.org/officeDocument/2006/relationships/font" Target="fonts/Roboto-boldItalic.fntdata"/><Relationship Id="rId22" Type="http://schemas.openxmlformats.org/officeDocument/2006/relationships/slide" Target="slides/slide17.xml"/><Relationship Id="rId44" Type="http://schemas.openxmlformats.org/officeDocument/2006/relationships/font" Target="fonts/Nunito-italic.fntdata"/><Relationship Id="rId21" Type="http://schemas.openxmlformats.org/officeDocument/2006/relationships/slide" Target="slides/slide16.xml"/><Relationship Id="rId43" Type="http://schemas.openxmlformats.org/officeDocument/2006/relationships/font" Target="fonts/Nunito-bold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schemas.openxmlformats.org/officeDocument/2006/relationships/font" Target="fonts/Nuni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Roboto-bold.fntdata"/><Relationship Id="rId16" Type="http://schemas.openxmlformats.org/officeDocument/2006/relationships/slide" Target="slides/slide11.xml"/><Relationship Id="rId38" Type="http://schemas.openxmlformats.org/officeDocument/2006/relationships/font" Target="fonts/Roboto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2db860f0b0c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2db860f0b0c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db860f0b0c_0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2db860f0b0c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db860f0b0c_0_4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db860f0b0c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2db860f0b0c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2db860f0b0c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2db860f0b0c_0_5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2db860f0b0c_0_5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2db860f0b0c_0_5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2db860f0b0c_0_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2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Google Shape;643;g202bcfb230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4" name="Google Shape;644;g202bcfb23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g202bcfb230d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4" name="Google Shape;684;g202bcfb230d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202bcfb230d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Google Shape;724;g202bcfb230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g202bcfb230d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4" name="Google Shape;764;g202bcfb230d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d9faa5276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d9faa5276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2dbc4c528b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2dbc4c528b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3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2dbc4c528ba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2dbc4c528b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3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dbc4c528ba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5" name="Google Shape;885;g2dbc4c528ba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2dbc4c528ba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2dbc4c528ba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g2dbc4c528ba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5" name="Google Shape;965;g2dbc4c528ba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3" name="Shape 10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Google Shape;1004;g2dbc4c528ba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5" name="Google Shape;1005;g2dbc4c528ba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3" name="Shape 10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Google Shape;1044;g2dbc4c528ba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5" name="Google Shape;1045;g2dbc4c528ba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3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2dbc4c528ba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5" name="Google Shape;1085;g2dbc4c528ba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3" name="Shape 1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Google Shape;1124;g2dbc4c528ba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5" name="Google Shape;1125;g2dbc4c528ba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3" name="Shape 1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g2dbc4c528ba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5" name="Google Shape;1165;g2dbc4c528ba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d9faa5276c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d9faa5276c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3" name="Shape 1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Google Shape;1204;g2dbc4c528ba_0_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5" name="Google Shape;1205;g2dbc4c528ba_0_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3" name="Shape 1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" name="Google Shape;1244;g2dbc4c528ba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5" name="Google Shape;1245;g2dbc4c528ba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3" name="Shape 1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Google Shape;1284;g2dbc4c528ba_0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5" name="Google Shape;1285;g2dbc4c528ba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d9faa5276c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d9faa5276c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d9faa5276c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d9faa5276c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d9faa5276c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2d9faa5276c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d9faa5276c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d9faa5276c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db860f0b0c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db860f0b0c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db860f0b0c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2db860f0b0c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Relationship Id="rId5" Type="http://schemas.openxmlformats.org/officeDocument/2006/relationships/hyperlink" Target="https://nameonwheel.com/ru/?input0=%D0%A1%D0%BA%D0%B5%D0%B9%D1%82-%D0%BF%D0%B0%D1%80%D0%BA&amp;input1=%D0%92%D0%B5%D0%BB%D0%BE%D0%B4%D1%80%D0%BE%D0%BC&amp;input2=%D0%A1%D0%BA%D0%B0%D0%BB%D0%BE%D0%B4%D1%80%D0%BE%D0%BC&amp;input3=%D0%9A%D0%BE%D1%84%D0%B5-%D0%BC%D0%BE%D1%80%D0%BE%D0%B6%D0%B5%D0%BD%D0%BD%D0%BE%D0%B5&amp;input4=%D0%9A%D0%B0%D1%82%D0%BE%D0%BA&amp;input5=%D0%A2%D0%B5%D0%BD%D0%BD%D0%B8%D1%81%D0%BD%D1%8B%D0%B9+%D0%BA%D0%BE%D1%80%D1%82&amp;input6=%D0%92%D0%B5%D1%80%D0%B5%D0%B2%D0%BE%D1%87%D0%BD%D1%8B%D0%B9+%D0%BF%D0%B0%D1%80%D0%BA&amp;input7=%D0%9C%D1%83%D0%B7%D0%B5%D0%B9&amp;input8=%D0%91%D0%B8%D0%B1%D0%BB%D0%B8%D0%BE%D1%82%D0%B5%D0%BA%D0%B0&amp;input9=%D0%9F%D0%BB%D0%B0%D0%BD%D0%B5%D1%82%D0%B0%D1%80%D0%B8%D0%B9&amp;input10=%D0%9A%D0%BE%D0%BD%D0%B4%D0%B8%D1%82%D0%B5%D1%80%D1%81%D0%BA%D0%B0%D1%8F&amp;input11=%D0%90%D0%BA%D0%B2%D0%B0%D0%BF%D0%B0%D1%80%D0%BA&amp;input12=%D0%9A%D0%B8%D0%BD%D0%BE%D1%82%D0%B5%D0%B0%D1%82%D1%80&amp;input13=%D0%91%D0%BE%D1%83%D0%BB%D0%B8%D0%BD%D0%B3&amp;input14=%D0%9F%D0%B0%D1%80%D0%BA+%D0%B0%D1%82%D1%82%D1%80%D0%B0%D0%BA%D1%86%D0%B8%D0%BE%D0%BD%D0%BE%D0%B2&amp;input15=%D0%91%D0%B0%D1%82%D1%83%D1%82%D0%BD%D1%8B%D0%B9+%D1%86%D0%B5%D0%BD%D1%82%D1%80&amp;input16=%D0%9F%D0%B8%D1%86%D1%86%D0%B5%D1%80%D0%B8%D1%8F&amp;input17=%D0%91%D0%BE%D1%82%D0%B0%D0%BD%D0%B8%D1%87%D0%B5%D1%81%D0%BA%D0%B8%D0%B9+%D0%BF%D0%B0%D1%80%D0%BA&amp;input18=%D0%9E%D0%BA%D0%B5%D0%B0%D0%BD%D0%B0%D1%80%D0%B8%D1%83%D0%BC&amp;input19=%D0%A2%D0%B2%D0%BE%D1%80%D1%87%D0%B5%D1%81%D0%BA%D0%B0%D1%8F+%D0%BB%D0%B0%D0%B1%D0%BE%D1%80%D0%B0%D1%82%D0%BE%D1%80%D0%B8%D1%8F&amp;input20=%D0%AF%D1%80%D0%BC%D0%B0%D1%80%D0%BA%D0%B0+%D1%80%D1%83%D0%BA%D0%BE%D0%B4%D0%B5%D0%BB%D0%B8%D1%8F&amp;input21=%D0%97%D0%BE%D0%BE%D0%BC%D0%B0%D0%B3%D0%B0%D0%B7%D0%B8%D0%BD&amp;input22=%D0%9C%D0%B0%D0%B3%D0%B0%D0%B7%D0%B8%D0%BD+%D0%B8%D0%B3%D1%80%D1%83%D1%88%D0%B5%D0%BA&amp;input23=%D0%A4%D0%B0%D1%81%D1%82%D1%84%D1%83%D0%B4&amp;input24=%D0%97%D0%BE%D0%BE%D0%BF%D0%B0%D1%80%D0%BA&amp;input25=%D0%A6%D0%B8%D1%80%D0%BA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slide" Target="/ppt/slides/slide22.xml"/><Relationship Id="rId22" Type="http://schemas.openxmlformats.org/officeDocument/2006/relationships/slide" Target="/ppt/slides/slide24.xml"/><Relationship Id="rId21" Type="http://schemas.openxmlformats.org/officeDocument/2006/relationships/slide" Target="/ppt/slides/slide23.xml"/><Relationship Id="rId24" Type="http://schemas.openxmlformats.org/officeDocument/2006/relationships/slide" Target="/ppt/slides/slide26.xml"/><Relationship Id="rId23" Type="http://schemas.openxmlformats.org/officeDocument/2006/relationships/slide" Target="/ppt/slides/slide25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slide" Target="/ppt/slides/slide3.xml"/><Relationship Id="rId9" Type="http://schemas.openxmlformats.org/officeDocument/2006/relationships/slide" Target="/ppt/slides/slide9.xml"/><Relationship Id="rId26" Type="http://schemas.openxmlformats.org/officeDocument/2006/relationships/slide" Target="/ppt/slides/slide29.xml"/><Relationship Id="rId25" Type="http://schemas.openxmlformats.org/officeDocument/2006/relationships/slide" Target="/ppt/slides/slide27.xml"/><Relationship Id="rId28" Type="http://schemas.openxmlformats.org/officeDocument/2006/relationships/slide" Target="/ppt/slides/slide31.xml"/><Relationship Id="rId27" Type="http://schemas.openxmlformats.org/officeDocument/2006/relationships/slide" Target="/ppt/slides/slide30.xml"/><Relationship Id="rId5" Type="http://schemas.openxmlformats.org/officeDocument/2006/relationships/slide" Target="/ppt/slides/slide4.xml"/><Relationship Id="rId6" Type="http://schemas.openxmlformats.org/officeDocument/2006/relationships/slide" Target="/ppt/slides/slide5.xml"/><Relationship Id="rId29" Type="http://schemas.openxmlformats.org/officeDocument/2006/relationships/slide" Target="/ppt/slides/slide32.xml"/><Relationship Id="rId7" Type="http://schemas.openxmlformats.org/officeDocument/2006/relationships/slide" Target="/ppt/slides/slide7.xml"/><Relationship Id="rId8" Type="http://schemas.openxmlformats.org/officeDocument/2006/relationships/slide" Target="/ppt/slides/slide8.xml"/><Relationship Id="rId31" Type="http://schemas.openxmlformats.org/officeDocument/2006/relationships/slide" Target="/ppt/slides/slide6.xml"/><Relationship Id="rId30" Type="http://schemas.openxmlformats.org/officeDocument/2006/relationships/slide" Target="/ppt/slides/slide10.xml"/><Relationship Id="rId11" Type="http://schemas.openxmlformats.org/officeDocument/2006/relationships/slide" Target="/ppt/slides/slide28.xml"/><Relationship Id="rId33" Type="http://schemas.openxmlformats.org/officeDocument/2006/relationships/slide" Target="/ppt/slides/slide12.xml"/><Relationship Id="rId10" Type="http://schemas.openxmlformats.org/officeDocument/2006/relationships/slide" Target="/ppt/slides/slide11.xml"/><Relationship Id="rId32" Type="http://schemas.openxmlformats.org/officeDocument/2006/relationships/slide" Target="/ppt/slides/slide10.xml"/><Relationship Id="rId13" Type="http://schemas.openxmlformats.org/officeDocument/2006/relationships/slide" Target="/ppt/slides/slide14.xml"/><Relationship Id="rId12" Type="http://schemas.openxmlformats.org/officeDocument/2006/relationships/slide" Target="/ppt/slides/slide13.xml"/><Relationship Id="rId34" Type="http://schemas.openxmlformats.org/officeDocument/2006/relationships/slide" Target="/ppt/slides/slide12.xml"/><Relationship Id="rId15" Type="http://schemas.openxmlformats.org/officeDocument/2006/relationships/slide" Target="/ppt/slides/slide16.xml"/><Relationship Id="rId14" Type="http://schemas.openxmlformats.org/officeDocument/2006/relationships/slide" Target="/ppt/slides/slide15.xml"/><Relationship Id="rId17" Type="http://schemas.openxmlformats.org/officeDocument/2006/relationships/slide" Target="/ppt/slides/slide19.xml"/><Relationship Id="rId16" Type="http://schemas.openxmlformats.org/officeDocument/2006/relationships/slide" Target="/ppt/slides/slide18.xml"/><Relationship Id="rId19" Type="http://schemas.openxmlformats.org/officeDocument/2006/relationships/slide" Target="/ppt/slides/slide21.xml"/><Relationship Id="rId18" Type="http://schemas.openxmlformats.org/officeDocument/2006/relationships/slide" Target="/ppt/slides/slide20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slide" Target="/ppt/slides/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Монополия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2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2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22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22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22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22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22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22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22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p22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22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22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22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22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22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22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2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22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22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p22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22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p22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22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22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22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22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22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22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22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22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22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22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438" name="Google Shape;438;p22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439" name="Google Shape;439;p22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22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22"/>
          <p:cNvSpPr txBox="1"/>
          <p:nvPr/>
        </p:nvSpPr>
        <p:spPr>
          <a:xfrm>
            <a:off x="2320675" y="1851075"/>
            <a:ext cx="5233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u="sng">
                <a:solidFill>
                  <a:schemeClr val="hlink"/>
                </a:solidFill>
                <a:hlinkClick r:id="rId5"/>
              </a:rPr>
              <a:t>Колесо фортуны - Случайный Выбор</a:t>
            </a:r>
            <a:endParaRPr sz="23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3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3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23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23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23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23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23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23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23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23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23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23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23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23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23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23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23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23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23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23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23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23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23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23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23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23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23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23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23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23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23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23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478" name="Google Shape;478;p23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479" name="Google Shape;479;p23"/>
          <p:cNvSpPr/>
          <p:nvPr/>
        </p:nvSpPr>
        <p:spPr>
          <a:xfrm>
            <a:off x="1668275" y="3489400"/>
            <a:ext cx="481200" cy="440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23">
            <a:hlinkClick action="ppaction://hlinksldjump" r:id="rId4"/>
          </p:cNvPr>
          <p:cNvSpPr/>
          <p:nvPr/>
        </p:nvSpPr>
        <p:spPr>
          <a:xfrm>
            <a:off x="1745690" y="3548021"/>
            <a:ext cx="326400" cy="3231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23"/>
          <p:cNvSpPr txBox="1"/>
          <p:nvPr/>
        </p:nvSpPr>
        <p:spPr>
          <a:xfrm>
            <a:off x="1763950" y="1193325"/>
            <a:ext cx="5842800" cy="12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</a:rPr>
              <a:t>В веревочном парке 4 трассы: от детской до экстремальной. Семья Филипповых пришла отпраздновать день рождения в веревочном парке. Семья состоит из мамы, папы, младшего и старшего братьев. Младшему - 5 лет, а старшему - 15. Младшему можно только на детскую тропу с сопровождением взрослого, 1 билет на которую стоит 300 рублей за ребенка и 450 - за взрослого. Папа и старший ребенок пойдут на взрослую тропу, на которую 1 билет от 14 лет стоит 700 рублей. Сколько рублей заплатит Семья Филипповых?</a:t>
            </a:r>
            <a:endParaRPr sz="1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4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24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24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24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24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p24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24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24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24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24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24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24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24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24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0" name="Google Shape;500;p24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24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24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24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24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24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24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24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24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24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24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24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24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24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24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24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24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24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518" name="Google Shape;518;p24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519" name="Google Shape;519;p24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24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24"/>
          <p:cNvSpPr txBox="1"/>
          <p:nvPr/>
        </p:nvSpPr>
        <p:spPr>
          <a:xfrm>
            <a:off x="2339050" y="1744925"/>
            <a:ext cx="4614000" cy="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Вы пропускаете свой следующий ход.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Можно использовать вакцину, если она у вас есть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25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25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8" name="Google Shape;528;p25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p25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25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25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25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25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25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25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25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25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25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25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25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25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25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25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25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25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25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25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25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25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25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25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25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25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25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25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25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25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558" name="Google Shape;558;p25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559" name="Google Shape;559;p25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25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25"/>
          <p:cNvSpPr txBox="1"/>
          <p:nvPr/>
        </p:nvSpPr>
        <p:spPr>
          <a:xfrm>
            <a:off x="2115425" y="1688825"/>
            <a:ext cx="52257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За три дня в музее побывало 670 человек. В первый день пришло 7 групп по 15 человек, во второй – 375 человек. Какова прибыль музея в третий день, если вход в музей стоит 500 рублей?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26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26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26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26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26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26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26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26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26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26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26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26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26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26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p26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p26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2" name="Google Shape;582;p26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3" name="Google Shape;583;p26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26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p26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6" name="Google Shape;586;p26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p26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26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9" name="Google Shape;589;p26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26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1" name="Google Shape;591;p26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p26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26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26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26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26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26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598" name="Google Shape;598;p26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599" name="Google Shape;599;p26"/>
          <p:cNvSpPr/>
          <p:nvPr/>
        </p:nvSpPr>
        <p:spPr>
          <a:xfrm>
            <a:off x="1668275" y="3533100"/>
            <a:ext cx="499500" cy="431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26">
            <a:hlinkClick action="ppaction://hlinksldjump" r:id="rId4"/>
          </p:cNvPr>
          <p:cNvSpPr/>
          <p:nvPr/>
        </p:nvSpPr>
        <p:spPr>
          <a:xfrm>
            <a:off x="1748654" y="3590519"/>
            <a:ext cx="339000" cy="3165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26"/>
          <p:cNvSpPr txBox="1"/>
          <p:nvPr/>
        </p:nvSpPr>
        <p:spPr>
          <a:xfrm>
            <a:off x="1604150" y="1193325"/>
            <a:ext cx="59502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333333"/>
                </a:solidFill>
              </a:rPr>
              <a:t>Ника изучает литературу для написания своего диплома. Но необходимую информацию ей так и не удалось найти в Интернете. Преподаватель предложил посетить Государственную универсальную библиотеку Красноярского края. Абонемент на посещение </a:t>
            </a:r>
            <a:r>
              <a:rPr lang="ru" sz="1600">
                <a:solidFill>
                  <a:srgbClr val="333333"/>
                </a:solidFill>
              </a:rPr>
              <a:t>читального</a:t>
            </a:r>
            <a:r>
              <a:rPr lang="ru" sz="1600">
                <a:solidFill>
                  <a:srgbClr val="333333"/>
                </a:solidFill>
              </a:rPr>
              <a:t> зала в виде пластиковой карты стоит 100 рублей. А разовое посещение - 30. Сколько рублей сэкономит Ника за 7 посещений, если приобретет читательский билет?</a:t>
            </a:r>
            <a:endParaRPr sz="16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27"/>
          <p:cNvSpPr txBox="1"/>
          <p:nvPr/>
        </p:nvSpPr>
        <p:spPr>
          <a:xfrm>
            <a:off x="2731600" y="1124850"/>
            <a:ext cx="43593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В планетарии проводится акция по продаже билетов на сеансы показа космических фильмов. Первые 50 билетов продаются по цене 200 рублей, следующие 100 билетов по цене 250 рублей, оставшиеся билеты - по цене 300 рублей. Известно, что </a:t>
            </a:r>
            <a:r>
              <a:rPr lang="ru" sz="1600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общая сумма дохода от продажи билетов на сеансы показа космических фильмов</a:t>
            </a:r>
            <a:endParaRPr sz="1800"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38000</a:t>
            </a:r>
            <a:r>
              <a:rPr lang="ru" sz="1600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рублей. Сколько билетов было продано по 300 рублей?</a:t>
            </a:r>
            <a:endParaRPr sz="1800">
              <a:solidFill>
                <a:srgbClr val="333333"/>
              </a:solidFill>
            </a:endParaRPr>
          </a:p>
        </p:txBody>
      </p:sp>
      <p:sp>
        <p:nvSpPr>
          <p:cNvPr id="607" name="Google Shape;607;p27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27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9" name="Google Shape;609;p27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27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27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27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3" name="Google Shape;613;p27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27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5" name="Google Shape;615;p27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27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27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p27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27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0" name="Google Shape;620;p27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27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2" name="Google Shape;622;p27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27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4" name="Google Shape;624;p27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27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27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27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27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27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0" name="Google Shape;630;p27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27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27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27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27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27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6" name="Google Shape;636;p27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7" name="Google Shape;637;p27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8" name="Google Shape;638;p27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639" name="Google Shape;639;p27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640" name="Google Shape;640;p27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1" name="Google Shape;641;p27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p28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7" name="Google Shape;647;p28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p28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p28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28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p28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2" name="Google Shape;652;p28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p28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4" name="Google Shape;654;p28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p28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6" name="Google Shape;656;p28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p28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8" name="Google Shape;658;p28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9" name="Google Shape;659;p28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0" name="Google Shape;660;p28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p28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2" name="Google Shape;662;p28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3" name="Google Shape;663;p28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4" name="Google Shape;664;p28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5" name="Google Shape;665;p28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28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7" name="Google Shape;667;p28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28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9" name="Google Shape;669;p28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0" name="Google Shape;670;p28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Google Shape;671;p28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28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28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28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28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28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28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678" name="Google Shape;678;p28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679" name="Google Shape;679;p28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0" name="Google Shape;680;p28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1" name="Google Shape;681;p28"/>
          <p:cNvSpPr txBox="1"/>
          <p:nvPr/>
        </p:nvSpPr>
        <p:spPr>
          <a:xfrm>
            <a:off x="2466450" y="1127450"/>
            <a:ext cx="4908300" cy="133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333333"/>
                </a:solidFill>
              </a:rPr>
              <a:t>В кондитерской “Сладкая жизнь” за перевыполнение плана выдают работникам премию в виде 5000 рублей. В день было продано в среднем 200 </a:t>
            </a:r>
            <a:r>
              <a:rPr lang="ru" sz="1800">
                <a:solidFill>
                  <a:srgbClr val="333333"/>
                </a:solidFill>
              </a:rPr>
              <a:t>пирожных</a:t>
            </a:r>
            <a:r>
              <a:rPr lang="ru" sz="1800">
                <a:solidFill>
                  <a:srgbClr val="333333"/>
                </a:solidFill>
              </a:rPr>
              <a:t> по 70 рублей, 500 кексов по 65 рублей и 60 морсов по 110 рублей. В этом месяце 30 дней, а план на месяц -                         1300000 рублей. Получат ли премию работники и сколько рублей составил доход кондитерской в этом месяце?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686;p29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p29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8" name="Google Shape;688;p29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29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0" name="Google Shape;690;p29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1" name="Google Shape;691;p29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p29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p29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4" name="Google Shape;694;p29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p29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29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p29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8" name="Google Shape;698;p29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p29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0" name="Google Shape;700;p29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1" name="Google Shape;701;p29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2" name="Google Shape;702;p29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3" name="Google Shape;703;p29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4" name="Google Shape;704;p29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5" name="Google Shape;705;p29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p29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p29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p29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29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0" name="Google Shape;710;p29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1" name="Google Shape;711;p29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29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29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4" name="Google Shape;714;p29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p29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p29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29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18" name="Google Shape;718;p29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19" name="Google Shape;719;p29"/>
          <p:cNvSpPr/>
          <p:nvPr/>
        </p:nvSpPr>
        <p:spPr>
          <a:xfrm>
            <a:off x="1668275" y="3433950"/>
            <a:ext cx="561900" cy="480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29">
            <a:hlinkClick action="ppaction://hlinksldjump" r:id="rId4"/>
          </p:cNvPr>
          <p:cNvSpPr/>
          <p:nvPr/>
        </p:nvSpPr>
        <p:spPr>
          <a:xfrm>
            <a:off x="1758693" y="3497901"/>
            <a:ext cx="381300" cy="3525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1" name="Google Shape;721;p29"/>
          <p:cNvSpPr txBox="1"/>
          <p:nvPr/>
        </p:nvSpPr>
        <p:spPr>
          <a:xfrm>
            <a:off x="1914250" y="1261775"/>
            <a:ext cx="56403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В аквапарке "Волна" действует правило: за потерянный пропускной браслетик человек должен заплатить штраф в размере 100 рублей. Вход стоит 500 рублей. Группа из 5 друзей запланировала посетить аквапарк. Ребята попали на акцию: если вас больше 3х человек, то скидка на вход составляет 5% на каждого пришедшего. Один из друзей потерял браслетик, когда спускался с водяной горки, и заплатил штраф. Сколько рублей заплатила вся группа? 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p30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7" name="Google Shape;727;p30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8" name="Google Shape;728;p30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30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0" name="Google Shape;730;p30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30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2" name="Google Shape;732;p30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p30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30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5" name="Google Shape;735;p30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6" name="Google Shape;736;p30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7" name="Google Shape;737;p30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p30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30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30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30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30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30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30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5" name="Google Shape;745;p30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30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30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Google Shape;748;p30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9" name="Google Shape;749;p30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30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30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30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30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30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p30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p30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30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58" name="Google Shape;758;p30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59" name="Google Shape;759;p30"/>
          <p:cNvSpPr/>
          <p:nvPr/>
        </p:nvSpPr>
        <p:spPr>
          <a:xfrm>
            <a:off x="1668275" y="3441650"/>
            <a:ext cx="520500" cy="496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p30">
            <a:hlinkClick action="ppaction://hlinksldjump" r:id="rId4"/>
          </p:cNvPr>
          <p:cNvSpPr/>
          <p:nvPr/>
        </p:nvSpPr>
        <p:spPr>
          <a:xfrm>
            <a:off x="1752008" y="3507770"/>
            <a:ext cx="353100" cy="3645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Google Shape;761;p30"/>
          <p:cNvSpPr txBox="1"/>
          <p:nvPr/>
        </p:nvSpPr>
        <p:spPr>
          <a:xfrm>
            <a:off x="1668275" y="1199625"/>
            <a:ext cx="56331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В кинотеатре "Звезда" попкорн стоит 200 рублей за маленькую упаковку, 280 - за среднюю и 450 - за большую. Кола - 150 рублей за бутылку, а чипсы - 180 рублей за упаковку. Группа из 4 друзей решила купить закуски для просмотра фильма. Они купили по одной маленькой упаковке попкорна, бутылке колы и упаковке чипсов на каждого. Сколько денег потратили друзья на закуски? Если бы они решили взять большой попкорн на троих, по бутылке </a:t>
            </a: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колы</a:t>
            </a: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 и по пачке чипсов, сколько каждому пришлось бы заплатить? Как вы считаете, есть ли способы сэкономить на покупке закусок в кинотеатре?</a:t>
            </a:r>
            <a:endParaRPr sz="16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5" name="Shape 7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Google Shape;766;p31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31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31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p31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0" name="Google Shape;770;p31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1" name="Google Shape;771;p31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2" name="Google Shape;772;p31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3" name="Google Shape;773;p31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p31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31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p31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7" name="Google Shape;777;p31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8" name="Google Shape;778;p31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9" name="Google Shape;779;p31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31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1" name="Google Shape;781;p31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2" name="Google Shape;782;p31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3" name="Google Shape;783;p31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4" name="Google Shape;784;p31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5" name="Google Shape;785;p31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6" name="Google Shape;786;p31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7" name="Google Shape;787;p31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8" name="Google Shape;788;p31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31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31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31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31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p31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31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p31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6" name="Google Shape;796;p31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7" name="Google Shape;797;p31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98" name="Google Shape;798;p31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799" name="Google Shape;799;p31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p31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31"/>
          <p:cNvSpPr txBox="1"/>
          <p:nvPr/>
        </p:nvSpPr>
        <p:spPr>
          <a:xfrm>
            <a:off x="2169125" y="1513650"/>
            <a:ext cx="4960500" cy="14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rgbClr val="333333"/>
                </a:solidFill>
              </a:rPr>
              <a:t>Кидайте кубик и получите приз</a:t>
            </a:r>
            <a:endParaRPr sz="2200">
              <a:solidFill>
                <a:srgbClr val="333333"/>
              </a:solidFill>
            </a:endParaRPr>
          </a:p>
        </p:txBody>
      </p:sp>
      <p:pic>
        <p:nvPicPr>
          <p:cNvPr id="802" name="Google Shape;802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7103" y="2174963"/>
            <a:ext cx="1488824" cy="148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>
            <a:hlinkClick action="ppaction://hlinksldjump" r:id="rId4"/>
          </p:cNvPr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>
            <a:hlinkClick action="ppaction://hlinksldjump" r:id="rId5"/>
          </p:cNvPr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>
            <a:hlinkClick action="ppaction://hlinksldjump" r:id="rId6"/>
          </p:cNvPr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>
            <a:hlinkClick action="ppaction://hlinksldjump" r:id="rId7"/>
          </p:cNvPr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>
            <a:hlinkClick action="ppaction://hlinksldjump" r:id="rId8"/>
          </p:cNvPr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>
            <a:hlinkClick action="ppaction://hlinksldjump" r:id="rId9"/>
          </p:cNvPr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>
            <a:hlinkClick action="ppaction://hlinksldjump" r:id="rId10"/>
          </p:cNvPr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>
            <a:hlinkClick action="ppaction://hlinksldjump" r:id="rId11"/>
          </p:cNvPr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>
            <a:hlinkClick action="ppaction://hlinksldjump" r:id="rId12"/>
          </p:cNvPr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>
            <a:hlinkClick action="ppaction://hlinksldjump" r:id="rId13"/>
          </p:cNvPr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>
            <a:hlinkClick action="ppaction://hlinksldjump" r:id="rId14"/>
          </p:cNvPr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>
            <a:hlinkClick action="ppaction://hlinksldjump" r:id="rId15"/>
          </p:cNvPr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>
            <a:hlinkClick action="ppaction://hlinksldjump" r:id="rId16"/>
          </p:cNvPr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>
            <a:hlinkClick action="ppaction://hlinksldjump" r:id="rId17"/>
          </p:cNvPr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>
            <a:hlinkClick action="ppaction://hlinksldjump" r:id="rId18"/>
          </p:cNvPr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>
            <a:hlinkClick action="ppaction://hlinksldjump" r:id="rId19"/>
          </p:cNvPr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4">
            <a:hlinkClick action="ppaction://hlinksldjump" r:id="rId20"/>
          </p:cNvPr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4">
            <a:hlinkClick action="ppaction://hlinksldjump" r:id="rId21"/>
          </p:cNvPr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4">
            <a:hlinkClick action="ppaction://hlinksldjump" r:id="rId22"/>
          </p:cNvPr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>
            <a:hlinkClick action="ppaction://hlinksldjump" r:id="rId23"/>
          </p:cNvPr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4">
            <a:hlinkClick action="ppaction://hlinksldjump" r:id="rId24"/>
          </p:cNvPr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>
            <a:hlinkClick action="ppaction://hlinksldjump" r:id="rId25"/>
          </p:cNvPr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>
            <a:hlinkClick action="ppaction://hlinksldjump" r:id="rId26"/>
          </p:cNvPr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>
            <a:hlinkClick action="ppaction://hlinksldjump" r:id="rId27"/>
          </p:cNvPr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>
            <a:hlinkClick action="ppaction://hlinksldjump" r:id="rId28"/>
          </p:cNvPr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4">
            <a:hlinkClick action="ppaction://hlinksldjump" r:id="rId29"/>
          </p:cNvPr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4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4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4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1" name="Google Shape;91;p14">
            <a:hlinkClick action="ppaction://hlinksldjump" r:id="rId30"/>
          </p:cNvPr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>
            <a:hlinkClick action="ppaction://hlinksldjump" r:id="rId31"/>
          </p:cNvPr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4">
            <a:hlinkClick action="ppaction://hlinksldjump" r:id="rId32"/>
          </p:cNvPr>
          <p:cNvSpPr/>
          <p:nvPr/>
        </p:nvSpPr>
        <p:spPr>
          <a:xfrm>
            <a:off x="2259025" y="48819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4">
            <a:hlinkClick action="ppaction://hlinksldjump" r:id="rId33"/>
          </p:cNvPr>
          <p:cNvSpPr/>
          <p:nvPr/>
        </p:nvSpPr>
        <p:spPr>
          <a:xfrm>
            <a:off x="142250" y="48382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4">
            <a:hlinkClick action="ppaction://hlinksldjump" r:id="rId34"/>
          </p:cNvPr>
          <p:cNvSpPr/>
          <p:nvPr/>
        </p:nvSpPr>
        <p:spPr>
          <a:xfrm>
            <a:off x="76459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4"/>
          <p:cNvSpPr txBox="1"/>
          <p:nvPr/>
        </p:nvSpPr>
        <p:spPr>
          <a:xfrm>
            <a:off x="1101875" y="124090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500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1150325" y="205377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500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8" name="Google Shape;98;p14"/>
          <p:cNvSpPr txBox="1"/>
          <p:nvPr/>
        </p:nvSpPr>
        <p:spPr>
          <a:xfrm>
            <a:off x="7483475" y="278382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500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99" name="Google Shape;99;p14"/>
          <p:cNvSpPr txBox="1"/>
          <p:nvPr/>
        </p:nvSpPr>
        <p:spPr>
          <a:xfrm>
            <a:off x="7446875" y="355162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500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0" name="Google Shape;100;p14"/>
          <p:cNvSpPr txBox="1"/>
          <p:nvPr/>
        </p:nvSpPr>
        <p:spPr>
          <a:xfrm>
            <a:off x="5127875" y="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1" name="Google Shape;101;p14"/>
          <p:cNvSpPr txBox="1"/>
          <p:nvPr/>
        </p:nvSpPr>
        <p:spPr>
          <a:xfrm>
            <a:off x="5760575" y="-445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2" name="Google Shape;102;p14"/>
          <p:cNvSpPr txBox="1"/>
          <p:nvPr/>
        </p:nvSpPr>
        <p:spPr>
          <a:xfrm>
            <a:off x="7058675" y="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3" name="Google Shape;103;p14"/>
          <p:cNvSpPr txBox="1"/>
          <p:nvPr/>
        </p:nvSpPr>
        <p:spPr>
          <a:xfrm>
            <a:off x="7483475" y="119332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7446875" y="162442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5" name="Google Shape;105;p14"/>
          <p:cNvSpPr txBox="1"/>
          <p:nvPr/>
        </p:nvSpPr>
        <p:spPr>
          <a:xfrm>
            <a:off x="7446875" y="201602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7483475" y="24315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7" name="Google Shape;107;p14"/>
          <p:cNvSpPr txBox="1"/>
          <p:nvPr/>
        </p:nvSpPr>
        <p:spPr>
          <a:xfrm>
            <a:off x="4511675" y="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8" name="Google Shape;108;p14"/>
          <p:cNvSpPr txBox="1"/>
          <p:nvPr/>
        </p:nvSpPr>
        <p:spPr>
          <a:xfrm>
            <a:off x="3945275" y="47937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9" name="Google Shape;109;p14"/>
          <p:cNvSpPr txBox="1"/>
          <p:nvPr/>
        </p:nvSpPr>
        <p:spPr>
          <a:xfrm>
            <a:off x="1150325" y="246702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300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1564225" y="-5530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2701275" y="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3306775" y="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3" name="Google Shape;113;p14"/>
          <p:cNvSpPr txBox="1"/>
          <p:nvPr/>
        </p:nvSpPr>
        <p:spPr>
          <a:xfrm>
            <a:off x="973475" y="288027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1150325" y="327027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5" name="Google Shape;115;p14"/>
          <p:cNvSpPr txBox="1"/>
          <p:nvPr/>
        </p:nvSpPr>
        <p:spPr>
          <a:xfrm>
            <a:off x="973475" y="36316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6" name="Google Shape;116;p14"/>
          <p:cNvSpPr txBox="1"/>
          <p:nvPr/>
        </p:nvSpPr>
        <p:spPr>
          <a:xfrm>
            <a:off x="1497150" y="48084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7" name="Google Shape;117;p14"/>
          <p:cNvSpPr txBox="1"/>
          <p:nvPr/>
        </p:nvSpPr>
        <p:spPr>
          <a:xfrm>
            <a:off x="2721213" y="47937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8" name="Google Shape;118;p14"/>
          <p:cNvSpPr txBox="1"/>
          <p:nvPr/>
        </p:nvSpPr>
        <p:spPr>
          <a:xfrm>
            <a:off x="3306763" y="47647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9" name="Google Shape;119;p14"/>
          <p:cNvSpPr txBox="1"/>
          <p:nvPr/>
        </p:nvSpPr>
        <p:spPr>
          <a:xfrm>
            <a:off x="5169313" y="47937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0" name="Google Shape;120;p14"/>
          <p:cNvSpPr txBox="1"/>
          <p:nvPr/>
        </p:nvSpPr>
        <p:spPr>
          <a:xfrm>
            <a:off x="5816663" y="4764750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1" name="Google Shape;121;p14"/>
          <p:cNvSpPr txBox="1"/>
          <p:nvPr/>
        </p:nvSpPr>
        <p:spPr>
          <a:xfrm>
            <a:off x="6902888" y="4730375"/>
            <a:ext cx="871200" cy="31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100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6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32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p32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p32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32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1" name="Google Shape;811;p32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32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3" name="Google Shape;813;p32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32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32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6" name="Google Shape;816;p32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7" name="Google Shape;817;p32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8" name="Google Shape;818;p32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9" name="Google Shape;819;p32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0" name="Google Shape;820;p32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p32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2" name="Google Shape;822;p32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3" name="Google Shape;823;p32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4" name="Google Shape;824;p32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5" name="Google Shape;825;p32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6" name="Google Shape;826;p32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p32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8" name="Google Shape;828;p32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32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32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32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32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32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32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5" name="Google Shape;835;p32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p32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7" name="Google Shape;837;p32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8" name="Google Shape;838;p32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839" name="Google Shape;839;p32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840" name="Google Shape;840;p32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1" name="Google Shape;841;p32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2" name="Google Shape;842;p32"/>
          <p:cNvSpPr txBox="1"/>
          <p:nvPr/>
        </p:nvSpPr>
        <p:spPr>
          <a:xfrm>
            <a:off x="1668275" y="1299975"/>
            <a:ext cx="57735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Петя и Вася решили сыграть в боулинг и провели там 3 часа. Сколько ребята заплатили в общем, если известно, что цена входа на 1 час стоит 900 рублей, а за каждый последующий час идет скидка 15% от первоначальной цены? 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46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33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33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p33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0" name="Google Shape;850;p33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p33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2" name="Google Shape;852;p33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3" name="Google Shape;853;p33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4" name="Google Shape;854;p33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33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33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7" name="Google Shape;857;p33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8" name="Google Shape;858;p33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9" name="Google Shape;859;p33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0" name="Google Shape;860;p33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1" name="Google Shape;861;p33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2" name="Google Shape;862;p33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p33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4" name="Google Shape;864;p33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5" name="Google Shape;865;p33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6" name="Google Shape;866;p33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7" name="Google Shape;867;p33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8" name="Google Shape;868;p33"/>
          <p:cNvSpPr/>
          <p:nvPr/>
        </p:nvSpPr>
        <p:spPr>
          <a:xfrm>
            <a:off x="37256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9" name="Google Shape;869;p33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0" name="Google Shape;870;p33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1" name="Google Shape;871;p33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33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p33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4" name="Google Shape;874;p33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5" name="Google Shape;875;p33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6" name="Google Shape;876;p33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7" name="Google Shape;877;p33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p33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879" name="Google Shape;879;p33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880" name="Google Shape;880;p33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1" name="Google Shape;881;p33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33"/>
          <p:cNvSpPr txBox="1"/>
          <p:nvPr/>
        </p:nvSpPr>
        <p:spPr>
          <a:xfrm>
            <a:off x="1668275" y="1232525"/>
            <a:ext cx="58152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333333"/>
                </a:solidFill>
              </a:rPr>
              <a:t>В парке аттракционов есть 5 различных аттракционов. Билет на каждый - стоит 210 рублей. Каждый ученик купил билеты на все </a:t>
            </a:r>
            <a:r>
              <a:rPr lang="ru" sz="1500">
                <a:solidFill>
                  <a:srgbClr val="333333"/>
                </a:solidFill>
              </a:rPr>
              <a:t>аттракционы</a:t>
            </a:r>
            <a:r>
              <a:rPr lang="ru" sz="1500">
                <a:solidFill>
                  <a:srgbClr val="333333"/>
                </a:solidFill>
              </a:rPr>
              <a:t>. Если в группе 25 человек, сколько денег потратила группа школьников на билеты в парке аттракционов? Какую сумму они могли бы сэкономить, если бы использовали групповую скидку на билеты 20%?</a:t>
            </a:r>
            <a:endParaRPr sz="15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86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34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8" name="Google Shape;888;p34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34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0" name="Google Shape;890;p34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1" name="Google Shape;891;p34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2" name="Google Shape;892;p34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3" name="Google Shape;893;p34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4" name="Google Shape;894;p34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p34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6" name="Google Shape;896;p34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34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8" name="Google Shape;898;p34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9" name="Google Shape;899;p34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0" name="Google Shape;900;p34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1" name="Google Shape;901;p34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p34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3" name="Google Shape;903;p34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4" name="Google Shape;904;p34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p34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6" name="Google Shape;906;p34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7" name="Google Shape;907;p34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34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p34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0" name="Google Shape;910;p34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1" name="Google Shape;911;p34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2" name="Google Shape;912;p34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34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4" name="Google Shape;914;p34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5" name="Google Shape;915;p34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6" name="Google Shape;916;p34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7" name="Google Shape;917;p34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8" name="Google Shape;918;p34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19" name="Google Shape;919;p34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20" name="Google Shape;920;p34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1" name="Google Shape;921;p34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34"/>
          <p:cNvSpPr txBox="1"/>
          <p:nvPr/>
        </p:nvSpPr>
        <p:spPr>
          <a:xfrm>
            <a:off x="1604138" y="1222550"/>
            <a:ext cx="60222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В батутном центре владелец решил заменить старые батуты на новые. Стоимость одного нового батута составляет 210000 рублей. В целях экономии, он решил продать 8 старых батутов за 150000 рублей каждый. 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Сколько новых батутов владелец сможет купить за полученные деньги от продажи старых батутов?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35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35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9" name="Google Shape;929;p35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35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1" name="Google Shape;931;p35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2" name="Google Shape;932;p35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3" name="Google Shape;933;p35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4" name="Google Shape;934;p35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5" name="Google Shape;935;p35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6" name="Google Shape;936;p35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7" name="Google Shape;937;p35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8" name="Google Shape;938;p35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9" name="Google Shape;939;p35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0" name="Google Shape;940;p35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1" name="Google Shape;941;p35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35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3" name="Google Shape;943;p35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4" name="Google Shape;944;p35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5" name="Google Shape;945;p35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6" name="Google Shape;946;p35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7" name="Google Shape;947;p35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8" name="Google Shape;948;p35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9" name="Google Shape;949;p35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0" name="Google Shape;950;p35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p35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2" name="Google Shape;952;p35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3" name="Google Shape;953;p35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4" name="Google Shape;954;p35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35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6" name="Google Shape;956;p35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7" name="Google Shape;957;p35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8" name="Google Shape;958;p35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59" name="Google Shape;959;p35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60" name="Google Shape;960;p35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1" name="Google Shape;961;p35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2" name="Google Shape;962;p35"/>
          <p:cNvSpPr txBox="1"/>
          <p:nvPr/>
        </p:nvSpPr>
        <p:spPr>
          <a:xfrm>
            <a:off x="1604150" y="1285000"/>
            <a:ext cx="58794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В пиццерии "Том и </a:t>
            </a:r>
            <a:r>
              <a:rPr lang="ru">
                <a:solidFill>
                  <a:srgbClr val="333333"/>
                </a:solidFill>
              </a:rPr>
              <a:t>Джерри</a:t>
            </a:r>
            <a:r>
              <a:rPr lang="ru">
                <a:solidFill>
                  <a:srgbClr val="333333"/>
                </a:solidFill>
              </a:rPr>
              <a:t>"  можно заказать пиццу за 1200 рублей. Причем доставка стоит 900 рублей, если сумма заказа до 2000; 500 рублей - до 2499; бесплатная - от 2500 рублей.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Если всего в пиццерии было продано 4 таких пиццы в одни руки с доставкой, то какая сумма денег была получена за все пиццы, если на заказ от 3 пицц идет скидка 10% на каждую пиццу?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36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8" name="Google Shape;968;p36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9" name="Google Shape;969;p36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0" name="Google Shape;970;p36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1" name="Google Shape;971;p36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2" name="Google Shape;972;p36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3" name="Google Shape;973;p36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4" name="Google Shape;974;p36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5" name="Google Shape;975;p36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6" name="Google Shape;976;p36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7" name="Google Shape;977;p36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36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9" name="Google Shape;979;p36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0" name="Google Shape;980;p36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1" name="Google Shape;981;p36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2" name="Google Shape;982;p36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3" name="Google Shape;983;p36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4" name="Google Shape;984;p36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p36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6" name="Google Shape;986;p36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7" name="Google Shape;987;p36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8" name="Google Shape;988;p36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9" name="Google Shape;989;p36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0" name="Google Shape;990;p36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1" name="Google Shape;991;p36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p36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36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4" name="Google Shape;994;p36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p36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6" name="Google Shape;996;p36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7" name="Google Shape;997;p36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8" name="Google Shape;998;p36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999" name="Google Shape;999;p36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000" name="Google Shape;1000;p36"/>
          <p:cNvSpPr/>
          <p:nvPr/>
        </p:nvSpPr>
        <p:spPr>
          <a:xfrm>
            <a:off x="1685525" y="3377750"/>
            <a:ext cx="568500" cy="575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36">
            <a:hlinkClick action="ppaction://hlinksldjump" r:id="rId4"/>
          </p:cNvPr>
          <p:cNvSpPr/>
          <p:nvPr/>
        </p:nvSpPr>
        <p:spPr>
          <a:xfrm>
            <a:off x="1806425" y="3446525"/>
            <a:ext cx="369300" cy="410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2" name="Google Shape;1002;p36"/>
          <p:cNvSpPr txBox="1"/>
          <p:nvPr/>
        </p:nvSpPr>
        <p:spPr>
          <a:xfrm>
            <a:off x="1668275" y="1222850"/>
            <a:ext cx="58863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333333"/>
                </a:solidFill>
              </a:rPr>
              <a:t>В центральном ботаническом саду Минска проходит процесс высадки деревьев</a:t>
            </a:r>
            <a:r>
              <a:rPr lang="ru" sz="1600">
                <a:solidFill>
                  <a:srgbClr val="333333"/>
                </a:solidFill>
              </a:rPr>
              <a:t>. За каждое посаженное дерево компания обещает рабочим зарплату в размере 4/3 белорусского рубля. Если рабочий посадил 30 деревьев, сколько белорусских рублей ему выплатит компания? Определите, сколько получит работник за этот день в российских рублях, если курс 1 </a:t>
            </a:r>
            <a:r>
              <a:rPr lang="ru" sz="1600">
                <a:solidFill>
                  <a:srgbClr val="333333"/>
                </a:solidFill>
              </a:rPr>
              <a:t>белорусского</a:t>
            </a:r>
            <a:r>
              <a:rPr lang="ru" sz="1600">
                <a:solidFill>
                  <a:srgbClr val="333333"/>
                </a:solidFill>
              </a:rPr>
              <a:t> рубля </a:t>
            </a:r>
            <a:r>
              <a:rPr lang="ru" sz="1600">
                <a:solidFill>
                  <a:srgbClr val="333333"/>
                </a:solidFill>
              </a:rPr>
              <a:t>равен</a:t>
            </a:r>
            <a:r>
              <a:rPr lang="ru" sz="1600">
                <a:solidFill>
                  <a:srgbClr val="333333"/>
                </a:solidFill>
              </a:rPr>
              <a:t> 28,34 российских рублей?</a:t>
            </a:r>
            <a:endParaRPr sz="16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p37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8" name="Google Shape;1008;p37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9" name="Google Shape;1009;p37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0" name="Google Shape;1010;p37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1" name="Google Shape;1011;p37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p37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3" name="Google Shape;1013;p37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4" name="Google Shape;1014;p37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5" name="Google Shape;1015;p37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37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7" name="Google Shape;1017;p37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8" name="Google Shape;1018;p37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9" name="Google Shape;1019;p37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0" name="Google Shape;1020;p37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1" name="Google Shape;1021;p37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2" name="Google Shape;1022;p37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3" name="Google Shape;1023;p37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4" name="Google Shape;1024;p37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5" name="Google Shape;1025;p37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6" name="Google Shape;1026;p37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7" name="Google Shape;1027;p37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8" name="Google Shape;1028;p37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9" name="Google Shape;1029;p37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0" name="Google Shape;1030;p37"/>
          <p:cNvSpPr/>
          <p:nvPr/>
        </p:nvSpPr>
        <p:spPr>
          <a:xfrm>
            <a:off x="1668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1" name="Google Shape;1031;p37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2" name="Google Shape;1032;p37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3" name="Google Shape;1033;p37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4" name="Google Shape;1034;p37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5" name="Google Shape;1035;p37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6" name="Google Shape;1036;p37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7" name="Google Shape;1037;p37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8" name="Google Shape;1038;p37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039" name="Google Shape;1039;p37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040" name="Google Shape;1040;p37"/>
          <p:cNvSpPr/>
          <p:nvPr/>
        </p:nvSpPr>
        <p:spPr>
          <a:xfrm>
            <a:off x="1668275" y="3487450"/>
            <a:ext cx="444300" cy="444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1" name="Google Shape;1041;p37">
            <a:hlinkClick action="ppaction://hlinksldjump" r:id="rId4"/>
          </p:cNvPr>
          <p:cNvSpPr/>
          <p:nvPr/>
        </p:nvSpPr>
        <p:spPr>
          <a:xfrm>
            <a:off x="1739769" y="3546603"/>
            <a:ext cx="301500" cy="3261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2" name="Google Shape;1042;p37"/>
          <p:cNvSpPr txBox="1"/>
          <p:nvPr/>
        </p:nvSpPr>
        <p:spPr>
          <a:xfrm>
            <a:off x="1668275" y="1154075"/>
            <a:ext cx="5944200" cy="23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В океанариуме проходит акция для школьников 7 класса: каждый ученик имеет возможность купить абонемент на посещение аквариума на год. Стоимость такого абонемента составляет 720 рублей. Организаторы акции предлагают учащимся два варианта оплаты: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1) Оплатить абонемент сразу же полностью и получить скидку 10%.</a:t>
            </a:r>
            <a:b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</a:b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2) Рассрочить платеж на 6 месяцев без дополнительных скидок.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Какой вариант выгоднее выбрать и сколько рублей удастся сэкономить каждому ученику?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38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8" name="Google Shape;1048;p38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" name="Google Shape;1049;p38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0" name="Google Shape;1050;p38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" name="Google Shape;1051;p38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2" name="Google Shape;1052;p38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3" name="Google Shape;1053;p38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4" name="Google Shape;1054;p38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5" name="Google Shape;1055;p38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6" name="Google Shape;1056;p38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7" name="Google Shape;1057;p38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8" name="Google Shape;1058;p38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9" name="Google Shape;1059;p38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0" name="Google Shape;1060;p38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1" name="Google Shape;1061;p38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2" name="Google Shape;1062;p38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3" name="Google Shape;1063;p38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4" name="Google Shape;1064;p38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5" name="Google Shape;1065;p38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6" name="Google Shape;1066;p38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7" name="Google Shape;1067;p38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8" name="Google Shape;1068;p38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9" name="Google Shape;1069;p38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0" name="Google Shape;1070;p38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1" name="Google Shape;1071;p38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2" name="Google Shape;1072;p38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3" name="Google Shape;1073;p38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4" name="Google Shape;1074;p38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5" name="Google Shape;1075;p38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6" name="Google Shape;1076;p38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7" name="Google Shape;1077;p38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8" name="Google Shape;1078;p38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079" name="Google Shape;1079;p38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080" name="Google Shape;1080;p38"/>
          <p:cNvSpPr/>
          <p:nvPr/>
        </p:nvSpPr>
        <p:spPr>
          <a:xfrm>
            <a:off x="1639775" y="3586875"/>
            <a:ext cx="424800" cy="398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1" name="Google Shape;1081;p38">
            <a:hlinkClick action="ppaction://hlinksldjump" r:id="rId4"/>
          </p:cNvPr>
          <p:cNvSpPr/>
          <p:nvPr/>
        </p:nvSpPr>
        <p:spPr>
          <a:xfrm>
            <a:off x="1708127" y="3639943"/>
            <a:ext cx="288300" cy="2925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2" name="Google Shape;1082;p38"/>
          <p:cNvSpPr txBox="1"/>
          <p:nvPr/>
        </p:nvSpPr>
        <p:spPr>
          <a:xfrm>
            <a:off x="1639775" y="1254925"/>
            <a:ext cx="5914800" cy="222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63043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4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Художник Алексей решил продавать свои картины через интернет. Он продает каждую картину за 5000 рублей. Однако, для отправки каждой картины покупателю художнику нужно заплатить комиссию за доставку, которая составляет 1/25 рублей от стоимости картины. Необходимо рассчитать общую выручку художника, если он продал 10 картин.</a:t>
            </a:r>
            <a:endParaRPr sz="14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86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Google Shape;1087;p39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8" name="Google Shape;1088;p39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9" name="Google Shape;1089;p39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0" name="Google Shape;1090;p39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1" name="Google Shape;1091;p39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2" name="Google Shape;1092;p39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3" name="Google Shape;1093;p39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4" name="Google Shape;1094;p39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5" name="Google Shape;1095;p39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6" name="Google Shape;1096;p39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7" name="Google Shape;1097;p39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8" name="Google Shape;1098;p39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9" name="Google Shape;1099;p39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0" name="Google Shape;1100;p39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1" name="Google Shape;1101;p39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2" name="Google Shape;1102;p39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3" name="Google Shape;1103;p39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4" name="Google Shape;1104;p39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5" name="Google Shape;1105;p39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6" name="Google Shape;1106;p39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7" name="Google Shape;1107;p39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8" name="Google Shape;1108;p39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9" name="Google Shape;1109;p39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0" name="Google Shape;1110;p39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1" name="Google Shape;1111;p39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2" name="Google Shape;1112;p39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3" name="Google Shape;1113;p39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4" name="Google Shape;1114;p39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5" name="Google Shape;1115;p39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6" name="Google Shape;1116;p39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7" name="Google Shape;1117;p39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8" name="Google Shape;1118;p39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119" name="Google Shape;1119;p39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120" name="Google Shape;1120;p39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1" name="Google Shape;1121;p39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2" name="Google Shape;1122;p39"/>
          <p:cNvSpPr txBox="1"/>
          <p:nvPr/>
        </p:nvSpPr>
        <p:spPr>
          <a:xfrm>
            <a:off x="1844675" y="1300625"/>
            <a:ext cx="5358600" cy="1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Алиса </a:t>
            </a: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для изготовления 1 шарфа тратит 3 мотка пряжи стоимостью 210 рублей за каждый. Шарф, связанный ею, продаётся за 1200 рублей. Какова прибыль Алисы, если она ежемесячно продает 5 таких шарфов?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26" name="Shape 1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Google Shape;1127;p40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8" name="Google Shape;1128;p40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9" name="Google Shape;1129;p40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0" name="Google Shape;1130;p40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1" name="Google Shape;1131;p40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2" name="Google Shape;1132;p40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3" name="Google Shape;1133;p40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4" name="Google Shape;1134;p40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5" name="Google Shape;1135;p40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6" name="Google Shape;1136;p40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7" name="Google Shape;1137;p40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8" name="Google Shape;1138;p40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9" name="Google Shape;1139;p40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0" name="Google Shape;1140;p40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1" name="Google Shape;1141;p40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2" name="Google Shape;1142;p40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3" name="Google Shape;1143;p40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4" name="Google Shape;1144;p40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5" name="Google Shape;1145;p40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6" name="Google Shape;1146;p40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7" name="Google Shape;1147;p40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8" name="Google Shape;1148;p40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9" name="Google Shape;1149;p40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0" name="Google Shape;1150;p40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1" name="Google Shape;1151;p40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2" name="Google Shape;1152;p40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3" name="Google Shape;1153;p40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4" name="Google Shape;1154;p40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5" name="Google Shape;1155;p40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6" name="Google Shape;1156;p40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7" name="Google Shape;1157;p40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8" name="Google Shape;1158;p40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159" name="Google Shape;1159;p40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160" name="Google Shape;1160;p40"/>
          <p:cNvSpPr/>
          <p:nvPr/>
        </p:nvSpPr>
        <p:spPr>
          <a:xfrm>
            <a:off x="1653000" y="3624693"/>
            <a:ext cx="359400" cy="321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1" name="Google Shape;1161;p40">
            <a:hlinkClick action="ppaction://hlinksldjump" r:id="rId4"/>
          </p:cNvPr>
          <p:cNvSpPr/>
          <p:nvPr/>
        </p:nvSpPr>
        <p:spPr>
          <a:xfrm>
            <a:off x="1744500" y="3701317"/>
            <a:ext cx="176400" cy="1698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2" name="Google Shape;1162;p40"/>
          <p:cNvSpPr txBox="1"/>
          <p:nvPr/>
        </p:nvSpPr>
        <p:spPr>
          <a:xfrm>
            <a:off x="1653000" y="1262875"/>
            <a:ext cx="5830500" cy="24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В зоомагазине каждый день продаются различные товары для домашних животных. Вчера было продано 15 кг корма для собак, 7 банок консервов для кошек и 4 игрушки для грызунов. Цены на товары следующие: 1 кг корма для собак стоит 350 рублей, 1 банка консервов для кошек - 150 рублей, а игрушка для грызунов - 80 рублей. Сколько денег заработал зоомагазин вчера на продаже этих товаров? Если бы сегодня вечером в зоомагазине проводилась акция "скидка 20% на все игрушки", то сколько бы стоили игрушки для грызунов и сколько бы денег заработал магазин с учетом скидки?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6" name="Shape 1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" name="Google Shape;1167;p41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8" name="Google Shape;1168;p41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9" name="Google Shape;1169;p41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0" name="Google Shape;1170;p41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1" name="Google Shape;1171;p41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2" name="Google Shape;1172;p41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3" name="Google Shape;1173;p41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4" name="Google Shape;1174;p41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5" name="Google Shape;1175;p41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6" name="Google Shape;1176;p41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7" name="Google Shape;1177;p41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8" name="Google Shape;1178;p41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9" name="Google Shape;1179;p41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0" name="Google Shape;1180;p41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1" name="Google Shape;1181;p41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2" name="Google Shape;1182;p41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3" name="Google Shape;1183;p41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4" name="Google Shape;1184;p41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5" name="Google Shape;1185;p41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6" name="Google Shape;1186;p41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7" name="Google Shape;1187;p41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8" name="Google Shape;1188;p41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9" name="Google Shape;1189;p41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0" name="Google Shape;1190;p41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1" name="Google Shape;1191;p41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2" name="Google Shape;1192;p41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3" name="Google Shape;1193;p41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4" name="Google Shape;1194;p41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5" name="Google Shape;1195;p41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6" name="Google Shape;1196;p41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7" name="Google Shape;1197;p41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8" name="Google Shape;1198;p41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199" name="Google Shape;1199;p41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200" name="Google Shape;1200;p41"/>
          <p:cNvSpPr/>
          <p:nvPr/>
        </p:nvSpPr>
        <p:spPr>
          <a:xfrm>
            <a:off x="1682425" y="3499300"/>
            <a:ext cx="481200" cy="420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1" name="Google Shape;1201;p41">
            <a:hlinkClick action="ppaction://hlinksldjump" r:id="rId4"/>
          </p:cNvPr>
          <p:cNvSpPr/>
          <p:nvPr/>
        </p:nvSpPr>
        <p:spPr>
          <a:xfrm>
            <a:off x="1759840" y="3555311"/>
            <a:ext cx="326400" cy="3087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2" name="Google Shape;1202;p41"/>
          <p:cNvSpPr txBox="1"/>
          <p:nvPr/>
        </p:nvSpPr>
        <p:spPr>
          <a:xfrm>
            <a:off x="1682423" y="1254175"/>
            <a:ext cx="5784900" cy="18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В магазине игрушек проводится акция: при покупке двух игрушек третья игрушка выдаётся бесплатно. Цены на игрушки следующие: первая игрушка стоит 500 рублей, вторая - на 200 рублей дороже, а третья - в 1,5 раза дешевле второй. За какие игрушки выгоднее заплатить, а какую взять бесплатно? Сколько рублей можно сэкономить на покупке трех игрушек благодаря акции?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5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5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5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5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5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5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5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5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5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5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5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5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5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5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5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5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5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5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5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5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5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5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5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5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5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5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5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5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5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5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5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58" name="Google Shape;158;p15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59" name="Google Shape;159;p15"/>
          <p:cNvSpPr txBox="1"/>
          <p:nvPr/>
        </p:nvSpPr>
        <p:spPr>
          <a:xfrm>
            <a:off x="2602900" y="1299400"/>
            <a:ext cx="4704300" cy="25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300"/>
              </a:spcBef>
              <a:spcAft>
                <a:spcPts val="900"/>
              </a:spcAft>
              <a:buNone/>
            </a:pPr>
            <a:r>
              <a:rPr lang="ru" sz="1700">
                <a:solidFill>
                  <a:srgbClr val="333333"/>
                </a:solidFill>
              </a:rPr>
              <a:t>В скейт-парке проходит конкурс на самый яркий скейт. </a:t>
            </a:r>
            <a:r>
              <a:rPr lang="ru" sz="1700">
                <a:solidFill>
                  <a:srgbClr val="333333"/>
                </a:solidFill>
              </a:rPr>
              <a:t>Дима </a:t>
            </a:r>
            <a:r>
              <a:rPr lang="ru" sz="1700">
                <a:solidFill>
                  <a:srgbClr val="333333"/>
                </a:solidFill>
              </a:rPr>
              <a:t>для победы купил самые крутые краски и наклейки. Черная краска в баллончике вышла на 428 рублей, а наклейки с изображением пламени на 20% дешевле краски. Во сколько рублей Диме обойдется апгрейд скейта? </a:t>
            </a:r>
            <a:endParaRPr sz="1700">
              <a:solidFill>
                <a:srgbClr val="333333"/>
              </a:solidFill>
            </a:endParaRPr>
          </a:p>
        </p:txBody>
      </p:sp>
      <p:sp>
        <p:nvSpPr>
          <p:cNvPr id="160" name="Google Shape;160;p15"/>
          <p:cNvSpPr/>
          <p:nvPr/>
        </p:nvSpPr>
        <p:spPr>
          <a:xfrm>
            <a:off x="1737800" y="31352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5">
            <a:hlinkClick action="ppaction://hlinksldjump" r:id="rId4"/>
          </p:cNvPr>
          <p:cNvSpPr/>
          <p:nvPr/>
        </p:nvSpPr>
        <p:spPr>
          <a:xfrm>
            <a:off x="1858700" y="32309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6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1207;p42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8" name="Google Shape;1208;p42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9" name="Google Shape;1209;p42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0" name="Google Shape;1210;p42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1" name="Google Shape;1211;p42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2" name="Google Shape;1212;p42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3" name="Google Shape;1213;p42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4" name="Google Shape;1214;p42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5" name="Google Shape;1215;p42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6" name="Google Shape;1216;p42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7" name="Google Shape;1217;p42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8" name="Google Shape;1218;p42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9" name="Google Shape;1219;p42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0" name="Google Shape;1220;p42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1" name="Google Shape;1221;p42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2" name="Google Shape;1222;p42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3" name="Google Shape;1223;p42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4" name="Google Shape;1224;p42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5" name="Google Shape;1225;p42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6" name="Google Shape;1226;p42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7" name="Google Shape;1227;p42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8" name="Google Shape;1228;p42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9" name="Google Shape;1229;p42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0" name="Google Shape;1230;p42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1" name="Google Shape;1231;p42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2" name="Google Shape;1232;p42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3" name="Google Shape;1233;p42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4" name="Google Shape;1234;p42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5" name="Google Shape;1235;p42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6" name="Google Shape;1236;p42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7" name="Google Shape;1237;p42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8" name="Google Shape;1238;p42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239" name="Google Shape;1239;p42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240" name="Google Shape;1240;p42"/>
          <p:cNvSpPr/>
          <p:nvPr/>
        </p:nvSpPr>
        <p:spPr>
          <a:xfrm>
            <a:off x="1668275" y="3533150"/>
            <a:ext cx="481200" cy="405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1" name="Google Shape;1241;p42">
            <a:hlinkClick action="ppaction://hlinksldjump" r:id="rId4"/>
          </p:cNvPr>
          <p:cNvSpPr/>
          <p:nvPr/>
        </p:nvSpPr>
        <p:spPr>
          <a:xfrm>
            <a:off x="1745690" y="3587088"/>
            <a:ext cx="326400" cy="2973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2" name="Google Shape;1242;p42"/>
          <p:cNvSpPr txBox="1"/>
          <p:nvPr/>
        </p:nvSpPr>
        <p:spPr>
          <a:xfrm>
            <a:off x="1668275" y="1233050"/>
            <a:ext cx="58152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На вечеринке заказали для всех участников еду. Каждый из присутствующих может выбрать одну пиццу за 600 рублей или два бургера, каждый из которых стоит в 2.4 меньше пиццы. </a:t>
            </a:r>
            <a:r>
              <a:rPr lang="ru" sz="15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Сколько денег будет потрачено на фастфуд для группы из 30 учеников, если все выберут пиццу? А если все выберут два бургера? Что организаторам выгоднее купить: пиццу или по 2 бургера каждому? Чему равна разница расходов на пиццу и бургеры?</a:t>
            </a:r>
            <a:endParaRPr sz="18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46" name="Shape 1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Google Shape;1247;p43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8" name="Google Shape;1248;p43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9" name="Google Shape;1249;p43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0" name="Google Shape;1250;p43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1" name="Google Shape;1251;p43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2" name="Google Shape;1252;p43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3" name="Google Shape;1253;p43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4" name="Google Shape;1254;p43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5" name="Google Shape;1255;p43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6" name="Google Shape;1256;p43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7" name="Google Shape;1257;p43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8" name="Google Shape;1258;p43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9" name="Google Shape;1259;p43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0" name="Google Shape;1260;p43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1" name="Google Shape;1261;p43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2" name="Google Shape;1262;p43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3" name="Google Shape;1263;p43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4" name="Google Shape;1264;p43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5" name="Google Shape;1265;p43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6" name="Google Shape;1266;p43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7" name="Google Shape;1267;p43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8" name="Google Shape;1268;p43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9" name="Google Shape;1269;p43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0" name="Google Shape;1270;p43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1" name="Google Shape;1271;p43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2" name="Google Shape;1272;p43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3" name="Google Shape;1273;p43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4" name="Google Shape;1274;p43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5" name="Google Shape;1275;p43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6" name="Google Shape;1276;p43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7" name="Google Shape;1277;p43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8" name="Google Shape;1278;p43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279" name="Google Shape;1279;p43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280" name="Google Shape;1280;p43"/>
          <p:cNvSpPr/>
          <p:nvPr/>
        </p:nvSpPr>
        <p:spPr>
          <a:xfrm>
            <a:off x="1668275" y="3493925"/>
            <a:ext cx="435600" cy="40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1" name="Google Shape;1281;p43">
            <a:hlinkClick action="ppaction://hlinksldjump" r:id="rId4"/>
          </p:cNvPr>
          <p:cNvSpPr/>
          <p:nvPr/>
        </p:nvSpPr>
        <p:spPr>
          <a:xfrm>
            <a:off x="1738337" y="3547300"/>
            <a:ext cx="295500" cy="2940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2" name="Google Shape;1282;p43"/>
          <p:cNvSpPr txBox="1"/>
          <p:nvPr/>
        </p:nvSpPr>
        <p:spPr>
          <a:xfrm>
            <a:off x="1721850" y="1176800"/>
            <a:ext cx="5677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В зоопарке на каждую зону экспозиции действует разная цена билета: на Африканскую зону - 200 рублей, на </a:t>
            </a:r>
            <a:r>
              <a:rPr lang="ru">
                <a:solidFill>
                  <a:srgbClr val="333333"/>
                </a:solidFill>
              </a:rPr>
              <a:t>Аквариум</a:t>
            </a:r>
            <a:r>
              <a:rPr lang="ru">
                <a:solidFill>
                  <a:srgbClr val="333333"/>
                </a:solidFill>
              </a:rPr>
              <a:t> на 50 рублей меньше, чем на Африканскую зону, и на Джунгли - в 2 раза больше, чем на Аквариум.</a:t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333333"/>
                </a:solidFill>
              </a:rPr>
              <a:t>Ученики 7 класса решили посетить все зоны зоопарка. Имея скидку от школы в размере 20%, рассчитайте общую стоимость билетов на все зоны и выясните, сколько денег каждый ученик из класса должен заплатить за посещение всех зон. </a:t>
            </a:r>
            <a:endParaRPr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86" name="Shape 1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Google Shape;1287;p44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8" name="Google Shape;1288;p44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9" name="Google Shape;1289;p44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0" name="Google Shape;1290;p44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1" name="Google Shape;1291;p44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2" name="Google Shape;1292;p44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3" name="Google Shape;1293;p44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4" name="Google Shape;1294;p44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5" name="Google Shape;1295;p44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6" name="Google Shape;1296;p44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7" name="Google Shape;1297;p44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8" name="Google Shape;1298;p44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9" name="Google Shape;1299;p44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0" name="Google Shape;1300;p44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1" name="Google Shape;1301;p44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2" name="Google Shape;1302;p44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3" name="Google Shape;1303;p44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4" name="Google Shape;1304;p44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5" name="Google Shape;1305;p44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6" name="Google Shape;1306;p44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7" name="Google Shape;1307;p44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8" name="Google Shape;1308;p44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9" name="Google Shape;1309;p44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0" name="Google Shape;1310;p44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1" name="Google Shape;1311;p44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2" name="Google Shape;1312;p44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3" name="Google Shape;1313;p44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4" name="Google Shape;1314;p44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5" name="Google Shape;1315;p44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6" name="Google Shape;1316;p44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7" name="Google Shape;1317;p44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8" name="Google Shape;1318;p44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319" name="Google Shape;1319;p44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320" name="Google Shape;1320;p44"/>
          <p:cNvSpPr/>
          <p:nvPr/>
        </p:nvSpPr>
        <p:spPr>
          <a:xfrm>
            <a:off x="1668275" y="3448175"/>
            <a:ext cx="566100" cy="51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1" name="Google Shape;1321;p44">
            <a:hlinkClick action="ppaction://hlinksldjump" r:id="rId4"/>
          </p:cNvPr>
          <p:cNvSpPr/>
          <p:nvPr/>
        </p:nvSpPr>
        <p:spPr>
          <a:xfrm>
            <a:off x="1759364" y="3516908"/>
            <a:ext cx="384000" cy="3789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2" name="Google Shape;1322;p44"/>
          <p:cNvSpPr txBox="1"/>
          <p:nvPr/>
        </p:nvSpPr>
        <p:spPr>
          <a:xfrm>
            <a:off x="1783050" y="1193325"/>
            <a:ext cx="5555400" cy="13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333333"/>
                </a:solidFill>
              </a:rPr>
              <a:t>В город приезжает цирк “Шоу в шляпе!”. Если купить билет за месяц до представления, то на него действует скидка 12%. Билет стоит 650 рублей. Никита приобрел билет заранее. Перед представлением он сфотографировался с актерами за 1000 рублей. Сколько в общем потратил Никита на поход в цирк?</a:t>
            </a:r>
            <a:endParaRPr sz="16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6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6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6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6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6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6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6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16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6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6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16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6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6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6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6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6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6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6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6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6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6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6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6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6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6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6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6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6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6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6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6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6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98" name="Google Shape;198;p16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199" name="Google Shape;199;p16"/>
          <p:cNvSpPr txBox="1"/>
          <p:nvPr/>
        </p:nvSpPr>
        <p:spPr>
          <a:xfrm>
            <a:off x="2633175" y="1350250"/>
            <a:ext cx="4444200" cy="22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333333"/>
                </a:solidFill>
              </a:rPr>
              <a:t>Велосипед в сентябре стоил 13500 рублей. Зимой он подешевел на 10%. А в мае подорожал на 40%. Сколько рублей стоил велосипед в мае. Почему так менялась цена?</a:t>
            </a:r>
            <a:endParaRPr sz="1800">
              <a:solidFill>
                <a:srgbClr val="333333"/>
              </a:solidFill>
            </a:endParaRPr>
          </a:p>
        </p:txBody>
      </p:sp>
      <p:sp>
        <p:nvSpPr>
          <p:cNvPr id="200" name="Google Shape;200;p16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6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7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7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7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7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7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7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7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7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7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7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7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7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7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7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7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7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7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7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7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17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17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7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7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7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7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7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7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7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35" name="Google Shape;235;p17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36" name="Google Shape;236;p17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7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7"/>
          <p:cNvSpPr txBox="1"/>
          <p:nvPr/>
        </p:nvSpPr>
        <p:spPr>
          <a:xfrm>
            <a:off x="2661263" y="1261400"/>
            <a:ext cx="48222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333333"/>
                </a:solidFill>
              </a:rPr>
              <a:t>На туристической базе отдыхают 250 человек. Из них 86 занимается в веревочном городке, прогулку по горам совершают в 2 раза меньше человек, чем занимаются в веревочном городке, а остальные занимаются скалолазанием. Чему равна выручка скалодрома, если 1 билет стоит 350 рублей?​</a:t>
            </a:r>
            <a:endParaRPr sz="1500">
              <a:solidFill>
                <a:srgbClr val="33333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8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8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8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8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8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8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8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8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8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8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8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8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8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8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8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8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8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8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8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8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8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8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8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8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8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8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8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8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8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8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8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8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75" name="Google Shape;275;p18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76" name="Google Shape;276;p18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8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8"/>
          <p:cNvSpPr txBox="1"/>
          <p:nvPr/>
        </p:nvSpPr>
        <p:spPr>
          <a:xfrm>
            <a:off x="2959925" y="1565925"/>
            <a:ext cx="4104300" cy="17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chemeClr val="dk2"/>
                </a:solidFill>
              </a:rPr>
              <a:t>Вы получаете вакцину на следующее неблагоприятное событие</a:t>
            </a:r>
            <a:endParaRPr sz="1900">
              <a:solidFill>
                <a:schemeClr val="dk2"/>
              </a:solidFill>
            </a:endParaRPr>
          </a:p>
        </p:txBody>
      </p:sp>
      <p:pic>
        <p:nvPicPr>
          <p:cNvPr id="279" name="Google Shape;27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1675" y="2288975"/>
            <a:ext cx="1522801" cy="152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9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9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9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9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19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19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9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19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p19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19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9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19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9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9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9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9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19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9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9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9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9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9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9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9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9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p19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19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19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19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19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9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9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316" name="Google Shape;316;p19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317" name="Google Shape;317;p19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9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9"/>
          <p:cNvSpPr txBox="1"/>
          <p:nvPr/>
        </p:nvSpPr>
        <p:spPr>
          <a:xfrm>
            <a:off x="1707550" y="1237200"/>
            <a:ext cx="5897700" cy="22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630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Мальчик </a:t>
            </a:r>
            <a:r>
              <a:rPr lang="ru" sz="135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Вася </a:t>
            </a:r>
            <a:r>
              <a:rPr lang="ru" sz="135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каждую неделю получает карманные деньги от родителей в размере 200 рублей. Он решил начать экономить деньги, чтобы каждую неделю покупать себе мороженое. Одно мороженое стоит 25 рублей. Каждую неделю Вася откладывает в копилку оставшиеся после покупки мороженого деньги.</a:t>
            </a:r>
            <a:endParaRPr sz="135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35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19"/>
          <p:cNvSpPr txBox="1"/>
          <p:nvPr/>
        </p:nvSpPr>
        <p:spPr>
          <a:xfrm>
            <a:off x="2792675" y="2748350"/>
            <a:ext cx="43860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7975" lvl="0" marL="4572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333333"/>
              </a:buClr>
              <a:buSzPts val="1250"/>
              <a:buFont typeface="Times New Roman"/>
              <a:buAutoNum type="arabicPeriod"/>
            </a:pPr>
            <a:r>
              <a:rPr lang="ru" sz="125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Через сколько недель Васе удастся собрать достаточно денег в копилке, чтобы купить 10 мороженых сразу?</a:t>
            </a:r>
            <a:endParaRPr sz="125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79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250"/>
              <a:buFont typeface="Times New Roman"/>
              <a:buAutoNum type="arabicPeriod"/>
            </a:pPr>
            <a:r>
              <a:rPr lang="ru" sz="125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Вася решит не покупать мороженое, а экономить все полученные деньги, сколько денег у него будет через 4 недели?</a:t>
            </a:r>
            <a:endParaRPr sz="125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0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20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20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20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20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p20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p20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20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0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20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0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0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0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8" name="Google Shape;338;p20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p20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p20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0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0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0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0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0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0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0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0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20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0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0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0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0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0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20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p20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357" name="Google Shape;357;p20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358" name="Google Shape;358;p20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0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0"/>
          <p:cNvSpPr txBox="1"/>
          <p:nvPr/>
        </p:nvSpPr>
        <p:spPr>
          <a:xfrm>
            <a:off x="1754100" y="1328975"/>
            <a:ext cx="5613300" cy="10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63043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На катке за каждый час катания сумма аренды коньков составляет 150 рублей, в эту сумму включена аренда коньков. Ваня решил каждую неделю ходить на каток 5 раз по 2 часа. 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1" name="Google Shape;361;p20"/>
          <p:cNvSpPr txBox="1"/>
          <p:nvPr/>
        </p:nvSpPr>
        <p:spPr>
          <a:xfrm>
            <a:off x="2992000" y="2571750"/>
            <a:ext cx="4604700" cy="14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63043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У </a:t>
            </a: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Вани есть возможность получать скидку 10% при покупке абонемента на 10 часов катания. Какова будет общая сумма, которую он сможет сэкономить, если абонемент стоит 100 рублей? 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1"/>
          <p:cNvSpPr/>
          <p:nvPr/>
        </p:nvSpPr>
        <p:spPr>
          <a:xfrm>
            <a:off x="1973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21"/>
          <p:cNvSpPr/>
          <p:nvPr/>
        </p:nvSpPr>
        <p:spPr>
          <a:xfrm>
            <a:off x="3192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1"/>
          <p:cNvSpPr/>
          <p:nvPr/>
        </p:nvSpPr>
        <p:spPr>
          <a:xfrm>
            <a:off x="38018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1"/>
          <p:cNvSpPr/>
          <p:nvPr/>
        </p:nvSpPr>
        <p:spPr>
          <a:xfrm>
            <a:off x="43352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1"/>
          <p:cNvSpPr/>
          <p:nvPr/>
        </p:nvSpPr>
        <p:spPr>
          <a:xfrm>
            <a:off x="4640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1"/>
          <p:cNvSpPr/>
          <p:nvPr/>
        </p:nvSpPr>
        <p:spPr>
          <a:xfrm>
            <a:off x="5554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21"/>
          <p:cNvSpPr/>
          <p:nvPr/>
        </p:nvSpPr>
        <p:spPr>
          <a:xfrm>
            <a:off x="6164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21"/>
          <p:cNvSpPr/>
          <p:nvPr/>
        </p:nvSpPr>
        <p:spPr>
          <a:xfrm>
            <a:off x="66974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21"/>
          <p:cNvSpPr/>
          <p:nvPr/>
        </p:nvSpPr>
        <p:spPr>
          <a:xfrm>
            <a:off x="7307075" y="984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1"/>
          <p:cNvSpPr/>
          <p:nvPr/>
        </p:nvSpPr>
        <p:spPr>
          <a:xfrm>
            <a:off x="114025" y="3219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1"/>
          <p:cNvSpPr/>
          <p:nvPr/>
        </p:nvSpPr>
        <p:spPr>
          <a:xfrm>
            <a:off x="8831075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1"/>
          <p:cNvSpPr/>
          <p:nvPr/>
        </p:nvSpPr>
        <p:spPr>
          <a:xfrm>
            <a:off x="8831075" y="1746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1"/>
          <p:cNvSpPr/>
          <p:nvPr/>
        </p:nvSpPr>
        <p:spPr>
          <a:xfrm>
            <a:off x="8831075" y="2127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1"/>
          <p:cNvSpPr/>
          <p:nvPr/>
        </p:nvSpPr>
        <p:spPr>
          <a:xfrm>
            <a:off x="8857225" y="2656850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21"/>
          <p:cNvSpPr/>
          <p:nvPr/>
        </p:nvSpPr>
        <p:spPr>
          <a:xfrm>
            <a:off x="8831075" y="2965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21"/>
          <p:cNvSpPr/>
          <p:nvPr/>
        </p:nvSpPr>
        <p:spPr>
          <a:xfrm>
            <a:off x="8857225" y="370132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21"/>
          <p:cNvSpPr/>
          <p:nvPr/>
        </p:nvSpPr>
        <p:spPr>
          <a:xfrm>
            <a:off x="8831075" y="41084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21"/>
          <p:cNvSpPr/>
          <p:nvPr/>
        </p:nvSpPr>
        <p:spPr>
          <a:xfrm>
            <a:off x="70022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21"/>
          <p:cNvSpPr/>
          <p:nvPr/>
        </p:nvSpPr>
        <p:spPr>
          <a:xfrm>
            <a:off x="57830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21"/>
          <p:cNvSpPr/>
          <p:nvPr/>
        </p:nvSpPr>
        <p:spPr>
          <a:xfrm>
            <a:off x="5173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21"/>
          <p:cNvSpPr/>
          <p:nvPr/>
        </p:nvSpPr>
        <p:spPr>
          <a:xfrm>
            <a:off x="4030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1"/>
          <p:cNvSpPr/>
          <p:nvPr/>
        </p:nvSpPr>
        <p:spPr>
          <a:xfrm>
            <a:off x="38018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21"/>
          <p:cNvSpPr/>
          <p:nvPr/>
        </p:nvSpPr>
        <p:spPr>
          <a:xfrm>
            <a:off x="2887475" y="4032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21"/>
          <p:cNvSpPr/>
          <p:nvPr/>
        </p:nvSpPr>
        <p:spPr>
          <a:xfrm>
            <a:off x="1668275" y="39930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21"/>
          <p:cNvSpPr/>
          <p:nvPr/>
        </p:nvSpPr>
        <p:spPr>
          <a:xfrm>
            <a:off x="114025" y="36247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1"/>
          <p:cNvSpPr/>
          <p:nvPr/>
        </p:nvSpPr>
        <p:spPr>
          <a:xfrm>
            <a:off x="142250" y="3077775"/>
            <a:ext cx="176400" cy="915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1"/>
          <p:cNvSpPr/>
          <p:nvPr/>
        </p:nvSpPr>
        <p:spPr>
          <a:xfrm>
            <a:off x="142250" y="257175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21"/>
          <p:cNvSpPr/>
          <p:nvPr/>
        </p:nvSpPr>
        <p:spPr>
          <a:xfrm>
            <a:off x="114025" y="2153900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1"/>
          <p:cNvSpPr/>
          <p:nvPr/>
        </p:nvSpPr>
        <p:spPr>
          <a:xfrm>
            <a:off x="142250" y="1365275"/>
            <a:ext cx="176400" cy="16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1"/>
          <p:cNvSpPr/>
          <p:nvPr/>
        </p:nvSpPr>
        <p:spPr>
          <a:xfrm>
            <a:off x="7554475" y="75825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1"/>
          <p:cNvSpPr/>
          <p:nvPr/>
        </p:nvSpPr>
        <p:spPr>
          <a:xfrm>
            <a:off x="81350" y="3993050"/>
            <a:ext cx="1522800" cy="1117500"/>
          </a:xfrm>
          <a:prstGeom prst="rect">
            <a:avLst/>
          </a:prstGeom>
          <a:solidFill>
            <a:schemeClr val="accent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21"/>
          <p:cNvSpPr txBox="1"/>
          <p:nvPr/>
        </p:nvSpPr>
        <p:spPr>
          <a:xfrm>
            <a:off x="7645975" y="190125"/>
            <a:ext cx="15684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398" name="Google Shape;398;p21"/>
          <p:cNvSpPr txBox="1"/>
          <p:nvPr/>
        </p:nvSpPr>
        <p:spPr>
          <a:xfrm>
            <a:off x="81350" y="4162850"/>
            <a:ext cx="1777500" cy="8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</a:rPr>
              <a:t>Тихий час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399" name="Google Shape;399;p21"/>
          <p:cNvSpPr/>
          <p:nvPr/>
        </p:nvSpPr>
        <p:spPr>
          <a:xfrm>
            <a:off x="1763950" y="2944975"/>
            <a:ext cx="751500" cy="718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1">
            <a:hlinkClick action="ppaction://hlinksldjump" r:id="rId4"/>
          </p:cNvPr>
          <p:cNvSpPr/>
          <p:nvPr/>
        </p:nvSpPr>
        <p:spPr>
          <a:xfrm>
            <a:off x="1884850" y="3040675"/>
            <a:ext cx="509700" cy="5274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1"/>
          <p:cNvSpPr txBox="1"/>
          <p:nvPr/>
        </p:nvSpPr>
        <p:spPr>
          <a:xfrm>
            <a:off x="1763950" y="1257075"/>
            <a:ext cx="5634300" cy="23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6304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Группа из 3 друзей решила сыграть в теннис и оплатить аренду корта. Стоимость аренды корта составляет 600 рублей за час игры, а по времени они решили поиграть 2 часа. Каждый из друзей решил платить равные доли от общей суммы.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809999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3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Если у друзей есть возможность получить скидку 15% на аренду корта при оплате всей суммы вперед, по сколько рублей заплатит каждый из друзей?</a:t>
            </a:r>
            <a:endParaRPr sz="1350">
              <a:solidFill>
                <a:srgbClr val="33333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5E0AF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