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1" r:id="rId18"/>
    <p:sldId id="273" r:id="rId19"/>
    <p:sldId id="274" r:id="rId20"/>
    <p:sldId id="279" r:id="rId21"/>
    <p:sldId id="280" r:id="rId22"/>
    <p:sldId id="276" r:id="rId23"/>
    <p:sldId id="277" r:id="rId24"/>
    <p:sldId id="278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8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Урок русского языка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esktop\Скачать-картинки-для-детского-сада-на-разные-темы-подборка-17-1024x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492896"/>
            <a:ext cx="5411688" cy="39953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12968" cy="5832648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Тема урока: Дательный падеж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</a:endParaRPr>
          </a:p>
        </p:txBody>
      </p:sp>
      <p:pic>
        <p:nvPicPr>
          <p:cNvPr id="6146" name="Picture 2" descr="C:\Users\1\Desktop\phpCzjAzX_2818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7890" y="3496989"/>
            <a:ext cx="2526110" cy="3361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0"/>
            <a:ext cx="8784976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Как хорошо уметь читать!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надо к  маме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приставать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Приставать (к кому?) к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маме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Осень! Обсыпается весь наш бедный сад,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Листья пожелтелые по ветру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летят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Летят (по чему?) по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ветру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Иногда я размечтаюсь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подарки всем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несу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Братику, сестричке, псу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Несу (кому?) братику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Дательный падеж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Слово-помощник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………………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………………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Предлоги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………………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Дательный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падеж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Слово-помощник</a:t>
            </a:r>
          </a:p>
          <a:p>
            <a:pPr algn="ctr">
              <a:buNone/>
            </a:pP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дать</a:t>
            </a:r>
            <a:endParaRPr lang="ru-RU" sz="4000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pPr algn="ctr">
              <a:buNone/>
            </a:pP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Кому? Чему?</a:t>
            </a:r>
            <a:endParaRPr lang="ru-RU" sz="4000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Предлоги</a:t>
            </a:r>
          </a:p>
          <a:p>
            <a:pPr algn="ctr">
              <a:buNone/>
            </a:pP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по</a:t>
            </a:r>
            <a:endParaRPr lang="ru-RU" sz="4000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22899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Работа по учебнику с.46 упр.83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1\Desktop\fe771c4fc359a1c27ce37e63e5e00b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4680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atin typeface="Propisi" pitchFamily="2" charset="0"/>
                <a:cs typeface="Times New Roman" pitchFamily="18" charset="0"/>
              </a:rPr>
              <a:t>Послал (кому?) вороне – Д.п.</a:t>
            </a:r>
          </a:p>
          <a:p>
            <a:pPr algn="ctr">
              <a:buNone/>
            </a:pPr>
            <a:r>
              <a:rPr lang="ru-RU" sz="5400" b="1" dirty="0" smtClean="0">
                <a:latin typeface="Propisi" pitchFamily="2" charset="0"/>
                <a:cs typeface="Times New Roman" pitchFamily="18" charset="0"/>
              </a:rPr>
              <a:t>Подходит (к чему?) к дереву – Д.п.</a:t>
            </a:r>
          </a:p>
          <a:p>
            <a:pPr algn="ctr">
              <a:buNone/>
            </a:pPr>
            <a:r>
              <a:rPr lang="ru-RU" sz="5400" b="1" dirty="0" smtClean="0">
                <a:latin typeface="Propisi" pitchFamily="2" charset="0"/>
                <a:cs typeface="Times New Roman" pitchFamily="18" charset="0"/>
              </a:rPr>
              <a:t>Водили (по чему?) по улицам – Д.п.</a:t>
            </a:r>
          </a:p>
          <a:p>
            <a:pPr algn="ctr">
              <a:buNone/>
            </a:pPr>
            <a:r>
              <a:rPr lang="ru-RU" sz="5400" b="1" dirty="0" smtClean="0">
                <a:latin typeface="Propisi" pitchFamily="2" charset="0"/>
                <a:cs typeface="Times New Roman" pitchFamily="18" charset="0"/>
              </a:rPr>
              <a:t>Ползет (к кому?) к муравью – Д.п.</a:t>
            </a:r>
            <a:endParaRPr lang="ru-RU" sz="5400" b="1" dirty="0">
              <a:latin typeface="Propisi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5" name="Picture 5" descr="C:\Users\1\Desktop\ChGsWvDwoS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049" y="1196752"/>
            <a:ext cx="8155095" cy="4703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Users\1\Desktop\news160800536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8229600" cy="44825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22899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52565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Определите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падеж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имён существительных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дуба,  по  тропинке,  до  дороги,  по  небу, из  дома, вокруг  леса,  к  бабушке,  у  окна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данных слов составьте словосочетания с существительными в дательном падеже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Подарить,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дед;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дать,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товарищ;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ходить,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деревня;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расчесать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сестра;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смастерить,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птица.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8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14625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Пятнадцатое февраля. Классная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работа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Desktop\Сиди-правильно-за-партой-картинки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213484"/>
            <a:ext cx="6192688" cy="46445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31840" y="26064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уровень</a:t>
            </a:r>
            <a:endParaRPr lang="ru-RU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214422"/>
          <a:ext cx="8208912" cy="5166906"/>
        </p:xfrm>
        <a:graphic>
          <a:graphicData uri="http://schemas.openxmlformats.org/drawingml/2006/table">
            <a:tbl>
              <a:tblPr/>
              <a:tblGrid>
                <a:gridCol w="8208912"/>
              </a:tblGrid>
              <a:tr h="5166906">
                <a:tc>
                  <a:txBody>
                    <a:bodyPr/>
                    <a:lstStyle/>
                    <a:p>
                      <a:pPr indent="180340" algn="ctr">
                        <a:lnSpc>
                          <a:spcPct val="30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От  дуба,  </a:t>
                      </a: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 по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тропинке,  </a:t>
                      </a: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 до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дороги,  по  небу, </a:t>
                      </a: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   из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дома, </a:t>
                      </a: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    вокруг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леса,  </a:t>
                      </a:r>
                      <a:endParaRPr lang="ru-RU" sz="3600" b="0" i="0" spc="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180340" algn="ctr">
                        <a:lnSpc>
                          <a:spcPct val="30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к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бабушке, </a:t>
                      </a:r>
                      <a:r>
                        <a:rPr lang="ru-RU" sz="3600" b="0" i="0" spc="100" dirty="0" smtClean="0"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3600" b="0" i="0" spc="100" dirty="0">
                          <a:latin typeface="Times New Roman"/>
                          <a:ea typeface="Calibri"/>
                          <a:cs typeface="Times New Roman"/>
                        </a:rPr>
                        <a:t>у  окна.</a:t>
                      </a:r>
                      <a:endParaRPr lang="ru-RU" sz="3600" b="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3108" y="157161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157161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Д.п.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457200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Р.п.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307181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Д.п.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157161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Р.п.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372" y="307181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Р.п.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4572008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Д.п.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15206" y="314324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Р.п.</a:t>
            </a:r>
            <a:endParaRPr lang="ru-RU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467544" y="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уровень</a:t>
            </a:r>
            <a:endParaRPr lang="ru-RU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55576" y="836713"/>
          <a:ext cx="7632848" cy="5832648"/>
        </p:xfrm>
        <a:graphic>
          <a:graphicData uri="http://schemas.openxmlformats.org/drawingml/2006/table">
            <a:tbl>
              <a:tblPr/>
              <a:tblGrid>
                <a:gridCol w="7632848"/>
              </a:tblGrid>
              <a:tr h="5832648">
                <a:tc>
                  <a:txBody>
                    <a:bodyPr/>
                    <a:lstStyle/>
                    <a:p>
                      <a:pPr marL="159385" marR="1593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подарить деду</a:t>
                      </a:r>
                      <a:endParaRPr lang="ru-RU" sz="4400" b="1" i="1" dirty="0">
                        <a:latin typeface="Times New Roman"/>
                        <a:ea typeface="Times New Roman"/>
                      </a:endParaRPr>
                    </a:p>
                    <a:p>
                      <a:pPr marL="159385" marR="1593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дать </a:t>
                      </a: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товарищу</a:t>
                      </a:r>
                    </a:p>
                    <a:p>
                      <a:pPr marL="159385" marR="1593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1" dirty="0" smtClean="0">
                          <a:latin typeface="Times New Roman"/>
                          <a:ea typeface="Times New Roman"/>
                        </a:rPr>
                        <a:t>ходить по деревне</a:t>
                      </a:r>
                      <a:endParaRPr lang="ru-RU" sz="4400" b="1" i="1" dirty="0">
                        <a:latin typeface="Times New Roman"/>
                        <a:ea typeface="Times New Roman"/>
                      </a:endParaRPr>
                    </a:p>
                    <a:p>
                      <a:pPr marL="159385" marR="1593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расчесать сестре</a:t>
                      </a:r>
                      <a:endParaRPr lang="ru-RU" sz="4400" b="1" i="1" dirty="0">
                        <a:latin typeface="Times New Roman"/>
                        <a:ea typeface="Times New Roman"/>
                      </a:endParaRPr>
                    </a:p>
                    <a:p>
                      <a:pPr marL="159385" marR="1593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смастерить </a:t>
                      </a:r>
                      <a:r>
                        <a:rPr lang="ru-RU" sz="4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птице</a:t>
                      </a:r>
                      <a:endParaRPr lang="ru-RU" sz="4400" b="1" i="1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Самооценка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2060848"/>
            <a:ext cx="5770984" cy="388843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Без ошибок –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 ошибка –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2-3 ошибки –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более 3-х ошибок -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858218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latin typeface="Propisi" pitchFamily="2" charset="0"/>
              </a:rPr>
              <a:t>Рефлексия </a:t>
            </a:r>
            <a:endParaRPr lang="ru-RU" sz="16600" b="1" dirty="0">
              <a:latin typeface="Propisi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132856"/>
            <a:ext cx="7920880" cy="4320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– на уроке все получилось</a:t>
            </a:r>
          </a:p>
          <a:p>
            <a:pPr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- сомневаюсь,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все выполнял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правильно, не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до конца освоил тему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  <a:cs typeface="Times New Roman" pitchFamily="18" charset="0"/>
              </a:rPr>
              <a:t>Домашнее задание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с.47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упр.85 по заданию, с.47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73616" cy="3456384"/>
          </a:xfrm>
        </p:spPr>
        <p:txBody>
          <a:bodyPr>
            <a:normAutofit fontScale="90000"/>
          </a:bodyPr>
          <a:lstStyle/>
          <a:p>
            <a:pPr algn="l"/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  <a:cs typeface="Times New Roman" pitchFamily="18" charset="0"/>
              </a:rPr>
              <a:t>Большое спасибо за работу!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  <a:cs typeface="Times New Roman" pitchFamily="18" charset="0"/>
            </a:endParaRPr>
          </a:p>
        </p:txBody>
      </p:sp>
      <p:pic>
        <p:nvPicPr>
          <p:cNvPr id="7170" name="Picture 2" descr="C:\Users\1\Desktop\schoolboy_after_lessons_vector_59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36912"/>
            <a:ext cx="355203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8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Словарная работа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006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верхняя одежда </a:t>
            </a:r>
          </a:p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средство передвижения </a:t>
            </a:r>
          </a:p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аппарат для полета в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космос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подземный вид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транспорта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тетрадь из плотных листов для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рисунков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животное, которое дает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молоко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Проверим!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Пальто, машина, ракета,  метро, альбом, корова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70080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существительное изменяется по падежам, т.е. склоняется.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600200"/>
            <a:ext cx="6491064" cy="50691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И.п. (кто?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то?)</a:t>
            </a: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Р.п. (кого?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его?)</a:t>
            </a: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Д.п. (кому? чему?)</a:t>
            </a: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 (кого? что?)</a:t>
            </a: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Т.п. (кем? чем?)</a:t>
            </a: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П.п. (о ком? о чем?)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Р.п. – нет (кого? чего?)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3204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  <a:cs typeface="Times New Roman" pitchFamily="18" charset="0"/>
              </a:rPr>
              <a:t>пальто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  <a:cs typeface="Times New Roman" pitchFamily="18" charset="0"/>
              </a:rPr>
              <a:t>, машины, ракеты, метро, альбома, коровы</a:t>
            </a:r>
            <a:endParaRPr lang="ru-RU" sz="7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147248" cy="633670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Чтобы видеть все вокруг,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Надо быть внимательным.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Окружающий нас мир 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Очень привлекательный.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березке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улыбнись,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Солнышку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обрадуйся,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Руку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другу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протяни - 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Вот и замечательно!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2710249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1.Найти главное слово</a:t>
            </a:r>
          </a:p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2.Задать вопрос от главного слова к существительному</a:t>
            </a:r>
          </a:p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3.По вопросу определить падеж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374</Words>
  <Application>Microsoft Office PowerPoint</Application>
  <PresentationFormat>Экран (4:3)</PresentationFormat>
  <Paragraphs>105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Урок русского языка</vt:lpstr>
      <vt:lpstr>Пятнадцатое февраля. Классная работа.</vt:lpstr>
      <vt:lpstr>Словарная работа</vt:lpstr>
      <vt:lpstr>Проверим!</vt:lpstr>
      <vt:lpstr>Слайд 5</vt:lpstr>
      <vt:lpstr>Имя существительное изменяется по падежам, т.е. склоняется.</vt:lpstr>
      <vt:lpstr>Р.п. – нет (кого? чего?)  </vt:lpstr>
      <vt:lpstr>Слайд 8</vt:lpstr>
      <vt:lpstr>Слайд 9</vt:lpstr>
      <vt:lpstr>Тема урока: Дательный падеж</vt:lpstr>
      <vt:lpstr>Слайд 11</vt:lpstr>
      <vt:lpstr>Слайд 12</vt:lpstr>
      <vt:lpstr>Слайд 13</vt:lpstr>
      <vt:lpstr>Работа по учебнику с.46 упр.83</vt:lpstr>
      <vt:lpstr>Слайд 15</vt:lpstr>
      <vt:lpstr>Слайд 16</vt:lpstr>
      <vt:lpstr>Слайд 17</vt:lpstr>
      <vt:lpstr>Самостоятельная работа</vt:lpstr>
      <vt:lpstr>Слайд 19</vt:lpstr>
      <vt:lpstr>Слайд 20</vt:lpstr>
      <vt:lpstr>Слайд 21</vt:lpstr>
      <vt:lpstr>Самооценка</vt:lpstr>
      <vt:lpstr>Рефлексия </vt:lpstr>
      <vt:lpstr>Домашнее задание</vt:lpstr>
      <vt:lpstr>Большое 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</dc:title>
  <dc:creator>1</dc:creator>
  <cp:lastModifiedBy>1</cp:lastModifiedBy>
  <cp:revision>33</cp:revision>
  <dcterms:created xsi:type="dcterms:W3CDTF">2021-02-14T15:08:14Z</dcterms:created>
  <dcterms:modified xsi:type="dcterms:W3CDTF">2021-02-14T20:39:45Z</dcterms:modified>
</cp:coreProperties>
</file>