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76" r:id="rId4"/>
    <p:sldId id="278" r:id="rId5"/>
    <p:sldId id="284" r:id="rId6"/>
    <p:sldId id="286" r:id="rId7"/>
    <p:sldId id="282" r:id="rId8"/>
    <p:sldId id="259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6" d="100"/>
          <a:sy n="76" d="100"/>
        </p:scale>
        <p:origin x="-1206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B76A-9C82-4C97-B55B-52516CD72967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95621-8DEE-4FAA-AE51-6B11348326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ая прямоугольная выноска 6"/>
          <p:cNvSpPr/>
          <p:nvPr/>
        </p:nvSpPr>
        <p:spPr>
          <a:xfrm>
            <a:off x="3571868" y="4286256"/>
            <a:ext cx="5214974" cy="1000132"/>
          </a:xfrm>
          <a:prstGeom prst="wedgeRoundRectCallout">
            <a:avLst>
              <a:gd name="adj1" fmla="val -66136"/>
              <a:gd name="adj2" fmla="val -2263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Научить  патриотизму  невозможно,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  но создать условия для его формирования мы можем и обязаны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08266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Красномыльская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имени Н.В. Архангельского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Шадринского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района Курганской области» </a:t>
            </a:r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428596" y="1571612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14678" y="5286388"/>
            <a:ext cx="5786478" cy="14773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buNone/>
              <a:defRPr/>
            </a:pPr>
            <a:r>
              <a:rPr lang="ru-RU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</a:rPr>
              <a:t> «Надо знать, </a:t>
            </a:r>
          </a:p>
          <a:p>
            <a:pPr>
              <a:buNone/>
              <a:defRPr/>
            </a:pPr>
            <a:r>
              <a:rPr lang="ru-RU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</a:rPr>
              <a:t>              	 надо уметь,</a:t>
            </a:r>
          </a:p>
          <a:p>
            <a:pPr algn="ctr">
              <a:buNone/>
              <a:defRPr/>
            </a:pPr>
            <a:r>
              <a:rPr lang="ru-RU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</a:rPr>
              <a:t>надо желать,</a:t>
            </a:r>
          </a:p>
          <a:p>
            <a:pPr algn="ctr">
              <a:buNone/>
              <a:defRPr/>
            </a:pPr>
            <a:r>
              <a:rPr lang="ru-RU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</a:rPr>
              <a:t>                                                     надо действовать»</a:t>
            </a:r>
          </a:p>
          <a:p>
            <a:pPr algn="r">
              <a:buNone/>
              <a:defRPr/>
            </a:pPr>
            <a:r>
              <a:rPr lang="ru-RU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</a:rPr>
              <a:t>                            Т.С.Мальцев</a:t>
            </a:r>
            <a:endParaRPr lang="ru-RU" b="1" i="1" dirty="0">
              <a:ln>
                <a:solidFill>
                  <a:sysClr val="windowText" lastClr="000000"/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id="10" name="__plpcte_target" descr="https://i.mycdn.me/i?r=AyH4iRPQ2q0otWIFepML2LxRiYyKqLzLjPlUMivMGP8N8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714620"/>
            <a:ext cx="2571768" cy="4000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500298" y="1785926"/>
            <a:ext cx="6500858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«Патриотическое воспитание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в рамках проекта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«Сельские улочки»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Актуальность проекта</a:t>
            </a:r>
            <a:endParaRPr lang="ru-RU" b="1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643182"/>
            <a:ext cx="7072362" cy="392909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dirty="0" smtClean="0"/>
              <a:t>	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Необходимость объединения в работе по патриотическому воспитанию подрастающего поколения в сельской местности всех социально-культурных и образовательных структур диктуется самим временем -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95 </a:t>
            </a:r>
            <a:r>
              <a:rPr lang="ru-RU" sz="7200" b="1" dirty="0" err="1" smtClean="0">
                <a:latin typeface="Times New Roman" pitchFamily="18" charset="0"/>
                <a:cs typeface="Times New Roman" pitchFamily="18" charset="0"/>
              </a:rPr>
              <a:t>летием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err="1" smtClean="0">
                <a:latin typeface="Times New Roman" pitchFamily="18" charset="0"/>
                <a:cs typeface="Times New Roman" pitchFamily="18" charset="0"/>
              </a:rPr>
              <a:t>Шадринского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района, 345 летним Юбилеем  села. 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	Таким образом,  назрела необходимость для создания нового социального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проекта «Сельские улочки» 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	А самое главное, это послужит положительным примером  для подрастающего поколения.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err="1" smtClean="0">
                <a:latin typeface="Times New Roman" pitchFamily="18" charset="0"/>
                <a:cs typeface="Times New Roman" pitchFamily="18" charset="0"/>
              </a:rPr>
              <a:t>Красномылье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моё  мне ни с чем не сравнить!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Нет милее , дороже мне края.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Всё нам дорого тут!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Люди, творчество, труд.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Их богатство души  все мы знаем!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7200" dirty="0"/>
          </a:p>
        </p:txBody>
      </p:sp>
      <p:pic>
        <p:nvPicPr>
          <p:cNvPr id="9" name="__plpcte_target" descr="https://i.mycdn.me/i?r=AyH4iRPQ2q0otWIFepML2LxRoJ9CjDhUys6VMRcY_VpyOw"/>
          <p:cNvPicPr/>
          <p:nvPr/>
        </p:nvPicPr>
        <p:blipFill>
          <a:blip r:embed="rId2" cstate="print"/>
          <a:srcRect t="10684" r="38429"/>
          <a:stretch>
            <a:fillRect/>
          </a:stretch>
        </p:blipFill>
        <p:spPr bwMode="auto">
          <a:xfrm>
            <a:off x="7429520" y="4357694"/>
            <a:ext cx="1571636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000496" y="1285860"/>
            <a:ext cx="5000660" cy="121444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i="1" dirty="0" smtClean="0"/>
              <a:t>Воспитывать патриота… - это значит наполнить повседневную жизнь подростка благородными чувствами, которые окрашивали бы все, что человек в этом возрасте познает и делает.</a:t>
            </a:r>
          </a:p>
          <a:p>
            <a:pPr algn="r"/>
            <a:r>
              <a:rPr lang="ru-RU" sz="1600" b="1" i="1" dirty="0" smtClean="0"/>
              <a:t>В.А. Сухомлинский </a:t>
            </a:r>
            <a:endParaRPr lang="ru-RU" sz="1600" b="1" i="1" dirty="0"/>
          </a:p>
        </p:txBody>
      </p:sp>
      <p:pic>
        <p:nvPicPr>
          <p:cNvPr id="10" name="__plpcte_target" descr="https://i.mycdn.me/i?r=AyH4iRPQ2q0otWIFepML2LxRf_zFMl35XGk78nIgDoR66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142852"/>
            <a:ext cx="1143008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Ментальная карта проекта</a:t>
            </a:r>
            <a:endParaRPr lang="ru-RU" b="1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__plpcte_target" descr="https://i.mycdn.me/i?r=AyH4iRPQ2q0otWIFepML2LxRf_zFMl35XGk78nIgDoR66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0992" y="0"/>
            <a:ext cx="1143008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__plpcte_target" descr="https://i.mycdn.me/i?r=AyH4iRPQ2q0otWIFepML2LxRj0gajYIhhsx3A91L9iwoAA"/>
          <p:cNvPicPr>
            <a:picLocks noGrp="1"/>
          </p:cNvPicPr>
          <p:nvPr>
            <p:ph idx="1"/>
          </p:nvPr>
        </p:nvPicPr>
        <p:blipFill>
          <a:blip r:embed="rId3" cstate="print"/>
          <a:srcRect l="4650" t="1803" r="3953" b="2467"/>
          <a:stretch>
            <a:fillRect/>
          </a:stretch>
        </p:blipFill>
        <p:spPr bwMode="auto">
          <a:xfrm rot="16200000">
            <a:off x="4896036" y="746965"/>
            <a:ext cx="1944218" cy="27363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95536" y="2708920"/>
            <a:ext cx="28037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Велопробег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43" y="3284985"/>
            <a:ext cx="3421069" cy="244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60390" y="3244334"/>
            <a:ext cx="22585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Флэш-моб</a:t>
            </a:r>
            <a:endParaRPr lang="ru-RU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989073"/>
            <a:ext cx="2859087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090" y="4149080"/>
            <a:ext cx="2649360" cy="2469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Помним</a:t>
            </a:r>
            <a:endParaRPr lang="ru-RU" b="1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__plpcte_target" descr="https://i.mycdn.me/i?r=AyH4iRPQ2q0otWIFepML2LxRoOzmD0PEEGK6ozhWRuum9Q"/>
          <p:cNvPicPr>
            <a:picLocks noGrp="1"/>
          </p:cNvPicPr>
          <p:nvPr>
            <p:ph idx="1"/>
          </p:nvPr>
        </p:nvPicPr>
        <p:blipFill>
          <a:blip r:embed="rId2" cstate="print"/>
          <a:srcRect l="1639" r="1391"/>
          <a:stretch>
            <a:fillRect/>
          </a:stretch>
        </p:blipFill>
        <p:spPr bwMode="auto">
          <a:xfrm rot="21097577">
            <a:off x="3498302" y="887250"/>
            <a:ext cx="1611863" cy="11572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__plpcte_target" descr="https://i.mycdn.me/i?r=AyH4iRPQ2q0otWIFepML2LxRUdnNyqR6ygixzedBQxHYXw"/>
          <p:cNvPicPr/>
          <p:nvPr/>
        </p:nvPicPr>
        <p:blipFill>
          <a:blip r:embed="rId3" cstate="print"/>
          <a:srcRect l="40638" r="44190" b="65171"/>
          <a:stretch>
            <a:fillRect/>
          </a:stretch>
        </p:blipFill>
        <p:spPr bwMode="auto">
          <a:xfrm>
            <a:off x="5454519" y="404664"/>
            <a:ext cx="1981454" cy="2854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__plpcte_target" descr="https://i.mycdn.me/i?r=AyH4iRPQ2q0otWIFepML2LxRd41QQyt16GTnOpkxEyNGWw"/>
          <p:cNvPicPr/>
          <p:nvPr/>
        </p:nvPicPr>
        <p:blipFill>
          <a:blip r:embed="rId4" cstate="print"/>
          <a:srcRect t="21581" r="29471"/>
          <a:stretch>
            <a:fillRect/>
          </a:stretch>
        </p:blipFill>
        <p:spPr bwMode="auto">
          <a:xfrm rot="725241">
            <a:off x="1036079" y="1468737"/>
            <a:ext cx="2002654" cy="14577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__plpcte_target" descr="https://i.mycdn.me/i?r=AyH4iRPQ2q0otWIFepML2LxRf_zFMl35XGk78nIgDoR66A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48" y="142852"/>
            <a:ext cx="1143008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947" y="3501008"/>
            <a:ext cx="3028494" cy="34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9228" y="3430997"/>
            <a:ext cx="47108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Акция «Синий платочек»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891" y="3645024"/>
            <a:ext cx="3071730" cy="640092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Комсомольско-молодёжное звено им.Олега Кошевого </a:t>
            </a:r>
          </a:p>
          <a:p>
            <a:pPr algn="ctr">
              <a:spcBef>
                <a:spcPts val="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(династия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Ветошкиных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сканирование0246"/>
          <p:cNvPicPr>
            <a:picLocks noGrp="1"/>
          </p:cNvPicPr>
          <p:nvPr>
            <p:ph sz="half" idx="2"/>
          </p:nvPr>
        </p:nvPicPr>
        <p:blipFill>
          <a:blip r:embed="rId2" cstate="print"/>
          <a:srcRect t="8058"/>
          <a:stretch>
            <a:fillRect/>
          </a:stretch>
        </p:blipFill>
        <p:spPr bwMode="auto">
          <a:xfrm>
            <a:off x="285720" y="1155676"/>
            <a:ext cx="3062144" cy="23053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57158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Герои полей и пашен</a:t>
            </a:r>
            <a:endParaRPr kumimoji="0" lang="ru-RU" sz="4400" b="0" i="0" u="none" strike="noStrike" kern="1200" cap="none" spc="0" normalizeH="0" baseline="0" noProof="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__plpcte_target" descr="https://i.mycdn.me/i?r=AyH4iRPQ2q0otWIFepML2LxRf_zFMl35XGk78nIgDoR66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142852"/>
            <a:ext cx="1143008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605369" y="864831"/>
            <a:ext cx="2935432" cy="30883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Письмо</a:t>
            </a:r>
          </a:p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 Елены Николаевны Кошевой</a:t>
            </a:r>
          </a:p>
          <a:p>
            <a:pPr>
              <a:buNone/>
            </a:pPr>
            <a:r>
              <a:rPr lang="ru-RU" sz="900" i="1" dirty="0" smtClean="0">
                <a:latin typeface="Times New Roman" pitchFamily="18" charset="0"/>
                <a:cs typeface="Times New Roman" pitchFamily="18" charset="0"/>
              </a:rPr>
              <a:t>Курганский Обком ВЛКСМ, молодым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900" i="1" dirty="0" smtClean="0">
                <a:latin typeface="Times New Roman" pitchFamily="18" charset="0"/>
                <a:cs typeface="Times New Roman" pitchFamily="18" charset="0"/>
              </a:rPr>
              <a:t>Механизаторам Зауралья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900" b="1" i="1" dirty="0" smtClean="0"/>
              <a:t> </a:t>
            </a:r>
            <a:r>
              <a:rPr lang="ru-RU" sz="900" b="1" i="1" dirty="0" smtClean="0">
                <a:latin typeface="Times New Roman" pitchFamily="18" charset="0"/>
                <a:cs typeface="Times New Roman" pitchFamily="18" charset="0"/>
              </a:rPr>
              <a:t>	Дорогие юноши и девушки Зауралья!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900" b="1" i="1" dirty="0" smtClean="0">
                <a:latin typeface="Times New Roman" pitchFamily="18" charset="0"/>
                <a:cs typeface="Times New Roman" pitchFamily="18" charset="0"/>
              </a:rPr>
              <a:t>С большой благодарностью и глубоким волнением узнала о том, что вместе с вами на жатве решающего года пятилетки символически участвуют мой сын и его боевые товарищи по «Молодой гвардии».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900" b="1" i="1" dirty="0" smtClean="0">
                <a:latin typeface="Times New Roman" pitchFamily="18" charset="0"/>
                <a:cs typeface="Times New Roman" pitchFamily="18" charset="0"/>
              </a:rPr>
              <a:t>Уверена, что такие трудности не сломят вашей силы воли, горячего стремления в кратчайшие сроки завершить уборку урожая.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900" b="1" i="1" dirty="0" smtClean="0">
                <a:latin typeface="Times New Roman" pitchFamily="18" charset="0"/>
                <a:cs typeface="Times New Roman" pitchFamily="18" charset="0"/>
              </a:rPr>
              <a:t>Больших успехов, новых трудовых побед вам, молодогвардейцы 70-х годов!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800" b="1" i="1" dirty="0" smtClean="0">
                <a:latin typeface="Times New Roman" pitchFamily="18" charset="0"/>
                <a:cs typeface="Times New Roman" pitchFamily="18" charset="0"/>
              </a:rPr>
              <a:t>Е.Н.Кошевая, </a:t>
            </a:r>
          </a:p>
          <a:p>
            <a:pPr algn="r">
              <a:buNone/>
            </a:pPr>
            <a:r>
              <a:rPr lang="ru-RU" sz="800" b="1" i="1" dirty="0" smtClean="0">
                <a:latin typeface="Times New Roman" pitchFamily="18" charset="0"/>
                <a:cs typeface="Times New Roman" pitchFamily="18" charset="0"/>
              </a:rPr>
              <a:t>мать Героя Советского Союза Олега Кошевого</a:t>
            </a: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800" b="1" i="1" dirty="0" smtClean="0">
                <a:latin typeface="Times New Roman" pitchFamily="18" charset="0"/>
                <a:cs typeface="Times New Roman" pitchFamily="18" charset="0"/>
              </a:rPr>
              <a:t>Сентябрь 1973 </a:t>
            </a:r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61048"/>
            <a:ext cx="5097463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Династия </a:t>
            </a:r>
            <a:r>
              <a:rPr lang="ru-RU" b="1" dirty="0" err="1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Ветошкиных</a:t>
            </a:r>
            <a:endParaRPr lang="ru-RU" b="1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643050"/>
            <a:ext cx="4357718" cy="45005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7" descr="сканирование0232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000504"/>
            <a:ext cx="3822901" cy="2452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HOME\Desktop\2018-2019 уч.год\проектСельские улочки\фото механизаторы\IMG_20190528_1803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453871"/>
            <a:ext cx="3637638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__plpcte_target" descr="https://i.mycdn.me/i?r=AyH4iRPQ2q0otWIFepML2LxRf_zFMl35XGk78nIgDoR66A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48" y="142852"/>
            <a:ext cx="1143008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Акция «Звёздный час»</a:t>
            </a:r>
            <a:endParaRPr lang="ru-RU" b="1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img_878899268866" descr="https://i.mycdn.me/i?r=AzEPZsRbOZEKgBhR0XGMT1RkR7Lz7NoBgLOeX1-p1VaHX6aKTM5SRkZCeTgDn6uOyic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093131">
            <a:off x="5940561" y="1052522"/>
            <a:ext cx="1820575" cy="1820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g_878899324674" descr="https://i.mycdn.me/i?r=AzEPZsRbOZEKgBhR0XGMT1RkTSTjItmiHpy92NVgEszY5qaKTM5SRkZCeTgDn6uOyic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2088232" cy="18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HOME\Desktop\2018-2019 уч.год\проектСельские улочки\фото механизаторы\IMG_20190528_173709.jpg"/>
          <p:cNvPicPr/>
          <p:nvPr/>
        </p:nvPicPr>
        <p:blipFill>
          <a:blip r:embed="rId4" cstate="print"/>
          <a:srcRect t="9874" b="13866"/>
          <a:stretch>
            <a:fillRect/>
          </a:stretch>
        </p:blipFill>
        <p:spPr bwMode="auto">
          <a:xfrm rot="649872">
            <a:off x="3568366" y="1216148"/>
            <a:ext cx="1919845" cy="1905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__plpcte_target" descr="https://i.mycdn.me/i?r=AyH4iRPQ2q0otWIFepML2LxRf_zFMl35XGk78nIgDoR66A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48" y="142852"/>
            <a:ext cx="1143008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03" y="3573015"/>
            <a:ext cx="3310511" cy="287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9838" y="3629356"/>
            <a:ext cx="33401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Газета «Колосок»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214445"/>
          </a:xfrm>
        </p:spPr>
        <p:txBody>
          <a:bodyPr/>
          <a:lstStyle/>
          <a:p>
            <a:pPr algn="l"/>
            <a:r>
              <a:rPr lang="ru-RU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Топонимы</a:t>
            </a:r>
            <a:endParaRPr lang="ru-RU" b="1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8" name="__plpcte_target" descr="https://i.mycdn.me/i?r=AyH4iRPQ2q0otWIFepML2LxRpcGFHZxKGHOADRo8SRarAg"/>
          <p:cNvPicPr>
            <a:picLocks noGrp="1"/>
          </p:cNvPicPr>
          <p:nvPr>
            <p:ph idx="1"/>
          </p:nvPr>
        </p:nvPicPr>
        <p:blipFill>
          <a:blip r:embed="rId2" cstate="print"/>
          <a:srcRect b="13962"/>
          <a:stretch>
            <a:fillRect/>
          </a:stretch>
        </p:blipFill>
        <p:spPr bwMode="auto">
          <a:xfrm>
            <a:off x="571472" y="1785926"/>
            <a:ext cx="2958988" cy="46434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__plpcte_target" descr="https://i.mycdn.me/i?r=AyH4iRPQ2q0otWIFepML2LxRf_zFMl35XGk78nIgDoR66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142852"/>
            <a:ext cx="1143008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000496" y="2564904"/>
            <a:ext cx="4675960" cy="34358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Сохранить топонимы не только важно, но и нужно.  Ведь многие объекты сельской местности и их названия исчезают, а это значит, что исчезает наша история, наши корни, опустошается наша память.  Многие из топонимов в настоящее время  употребляются, многие забыты.  Наша задача не прерывать эту нить. Так давайте изучать и узнавать свой родной край, а значит любить его! Исследовательская группа детей собрала интересный материал по топонимам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с.Красномыльского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__plpcte_target" descr="https://i.mycdn.me/i?r=AyH4iRPQ2q0otWIFepML2LxRcgn0wQ0-qfPCj6YH9EML0g"/>
          <p:cNvPicPr>
            <a:picLocks/>
          </p:cNvPicPr>
          <p:nvPr/>
        </p:nvPicPr>
        <p:blipFill>
          <a:blip r:embed="rId2" cstate="print"/>
          <a:srcRect r="17263" b="7479"/>
          <a:stretch>
            <a:fillRect/>
          </a:stretch>
        </p:blipFill>
        <p:spPr bwMode="auto">
          <a:xfrm>
            <a:off x="5436096" y="3717032"/>
            <a:ext cx="2865468" cy="24946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l"/>
            <a:r>
              <a:rPr lang="ru-RU" b="1" dirty="0" err="1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Дом,в</a:t>
            </a:r>
            <a:r>
              <a:rPr lang="ru-RU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котором мы живём</a:t>
            </a:r>
            <a:endParaRPr lang="ru-RU" b="1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Рисунок 5" descr="C:\Users\HOME\AppData\Local\Temp\img2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28670"/>
            <a:ext cx="2747134" cy="54526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__plpcte_target" descr="https://i.mycdn.me/i?r=AyH4iRPQ2q0otWIFepML2LxRf_zFMl35XGk78nIgDoR66A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142852"/>
            <a:ext cx="1143008" cy="1143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__plpcte_target" descr="https://i.mycdn.me/i?r=AyH4iRPQ2q0otWIFepML2LxRezD6SrcJ_vpl3W2rZeiLBg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269900"/>
            <a:ext cx="2789470" cy="24471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</TotalTime>
  <Words>199</Words>
  <Application>Microsoft Office PowerPoint</Application>
  <PresentationFormat>Экран (4:3)</PresentationFormat>
  <Paragraphs>49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Муниципальное казенное общеобразовательное учреждение  «Красномыльская средняя общеобразовательная школа  имени Н.В. Архангельского Шадринского района Курганской области» </vt:lpstr>
      <vt:lpstr>Актуальность проекта</vt:lpstr>
      <vt:lpstr>Ментальная карта проекта</vt:lpstr>
      <vt:lpstr>Помним</vt:lpstr>
      <vt:lpstr>Презентация PowerPoint</vt:lpstr>
      <vt:lpstr>Династия Ветошкиных</vt:lpstr>
      <vt:lpstr>Акция «Звёздный час»</vt:lpstr>
      <vt:lpstr>Топонимы</vt:lpstr>
      <vt:lpstr>Дом,в котором мы живём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общеобразовательное учреждение «Красномыльская средняя общеобразовательная школа  Шадринского района Курганской области»</dc:title>
  <dc:creator>HOME</dc:creator>
  <cp:lastModifiedBy>Пользователь</cp:lastModifiedBy>
  <cp:revision>179</cp:revision>
  <dcterms:created xsi:type="dcterms:W3CDTF">2019-08-02T11:26:47Z</dcterms:created>
  <dcterms:modified xsi:type="dcterms:W3CDTF">2021-09-26T12:46:59Z</dcterms:modified>
</cp:coreProperties>
</file>