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3238273"/>
        <c:axId val="44249402"/>
      </c:barChart>
      <c:catAx>
        <c:axId val="93238273"/>
        <c:scaling>
          <c:orientation val="minMax"/>
        </c:scaling>
        <c:delete val="0"/>
        <c:axPos val="b"/>
        <c:numFmt formatCode="General" sourceLinked="1"/>
        <c:majorTickMark val="cross"/>
        <c:minorTickMark val="cross"/>
        <c:tickLblPos val="none"/>
        <c:spPr>
          <a:ln w="0">
            <a:noFill/>
          </a:ln>
        </c:spPr>
        <c:txPr>
          <a:bodyPr/>
          <a:lstStyle/>
          <a:p>
            <a:pPr>
              <a:defRPr sz="1800" b="0" spc="-1"/>
            </a:pPr>
            <a:endParaRPr lang="ru-RU"/>
          </a:p>
        </c:txPr>
        <c:crossAx val="44249402"/>
        <c:crosses val="autoZero"/>
        <c:auto val="1"/>
        <c:lblAlgn val="ctr"/>
        <c:lblOffset val="100"/>
        <c:noMultiLvlLbl val="0"/>
      </c:catAx>
      <c:valAx>
        <c:axId val="44249402"/>
        <c:scaling>
          <c:orientation val="minMax"/>
        </c:scaling>
        <c:delete val="0"/>
        <c:axPos val="l"/>
        <c:numFmt formatCode="General" sourceLinked="1"/>
        <c:majorTickMark val="cross"/>
        <c:minorTickMark val="cross"/>
        <c:tickLblPos val="none"/>
        <c:spPr>
          <a:ln w="0">
            <a:noFill/>
          </a:ln>
        </c:spPr>
        <c:txPr>
          <a:bodyPr/>
          <a:lstStyle/>
          <a:p>
            <a:pPr>
              <a:defRPr sz="1800" b="0" spc="-1"/>
            </a:pPr>
            <a:endParaRPr lang="ru-RU"/>
          </a:p>
        </c:txPr>
        <c:crossAx val="93238273"/>
        <c:crosses val="autoZero"/>
        <c:crossBetween val="midCat"/>
      </c:valAx>
      <c:spPr>
        <a:noFill/>
        <a:ln w="0">
          <a:noFill/>
        </a:ln>
      </c:spPr>
    </c:plotArea>
    <c:legend>
      <c:legendPos val="b"/>
      <c:layout>
        <c:manualLayout>
          <c:xMode val="edge"/>
          <c:yMode val="edge"/>
          <c:x val="0.05"/>
          <c:y val="0.93252976058435699"/>
          <c:w val="0.90287761307659897"/>
          <c:h val="5.2173141467842903E-2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197" b="0" strike="noStrike" spc="-1">
              <a:solidFill>
                <a:srgbClr val="595959"/>
              </a:solidFill>
              <a:latin typeface="Calibri"/>
            </a:defRPr>
          </a:pPr>
          <a:endParaRPr lang="ru-RU"/>
        </a:p>
      </c:txPr>
    </c:legend>
    <c:plotVisOnly val="1"/>
    <c:dispBlanksAs val="zero"/>
    <c:showDLblsOverMax val="1"/>
  </c:chart>
  <c:spPr>
    <a:noFill/>
    <a:ln w="0"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121491154640326"/>
          <c:y val="0"/>
          <c:w val="0.73737373737373701"/>
          <c:h val="0.94109267041812095"/>
        </c:manualLayout>
      </c:layout>
      <c:pie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4472C4"/>
            </a:solidFill>
            <a:ln w="0">
              <a:noFill/>
            </a:ln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1-2CDA-4311-BE00-3605F6FAC420}"/>
              </c:ext>
            </c:extLst>
          </c:dPt>
          <c:dPt>
            <c:idx val="1"/>
            <c:bubble3D val="0"/>
            <c:spPr>
              <a:solidFill>
                <a:srgbClr val="ED7D31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2CDA-4311-BE00-3605F6FAC420}"/>
              </c:ext>
            </c:extLst>
          </c:dPt>
          <c:dPt>
            <c:idx val="2"/>
            <c:bubble3D val="0"/>
            <c:spPr>
              <a:solidFill>
                <a:srgbClr val="A5A5A5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2CDA-4311-BE00-3605F6FAC420}"/>
              </c:ext>
            </c:extLst>
          </c:dPt>
          <c:dPt>
            <c:idx val="3"/>
            <c:bubble3D val="0"/>
            <c:spPr>
              <a:solidFill>
                <a:srgbClr val="FFC000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2CDA-4311-BE00-3605F6FAC420}"/>
              </c:ext>
            </c:extLst>
          </c:dPt>
          <c:dPt>
            <c:idx val="4"/>
            <c:bubble3D val="0"/>
            <c:spPr>
              <a:solidFill>
                <a:srgbClr val="5B9BD5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2CDA-4311-BE00-3605F6FAC420}"/>
              </c:ext>
            </c:extLst>
          </c:dPt>
          <c:dPt>
            <c:idx val="5"/>
            <c:bubble3D val="0"/>
            <c:spPr>
              <a:solidFill>
                <a:srgbClr val="70AD47"/>
              </a:soli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2CDA-4311-BE00-3605F6FAC420}"/>
              </c:ext>
            </c:extLst>
          </c:dPt>
          <c:dLbls>
            <c:dLbl>
              <c:idx val="0"/>
              <c:numFmt formatCode="0%" sourceLinked="0"/>
              <c:spPr/>
              <c:txPr>
                <a:bodyPr wrap="squar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1-2CDA-4311-BE00-3605F6FAC420}"/>
                </c:ext>
              </c:extLst>
            </c:dLbl>
            <c:dLbl>
              <c:idx val="1"/>
              <c:numFmt formatCode="0%" sourceLinked="0"/>
              <c:spPr/>
              <c:txPr>
                <a:bodyPr wrap="squar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3-2CDA-4311-BE00-3605F6FAC420}"/>
                </c:ext>
              </c:extLst>
            </c:dLbl>
            <c:dLbl>
              <c:idx val="2"/>
              <c:numFmt formatCode="0%" sourceLinked="0"/>
              <c:spPr/>
              <c:txPr>
                <a:bodyPr wrap="squar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5-2CDA-4311-BE00-3605F6FAC420}"/>
                </c:ext>
              </c:extLst>
            </c:dLbl>
            <c:dLbl>
              <c:idx val="3"/>
              <c:numFmt formatCode="0%" sourceLinked="0"/>
              <c:spPr/>
              <c:txPr>
                <a:bodyPr wrap="squar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7-2CDA-4311-BE00-3605F6FAC420}"/>
                </c:ext>
              </c:extLst>
            </c:dLbl>
            <c:dLbl>
              <c:idx val="4"/>
              <c:numFmt formatCode="0%" sourceLinked="0"/>
              <c:spPr/>
              <c:txPr>
                <a:bodyPr wrap="squar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9-2CDA-4311-BE00-3605F6FAC420}"/>
                </c:ext>
              </c:extLst>
            </c:dLbl>
            <c:dLbl>
              <c:idx val="5"/>
              <c:numFmt formatCode="0%" sourceLinked="0"/>
              <c:spPr/>
              <c:txPr>
                <a:bodyPr wrap="square"/>
                <a:lstStyle/>
                <a:p>
                  <a:pPr>
                    <a:defRPr sz="1800" b="0" strike="noStrike" spc="-1">
                      <a:solidFill>
                        <a:srgbClr val="000000"/>
                      </a:solidFill>
                      <a:latin typeface="Calibri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1"/>
              <c:extLst>
                <c:ext xmlns:c16="http://schemas.microsoft.com/office/drawing/2014/chart" uri="{C3380CC4-5D6E-409C-BE32-E72D297353CC}">
                  <c16:uniqueId val="{0000000B-2CDA-4311-BE00-3605F6FAC420}"/>
                </c:ext>
              </c:extLst>
            </c:dLbl>
            <c:numFmt formatCode="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0" strike="noStrike" spc="-1">
                    <a:solidFill>
                      <a:srgbClr val="000000"/>
                    </a:solidFill>
                    <a:latin typeface="Calibri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6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  <c:pt idx="3">
                  <c:v>Кв. 4</c:v>
                </c:pt>
                <c:pt idx="4">
                  <c:v>кв, 5</c:v>
                </c:pt>
                <c:pt idx="5">
                  <c:v>кв 6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0.24</c:v>
                </c:pt>
                <c:pt idx="1">
                  <c:v>0.04</c:v>
                </c:pt>
                <c:pt idx="2">
                  <c:v>0.02</c:v>
                </c:pt>
                <c:pt idx="3">
                  <c:v>0.16</c:v>
                </c:pt>
                <c:pt idx="4">
                  <c:v>0.28999999999999998</c:v>
                </c:pt>
                <c:pt idx="5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2CDA-4311-BE00-3605F6FAC4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0">
          <a:noFill/>
        </a:ln>
      </c:spPr>
    </c:plotArea>
    <c:legend>
      <c:legendPos val="r"/>
      <c:overlay val="0"/>
      <c:spPr>
        <a:noFill/>
        <a:ln w="0">
          <a:noFill/>
        </a:ln>
      </c:spPr>
      <c:txPr>
        <a:bodyPr/>
        <a:lstStyle/>
        <a:p>
          <a:pPr>
            <a:defRPr sz="1800" b="0" strike="noStrike" spc="-1">
              <a:solidFill>
                <a:srgbClr val="000000"/>
              </a:solidFill>
              <a:latin typeface="Calibri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0">
      <a:noFill/>
    </a:ln>
  </c:spPr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757CC28C-C9A4-4F64-A57A-BDDF743975F7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D7E923A-B123-4582-9233-5A7FDD590EE6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0AF6A74-7E59-4643-B087-157B53FA5428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CD3A08C-7402-4BE4-BC3D-042E38E92AB7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EADFC09-A8AC-482F-83C4-710630CD94AF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8534DB24-B431-4247-B8F8-150659F8E5BC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A97867B-7F99-432A-93DB-B2F28936A79A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9331267-5BBE-4ACE-8100-292FEC778CB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4ABA5E2-0C22-4EB1-B073-E6B0F2898F69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624EC14-552E-4C1D-8C66-6D948EB3BEC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E83653E-1E86-4ACB-9F55-65B66491E65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ru-RU"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3AC49F7C-B451-4513-93E0-1E649FF3B948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2" name="PlaceHolder 3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tIns="45720" rIns="9144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ED7D21DA-17B3-4F57-AD6E-F0AC9489E8A3}" type="slidenum">
              <a:rPr lang="ru-RU" sz="1200" b="0" strike="noStrike" spc="-1">
                <a:solidFill>
                  <a:schemeClr val="dk1">
                    <a:tint val="75000"/>
                  </a:schemeClr>
                </a:solidFill>
                <a:latin typeface="Calibri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Для правки текста заглавия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chemeClr val="dk1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chemeClr val="dk1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wall-107861972_1958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rusfolk.ru/news/itogi-vserossijskogo-festivala-russkogo-narodnogo-tanca-po-vsej-rossii-vodat-horovody-na-priz-im-ta-ustinovoj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2"/>
          <p:cNvSpPr/>
          <p:nvPr/>
        </p:nvSpPr>
        <p:spPr>
          <a:xfrm>
            <a:off x="1978200" y="473040"/>
            <a:ext cx="9768960" cy="166212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Исследовательская работа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 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15000"/>
              </a:lnSpc>
              <a:spcAft>
                <a:spcPts val="700"/>
              </a:spcAft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Русский народный танец – это яркое отражение богатой культуры, обычаев и традиций русского народа.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TextBox 6"/>
          <p:cNvSpPr/>
          <p:nvPr/>
        </p:nvSpPr>
        <p:spPr>
          <a:xfrm>
            <a:off x="7938000" y="3970800"/>
            <a:ext cx="3808800" cy="2337648"/>
          </a:xfrm>
          <a:prstGeom prst="rect">
            <a:avLst/>
          </a:prstGeom>
          <a:solidFill>
            <a:srgbClr val="FFFFFF"/>
          </a:solidFill>
          <a:ln>
            <a:solidFill>
              <a:srgbClr val="4472C4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r" defTabSz="914400"/>
            <a:endParaRPr lang="ru-RU" sz="1800" b="0" strike="noStrike" spc="-1" dirty="0">
              <a:solidFill>
                <a:srgbClr val="000000"/>
              </a:solidFill>
              <a:latin typeface="Arial"/>
            </a:endParaRPr>
          </a:p>
          <a:p>
            <a:r>
              <a:rPr lang="ru-RU" sz="1600" b="0" strike="noStrike" spc="-1" dirty="0">
                <a:solidFill>
                  <a:schemeClr val="dk1"/>
                </a:solidFill>
                <a:latin typeface="Times New Roman"/>
                <a:ea typeface="NSimSun"/>
              </a:rPr>
              <a:t>Учитель музыки высшей категории</a:t>
            </a: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  <a:p>
            <a:r>
              <a:rPr lang="ru-RU" sz="1600" b="0" strike="noStrike" spc="-1" dirty="0">
                <a:solidFill>
                  <a:schemeClr val="dk1"/>
                </a:solidFill>
                <a:latin typeface="Times New Roman"/>
                <a:ea typeface="NSimSun"/>
              </a:rPr>
              <a:t>Муниципального общеобразовательного учреждения </a:t>
            </a: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  <a:p>
            <a:r>
              <a:rPr lang="ru-RU" sz="1600" b="0" strike="noStrike" spc="-1" dirty="0">
                <a:solidFill>
                  <a:schemeClr val="dk1"/>
                </a:solidFill>
                <a:latin typeface="Times New Roman"/>
                <a:ea typeface="NSimSun"/>
              </a:rPr>
              <a:t>«Средняя общеобразовательная школа </a:t>
            </a:r>
          </a:p>
          <a:p>
            <a:r>
              <a:rPr lang="ru-RU" sz="1600" b="0" strike="noStrike" spc="-1" dirty="0">
                <a:solidFill>
                  <a:schemeClr val="dk1"/>
                </a:solidFill>
                <a:latin typeface="Times New Roman"/>
                <a:ea typeface="NSimSun"/>
              </a:rPr>
              <a:t>№ 103» г. Саратова</a:t>
            </a: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  <a:p>
            <a:r>
              <a:rPr lang="ru-RU" sz="1600" b="0" strike="noStrike" spc="-1" dirty="0">
                <a:solidFill>
                  <a:schemeClr val="dk1"/>
                </a:solidFill>
                <a:latin typeface="Times New Roman"/>
                <a:ea typeface="NSimSun"/>
              </a:rPr>
              <a:t>Казачкова Нина Григорьевна;</a:t>
            </a: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  <a:p>
            <a:r>
              <a:rPr lang="ru-RU" sz="1600" b="0" strike="noStrike" spc="-1" dirty="0">
                <a:solidFill>
                  <a:schemeClr val="dk1"/>
                </a:solidFill>
                <a:latin typeface="Times New Roman"/>
                <a:ea typeface="NSimSun"/>
              </a:rPr>
              <a:t> старшая вожатая Рощина Полина Алексеевна.</a:t>
            </a:r>
            <a:endParaRPr lang="ru-RU" sz="1600" b="0" strike="noStrike" spc="-1" dirty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43" name="Рисунок 8"/>
          <p:cNvPicPr/>
          <p:nvPr/>
        </p:nvPicPr>
        <p:blipFill>
          <a:blip r:embed="rId2"/>
          <a:stretch/>
        </p:blipFill>
        <p:spPr>
          <a:xfrm>
            <a:off x="159480" y="132120"/>
            <a:ext cx="1687680" cy="6593760"/>
          </a:xfrm>
          <a:prstGeom prst="rect">
            <a:avLst/>
          </a:prstGeom>
          <a:ln w="0">
            <a:noFill/>
          </a:ln>
        </p:spPr>
      </p:pic>
      <p:pic>
        <p:nvPicPr>
          <p:cNvPr id="44" name="Picture 2" descr="Ансамбли народного танца - Хореографический ансамбль Вдохновение"/>
          <p:cNvPicPr/>
          <p:nvPr/>
        </p:nvPicPr>
        <p:blipFill>
          <a:blip r:embed="rId3"/>
          <a:stretch/>
        </p:blipFill>
        <p:spPr>
          <a:xfrm>
            <a:off x="2257269" y="3052909"/>
            <a:ext cx="4992029" cy="2596349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pic>
        <p:nvPicPr>
          <p:cNvPr id="77" name="Рисунок 3"/>
          <p:cNvPicPr/>
          <p:nvPr/>
        </p:nvPicPr>
        <p:blipFill>
          <a:blip r:embed="rId3"/>
          <a:srcRect t="6939"/>
          <a:stretch/>
        </p:blipFill>
        <p:spPr>
          <a:xfrm>
            <a:off x="1627200" y="265680"/>
            <a:ext cx="5149440" cy="3190680"/>
          </a:xfrm>
          <a:prstGeom prst="rect">
            <a:avLst/>
          </a:prstGeom>
          <a:ln w="0">
            <a:noFill/>
          </a:ln>
        </p:spPr>
      </p:pic>
      <p:pic>
        <p:nvPicPr>
          <p:cNvPr id="78" name="Рисунок 5"/>
          <p:cNvPicPr/>
          <p:nvPr/>
        </p:nvPicPr>
        <p:blipFill>
          <a:blip r:embed="rId4"/>
          <a:srcRect l="328" t="9270" r="-328" b="6973"/>
          <a:stretch/>
        </p:blipFill>
        <p:spPr>
          <a:xfrm>
            <a:off x="3513240" y="3531960"/>
            <a:ext cx="5714640" cy="3190680"/>
          </a:xfrm>
          <a:prstGeom prst="rect">
            <a:avLst/>
          </a:prstGeom>
          <a:ln w="0">
            <a:noFill/>
          </a:ln>
        </p:spPr>
      </p:pic>
      <p:pic>
        <p:nvPicPr>
          <p:cNvPr id="79" name="Рисунок 8"/>
          <p:cNvPicPr/>
          <p:nvPr/>
        </p:nvPicPr>
        <p:blipFill>
          <a:blip r:embed="rId5"/>
          <a:srcRect b="10137"/>
          <a:stretch/>
        </p:blipFill>
        <p:spPr>
          <a:xfrm>
            <a:off x="7069680" y="265680"/>
            <a:ext cx="4540680" cy="30600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pic>
        <p:nvPicPr>
          <p:cNvPr id="81" name="Рисунок 3"/>
          <p:cNvPicPr/>
          <p:nvPr/>
        </p:nvPicPr>
        <p:blipFill>
          <a:blip r:embed="rId3"/>
          <a:srcRect t="18112" b="8449"/>
          <a:stretch/>
        </p:blipFill>
        <p:spPr>
          <a:xfrm>
            <a:off x="1764000" y="85320"/>
            <a:ext cx="5716800" cy="2799000"/>
          </a:xfrm>
          <a:prstGeom prst="rect">
            <a:avLst/>
          </a:prstGeom>
          <a:ln w="0">
            <a:noFill/>
          </a:ln>
        </p:spPr>
      </p:pic>
      <p:sp>
        <p:nvSpPr>
          <p:cNvPr id="82" name="TextBox 5"/>
          <p:cNvSpPr/>
          <p:nvPr/>
        </p:nvSpPr>
        <p:spPr>
          <a:xfrm>
            <a:off x="1909800" y="3075120"/>
            <a:ext cx="3974040" cy="69948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Ансамбль народного танца 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имени Игоря Моисеева 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3" name="Рисунок 7"/>
          <p:cNvPicPr/>
          <p:nvPr/>
        </p:nvPicPr>
        <p:blipFill>
          <a:blip r:embed="rId4"/>
          <a:srcRect t="14210"/>
          <a:stretch/>
        </p:blipFill>
        <p:spPr>
          <a:xfrm>
            <a:off x="6143760" y="2993040"/>
            <a:ext cx="5575320" cy="3129120"/>
          </a:xfrm>
          <a:prstGeom prst="rect">
            <a:avLst/>
          </a:prstGeom>
          <a:ln w="0">
            <a:noFill/>
          </a:ln>
        </p:spPr>
      </p:pic>
      <p:sp>
        <p:nvSpPr>
          <p:cNvPr id="84" name="TextBox 9"/>
          <p:cNvSpPr/>
          <p:nvPr/>
        </p:nvSpPr>
        <p:spPr>
          <a:xfrm>
            <a:off x="7063200" y="6231600"/>
            <a:ext cx="3330720" cy="39456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Театр танца «Гжель»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sp>
        <p:nvSpPr>
          <p:cNvPr id="86" name="TextBox 3"/>
          <p:cNvSpPr/>
          <p:nvPr/>
        </p:nvSpPr>
        <p:spPr>
          <a:xfrm>
            <a:off x="2080800" y="3643200"/>
            <a:ext cx="3281040" cy="39456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Ансамбль «Берёзка» 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7" name="Рисунок 5"/>
          <p:cNvPicPr/>
          <p:nvPr/>
        </p:nvPicPr>
        <p:blipFill>
          <a:blip r:embed="rId3"/>
          <a:srcRect t="7958" b="8868"/>
          <a:stretch/>
        </p:blipFill>
        <p:spPr>
          <a:xfrm>
            <a:off x="1698120" y="183960"/>
            <a:ext cx="5905800" cy="3274560"/>
          </a:xfrm>
          <a:prstGeom prst="rect">
            <a:avLst/>
          </a:prstGeom>
          <a:ln w="0">
            <a:noFill/>
          </a:ln>
        </p:spPr>
      </p:pic>
      <p:sp>
        <p:nvSpPr>
          <p:cNvPr id="88" name="TextBox 7"/>
          <p:cNvSpPr/>
          <p:nvPr/>
        </p:nvSpPr>
        <p:spPr>
          <a:xfrm>
            <a:off x="6344640" y="5868360"/>
            <a:ext cx="5504760" cy="79092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15000"/>
              </a:lnSpc>
              <a:spcAft>
                <a:spcPts val="700"/>
              </a:spcAft>
              <a:tabLst>
                <a:tab pos="0" algn="l"/>
              </a:tabLs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Ансамбль народного танца при хоре им. Пятницкого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89" name="Рисунок 9"/>
          <p:cNvPicPr/>
          <p:nvPr/>
        </p:nvPicPr>
        <p:blipFill>
          <a:blip r:embed="rId4"/>
          <a:srcRect t="8472"/>
          <a:stretch/>
        </p:blipFill>
        <p:spPr>
          <a:xfrm>
            <a:off x="6648120" y="2945160"/>
            <a:ext cx="5308920" cy="2820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sp>
        <p:nvSpPr>
          <p:cNvPr id="91" name="TextBox 3"/>
          <p:cNvSpPr/>
          <p:nvPr/>
        </p:nvSpPr>
        <p:spPr>
          <a:xfrm>
            <a:off x="1935360" y="3731400"/>
            <a:ext cx="4085640" cy="82116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1800" b="0" strike="noStrike" spc="-1">
                <a:solidFill>
                  <a:schemeClr val="dk1"/>
                </a:solidFill>
                <a:latin typeface="Times New Roman"/>
                <a:ea typeface="NSimSun"/>
              </a:rPr>
              <a:t> </a:t>
            </a:r>
            <a:r>
              <a:rPr lang="ru-RU" sz="24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Ансамбль народного танца «Варенька» 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2" name="Рисунок 5"/>
          <p:cNvPicPr/>
          <p:nvPr/>
        </p:nvPicPr>
        <p:blipFill>
          <a:blip r:embed="rId3"/>
          <a:srcRect t="23788" b="15877"/>
          <a:stretch/>
        </p:blipFill>
        <p:spPr>
          <a:xfrm>
            <a:off x="1698120" y="219240"/>
            <a:ext cx="6440040" cy="3209400"/>
          </a:xfrm>
          <a:prstGeom prst="rect">
            <a:avLst/>
          </a:prstGeom>
          <a:ln w="0">
            <a:noFill/>
          </a:ln>
        </p:spPr>
      </p:pic>
      <p:sp>
        <p:nvSpPr>
          <p:cNvPr id="93" name="TextBox 7"/>
          <p:cNvSpPr/>
          <p:nvPr/>
        </p:nvSpPr>
        <p:spPr>
          <a:xfrm>
            <a:off x="7284960" y="6012720"/>
            <a:ext cx="4032720" cy="69948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Ансамбль народного танца «Реванш»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94" name="Рисунок 9"/>
          <p:cNvPicPr/>
          <p:nvPr/>
        </p:nvPicPr>
        <p:blipFill>
          <a:blip r:embed="rId4"/>
          <a:stretch/>
        </p:blipFill>
        <p:spPr>
          <a:xfrm>
            <a:off x="6752520" y="2802960"/>
            <a:ext cx="4814280" cy="3209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TextBox 3"/>
          <p:cNvSpPr/>
          <p:nvPr/>
        </p:nvSpPr>
        <p:spPr>
          <a:xfrm>
            <a:off x="5765040" y="1083600"/>
            <a:ext cx="6221520" cy="377460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457200" defTabSz="91440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</a:pPr>
            <a:r>
              <a:rPr lang="ru-RU" sz="16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1) Нравится ли вам русский танец?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457200" defTabSz="91440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2) Знакомы ли вам ансамбли народного танца  города Саратова?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457200" defTabSz="91440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3) Посещаете ли концерты известных русских народных хореографических ансамблей?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457200" defTabSz="91440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4) Какой вам больше нравится танец современный или народный?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457200" defTabSz="91440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5) Влияет ли роль русского танца в сохранении русских народных традиций?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457200" defTabSz="91440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6) Популярен ли русский народный танец в современном обществе?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  <a:p>
            <a:pPr marL="457200" defTabSz="914400">
              <a:lnSpc>
                <a:spcPct val="100000"/>
              </a:lnSpc>
              <a:spcBef>
                <a:spcPts val="499"/>
              </a:spcBef>
              <a:spcAft>
                <a:spcPts val="499"/>
              </a:spcAft>
              <a:tabLst>
                <a:tab pos="0" algn="l"/>
              </a:tabLst>
            </a:pPr>
            <a:r>
              <a:rPr lang="ru-RU" sz="16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 </a:t>
            </a:r>
            <a:endParaRPr lang="ru-RU" sz="16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6" name="TextBox 5"/>
          <p:cNvSpPr/>
          <p:nvPr/>
        </p:nvSpPr>
        <p:spPr>
          <a:xfrm>
            <a:off x="771120" y="285120"/>
            <a:ext cx="4096800" cy="51012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15000"/>
              </a:lnSpc>
              <a:spcBef>
                <a:spcPts val="499"/>
              </a:spcBef>
              <a:spcAft>
                <a:spcPts val="499"/>
              </a:spcAft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Результаты опроса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97" name="Диаграмма 8"/>
          <p:cNvGraphicFramePr/>
          <p:nvPr/>
        </p:nvGraphicFramePr>
        <p:xfrm>
          <a:off x="569160" y="1626840"/>
          <a:ext cx="4412160" cy="4641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8" name="Диаграмма 4"/>
          <p:cNvGraphicFramePr/>
          <p:nvPr/>
        </p:nvGraphicFramePr>
        <p:xfrm>
          <a:off x="-685800" y="1803240"/>
          <a:ext cx="6450480" cy="5053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040" cy="6912360"/>
          </a:xfrm>
          <a:prstGeom prst="rect">
            <a:avLst/>
          </a:prstGeom>
          <a:ln w="0">
            <a:noFill/>
          </a:ln>
        </p:spPr>
      </p:pic>
      <p:sp>
        <p:nvSpPr>
          <p:cNvPr id="100" name="TextBox 3"/>
          <p:cNvSpPr/>
          <p:nvPr/>
        </p:nvSpPr>
        <p:spPr>
          <a:xfrm>
            <a:off x="3048840" y="3264480"/>
            <a:ext cx="6096600" cy="720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15000"/>
              </a:lnSpc>
              <a:spcBef>
                <a:spcPts val="499"/>
              </a:spcBef>
              <a:spcAft>
                <a:spcPts val="499"/>
              </a:spcAft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Вставить фотографии  своего коллектива, название, руководители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01" name="Рисунок 4" descr="IMG_2247.JPG"/>
          <p:cNvPicPr/>
          <p:nvPr/>
        </p:nvPicPr>
        <p:blipFill>
          <a:blip r:embed="rId3"/>
          <a:stretch/>
        </p:blipFill>
        <p:spPr>
          <a:xfrm>
            <a:off x="3046320" y="1507680"/>
            <a:ext cx="6385680" cy="3742560"/>
          </a:xfrm>
          <a:prstGeom prst="rect">
            <a:avLst/>
          </a:prstGeom>
          <a:ln w="0">
            <a:noFill/>
          </a:ln>
        </p:spPr>
      </p:pic>
      <p:sp>
        <p:nvSpPr>
          <p:cNvPr id="102" name="Прямоугольник 5"/>
          <p:cNvSpPr/>
          <p:nvPr/>
        </p:nvSpPr>
        <p:spPr>
          <a:xfrm>
            <a:off x="1674360" y="378360"/>
            <a:ext cx="9653400" cy="1431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Образцовый ансамбль танца  « Цветень» город Саратов</a:t>
            </a:r>
            <a:r>
              <a:rPr lang="ru-RU" sz="2800" b="1" strike="noStrike" spc="-1">
                <a:solidFill>
                  <a:schemeClr val="dk1"/>
                </a:solidFill>
                <a:latin typeface="Calibri"/>
              </a:rPr>
              <a:t>  </a:t>
            </a:r>
            <a:r>
              <a:rPr lang="ru-RU" sz="2800" b="0" strike="noStrike" spc="-1">
                <a:solidFill>
                  <a:schemeClr val="dk1"/>
                </a:solidFill>
                <a:latin typeface="Calibri"/>
              </a:rPr>
              <a:t>под руководством: Федоровой С.В.</a:t>
            </a:r>
            <a:br>
              <a:rPr sz="3200"/>
            </a:b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3" name="TextBox 5"/>
          <p:cNvSpPr/>
          <p:nvPr/>
        </p:nvSpPr>
        <p:spPr>
          <a:xfrm>
            <a:off x="3243240" y="5400000"/>
            <a:ext cx="6097320" cy="65052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15000"/>
              </a:lnSpc>
              <a:spcBef>
                <a:spcPts val="499"/>
              </a:spcBef>
              <a:spcAft>
                <a:spcPts val="499"/>
              </a:spcAft>
            </a:pPr>
            <a:r>
              <a:rPr lang="ru-RU" sz="3200" b="1" strike="noStrike" spc="-1">
                <a:solidFill>
                  <a:srgbClr val="C00000"/>
                </a:solidFill>
                <a:latin typeface="Century Schoolbook"/>
                <a:ea typeface="Times New Roman"/>
              </a:rPr>
              <a:t>Спасибо за внимание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sp>
        <p:nvSpPr>
          <p:cNvPr id="105" name="TextBox 3"/>
          <p:cNvSpPr/>
          <p:nvPr/>
        </p:nvSpPr>
        <p:spPr>
          <a:xfrm>
            <a:off x="3048840" y="3264480"/>
            <a:ext cx="6097320" cy="352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15000"/>
              </a:lnSpc>
              <a:spcBef>
                <a:spcPts val="499"/>
              </a:spcBef>
              <a:spcAft>
                <a:spcPts val="499"/>
              </a:spcAft>
            </a:pPr>
            <a:endParaRPr lang="ru-RU" sz="1600" b="0" strike="noStrike" spc="-1">
              <a:solidFill>
                <a:schemeClr val="dk1"/>
              </a:solidFill>
              <a:latin typeface="Times New Roman"/>
              <a:ea typeface="Times New Roman"/>
            </a:endParaRPr>
          </a:p>
        </p:txBody>
      </p:sp>
      <p:sp>
        <p:nvSpPr>
          <p:cNvPr id="106" name="TextBox 4"/>
          <p:cNvSpPr/>
          <p:nvPr/>
        </p:nvSpPr>
        <p:spPr>
          <a:xfrm>
            <a:off x="1698120" y="507960"/>
            <a:ext cx="10067400" cy="481284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 defTabSz="914400">
              <a:lnSpc>
                <a:spcPct val="115000"/>
              </a:lnSpc>
              <a:spcBef>
                <a:spcPts val="499"/>
              </a:spcBef>
              <a:spcAft>
                <a:spcPts val="499"/>
              </a:spcAft>
            </a:pPr>
            <a:r>
              <a:rPr lang="ru-RU" sz="20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Список используемой литературы:</a:t>
            </a: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 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Белых В. И., Донская Т. К. Объединяющая сила русского танца (статья);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Устинова Т. А., Лаков Н. А. Русские народные танцы. – М. 1950;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Климов А. А., Основы русского народного танца. — М. 1981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Bef>
                <a:spcPts val="499"/>
              </a:spcBef>
              <a:spcAft>
                <a:spcPts val="499"/>
              </a:spcAft>
            </a:pPr>
            <a:r>
              <a:rPr lang="ru-RU" sz="2000" b="1" strike="noStrike" spc="-1">
                <a:solidFill>
                  <a:srgbClr val="000000"/>
                </a:solidFill>
                <a:latin typeface="Century Schoolbook"/>
                <a:ea typeface="Times New Roman"/>
              </a:rPr>
              <a:t>Интернет-ресурсы: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http://slavyanskaya-kultura.ru;(6.01.2020г.)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https://www.hendrixstudio.ru. (6.01.2020г.)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 </a:t>
            </a:r>
            <a:r>
              <a:rPr lang="ru-RU" sz="2000" b="1" u="sng" strike="noStrike" spc="-1">
                <a:solidFill>
                  <a:srgbClr val="0563C1"/>
                </a:solidFill>
                <a:uFill>
                  <a:solidFill>
                    <a:srgbClr val="000000"/>
                  </a:solidFill>
                </a:uFill>
                <a:latin typeface="Century Schoolbook"/>
                <a:ea typeface="NSimSun"/>
                <a:hlinkClick r:id="rId3"/>
              </a:rPr>
              <a:t>https://vk.com/wall-107861972_1958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u="sng" strike="noStrike" spc="-1">
                <a:solidFill>
                  <a:srgbClr val="0563C1"/>
                </a:solidFill>
                <a:uFill>
                  <a:solidFill>
                    <a:srgbClr val="000000"/>
                  </a:solidFill>
                </a:uFill>
                <a:latin typeface="Century Schoolbook"/>
                <a:ea typeface="NSimSun"/>
                <a:hlinkClick r:id="rId4"/>
              </a:rPr>
              <a:t>https://www.rusfolk.ru/news/itogi-vserossijskogo-festivala-russkogo-narodnogo-tanca-po-vsej-rossii-vodat-horovody-na-priz-im-ta-ustinovoj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http://www.kremlin.ru/events/president/transcripts/23978/print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15000"/>
              </a:lnSpc>
              <a:tabLst>
                <a:tab pos="0" algn="l"/>
              </a:tabLst>
            </a:pPr>
            <a:r>
              <a:rPr lang="ru-RU" sz="1800" b="1" strike="noStrike" spc="-1">
                <a:solidFill>
                  <a:schemeClr val="dk1"/>
                </a:solidFill>
                <a:latin typeface="Times New Roman"/>
                <a:ea typeface="NSimSun"/>
              </a:rPr>
              <a:t> </a:t>
            </a:r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sp>
        <p:nvSpPr>
          <p:cNvPr id="46" name="TextBox 4"/>
          <p:cNvSpPr/>
          <p:nvPr/>
        </p:nvSpPr>
        <p:spPr>
          <a:xfrm>
            <a:off x="1828800" y="475200"/>
            <a:ext cx="10188720" cy="4830840"/>
          </a:xfrm>
          <a:prstGeom prst="rect">
            <a:avLst/>
          </a:prstGeom>
          <a:noFill/>
          <a:ln w="57150">
            <a:solidFill>
              <a:srgbClr val="002060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Цель: 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- </a:t>
            </a:r>
            <a:r>
              <a:rPr lang="ru-RU" sz="20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выяснить, является ли русский народный танец отражением особенностей народа и нужены ли знания о русском народном танце молодому поколению.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 Задачи: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- Изучить источники, узнать историю возникновения русского народного танца.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- Подробнее получить информацию о видах русского народного танца.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-  Найти информацию о самых известных коллективах русского народного танца России и Саратова.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defTabSz="914400">
              <a:lnSpc>
                <a:spcPct val="115000"/>
              </a:lnSpc>
            </a:pPr>
            <a:r>
              <a:rPr lang="ru-RU" sz="20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- Провести опрос среди учащихся школы с целью выявления знаний о русском народном танце и выяснить какие танцы в наше время популярны.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  <a:p>
            <a:pPr algn="just" defTabSz="914400">
              <a:lnSpc>
                <a:spcPct val="115000"/>
              </a:lnSpc>
              <a:spcAft>
                <a:spcPts val="700"/>
              </a:spcAft>
            </a:pPr>
            <a:r>
              <a:rPr lang="ru-RU" sz="20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- Провести мероприятие среди учащихся школы « Ох, уж эта русская душа -  русский танец».</a:t>
            </a:r>
            <a:endParaRPr lang="ru-RU" sz="20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pic>
        <p:nvPicPr>
          <p:cNvPr id="48" name="Рисунок 5"/>
          <p:cNvPicPr/>
          <p:nvPr/>
        </p:nvPicPr>
        <p:blipFill>
          <a:blip r:embed="rId3"/>
          <a:srcRect b="5375"/>
          <a:stretch/>
        </p:blipFill>
        <p:spPr>
          <a:xfrm>
            <a:off x="1814760" y="1454040"/>
            <a:ext cx="4664880" cy="4414680"/>
          </a:xfrm>
          <a:prstGeom prst="rect">
            <a:avLst/>
          </a:prstGeom>
          <a:ln w="0">
            <a:noFill/>
          </a:ln>
        </p:spPr>
      </p:pic>
      <p:sp>
        <p:nvSpPr>
          <p:cNvPr id="49" name="TextBox 7"/>
          <p:cNvSpPr/>
          <p:nvPr/>
        </p:nvSpPr>
        <p:spPr>
          <a:xfrm>
            <a:off x="1698120" y="150480"/>
            <a:ext cx="5010120" cy="118692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Свайные постройки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на Ладожском озере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в дохристианский период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0" name="Рисунок 9"/>
          <p:cNvPicPr/>
          <p:nvPr/>
        </p:nvPicPr>
        <p:blipFill>
          <a:blip r:embed="rId4"/>
          <a:stretch/>
        </p:blipFill>
        <p:spPr>
          <a:xfrm>
            <a:off x="7164360" y="1454040"/>
            <a:ext cx="4338360" cy="4338360"/>
          </a:xfrm>
          <a:prstGeom prst="rect">
            <a:avLst/>
          </a:prstGeom>
          <a:ln w="0">
            <a:noFill/>
          </a:ln>
        </p:spPr>
      </p:pic>
      <p:sp>
        <p:nvSpPr>
          <p:cNvPr id="51" name="TextBox 11"/>
          <p:cNvSpPr/>
          <p:nvPr/>
        </p:nvSpPr>
        <p:spPr>
          <a:xfrm>
            <a:off x="7081920" y="6035040"/>
            <a:ext cx="4963680" cy="45540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Танцы с медведями на Руси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sp>
        <p:nvSpPr>
          <p:cNvPr id="53" name="TextBox 7"/>
          <p:cNvSpPr/>
          <p:nvPr/>
        </p:nvSpPr>
        <p:spPr>
          <a:xfrm>
            <a:off x="3552480" y="463680"/>
            <a:ext cx="6097320" cy="57744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3200" b="1" strike="noStrike" spc="-1">
                <a:solidFill>
                  <a:schemeClr val="dk1"/>
                </a:solidFill>
                <a:latin typeface="Century Schoolbook"/>
                <a:ea typeface="NSimSun"/>
              </a:rPr>
              <a:t>Скоморошество</a:t>
            </a:r>
            <a:r>
              <a:rPr lang="ru-RU" sz="3200" b="1" strike="noStrike" spc="-1">
                <a:solidFill>
                  <a:schemeClr val="accent6">
                    <a:lumMod val="75000"/>
                  </a:schemeClr>
                </a:solidFill>
                <a:latin typeface="Century Schoolbook"/>
                <a:ea typeface="NSimSun"/>
              </a:rPr>
              <a:t> </a:t>
            </a:r>
            <a:endParaRPr lang="ru-RU" sz="32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4" name="Рисунок 9"/>
          <p:cNvPicPr/>
          <p:nvPr/>
        </p:nvPicPr>
        <p:blipFill>
          <a:blip r:embed="rId3"/>
          <a:stretch/>
        </p:blipFill>
        <p:spPr>
          <a:xfrm>
            <a:off x="1987560" y="1755360"/>
            <a:ext cx="5053680" cy="2973600"/>
          </a:xfrm>
          <a:prstGeom prst="rect">
            <a:avLst/>
          </a:prstGeom>
          <a:ln w="0">
            <a:noFill/>
          </a:ln>
        </p:spPr>
      </p:pic>
      <p:pic>
        <p:nvPicPr>
          <p:cNvPr id="55" name="Рисунок 11"/>
          <p:cNvPicPr/>
          <p:nvPr/>
        </p:nvPicPr>
        <p:blipFill>
          <a:blip r:embed="rId4"/>
          <a:stretch/>
        </p:blipFill>
        <p:spPr>
          <a:xfrm>
            <a:off x="7516440" y="2259720"/>
            <a:ext cx="4266720" cy="304776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sp>
        <p:nvSpPr>
          <p:cNvPr id="57" name="TextBox 3"/>
          <p:cNvSpPr/>
          <p:nvPr/>
        </p:nvSpPr>
        <p:spPr>
          <a:xfrm>
            <a:off x="1530360" y="5455080"/>
            <a:ext cx="4870080" cy="82116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Царь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Михаил Федорович Романов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58" name="Рисунок 5"/>
          <p:cNvPicPr/>
          <p:nvPr/>
        </p:nvPicPr>
        <p:blipFill>
          <a:blip r:embed="rId3"/>
          <a:stretch/>
        </p:blipFill>
        <p:spPr>
          <a:xfrm>
            <a:off x="2142000" y="861480"/>
            <a:ext cx="3269520" cy="4316760"/>
          </a:xfrm>
          <a:prstGeom prst="rect">
            <a:avLst/>
          </a:prstGeom>
          <a:ln w="0">
            <a:noFill/>
          </a:ln>
        </p:spPr>
      </p:pic>
      <p:pic>
        <p:nvPicPr>
          <p:cNvPr id="59" name="Рисунок 11"/>
          <p:cNvPicPr/>
          <p:nvPr/>
        </p:nvPicPr>
        <p:blipFill>
          <a:blip r:embed="rId4"/>
          <a:srcRect l="6555" t="-2256" r="8502" b="2256"/>
          <a:stretch/>
        </p:blipFill>
        <p:spPr>
          <a:xfrm>
            <a:off x="7501680" y="861480"/>
            <a:ext cx="3162600" cy="4316760"/>
          </a:xfrm>
          <a:prstGeom prst="rect">
            <a:avLst/>
          </a:prstGeom>
          <a:ln w="0">
            <a:noFill/>
          </a:ln>
        </p:spPr>
      </p:pic>
      <p:sp>
        <p:nvSpPr>
          <p:cNvPr id="60" name="TextBox 13"/>
          <p:cNvSpPr/>
          <p:nvPr/>
        </p:nvSpPr>
        <p:spPr>
          <a:xfrm>
            <a:off x="6727320" y="5455080"/>
            <a:ext cx="5317920" cy="82116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Царь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Алексей Михайлович Романов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pic>
        <p:nvPicPr>
          <p:cNvPr id="62" name="Рисунок 3"/>
          <p:cNvPicPr/>
          <p:nvPr/>
        </p:nvPicPr>
        <p:blipFill>
          <a:blip r:embed="rId3"/>
          <a:stretch/>
        </p:blipFill>
        <p:spPr>
          <a:xfrm>
            <a:off x="4338720" y="418680"/>
            <a:ext cx="3759480" cy="5012640"/>
          </a:xfrm>
          <a:prstGeom prst="rect">
            <a:avLst/>
          </a:prstGeom>
          <a:ln w="0">
            <a:noFill/>
          </a:ln>
        </p:spPr>
      </p:pic>
      <p:sp>
        <p:nvSpPr>
          <p:cNvPr id="63" name="TextBox 5"/>
          <p:cNvSpPr/>
          <p:nvPr/>
        </p:nvSpPr>
        <p:spPr>
          <a:xfrm>
            <a:off x="2052720" y="5635080"/>
            <a:ext cx="9740880" cy="821160"/>
          </a:xfrm>
          <a:prstGeom prst="rect">
            <a:avLst/>
          </a:prstGeom>
          <a:solidFill>
            <a:srgbClr val="FFFFFF"/>
          </a:solidFill>
          <a:ln>
            <a:solidFill>
              <a:srgbClr val="ED7D3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ru-RU" sz="2400" b="1" strike="noStrike" spc="-1">
                <a:solidFill>
                  <a:srgbClr val="000000"/>
                </a:solidFill>
                <a:latin typeface="Century Schoolbook"/>
                <a:ea typeface="NSimSun"/>
              </a:rPr>
              <a:t>18 век – это эпоха, связанная с именем Петра I, блестящего реформатора. </a:t>
            </a:r>
            <a:endParaRPr lang="ru-RU" sz="2400" b="0" strike="noStrike" spc="-1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pic>
        <p:nvPicPr>
          <p:cNvPr id="65" name="Рисунок 5"/>
          <p:cNvPicPr/>
          <p:nvPr/>
        </p:nvPicPr>
        <p:blipFill>
          <a:blip r:embed="rId3"/>
          <a:stretch/>
        </p:blipFill>
        <p:spPr>
          <a:xfrm>
            <a:off x="1923840" y="289800"/>
            <a:ext cx="4876560" cy="4076280"/>
          </a:xfrm>
          <a:prstGeom prst="rect">
            <a:avLst/>
          </a:prstGeom>
          <a:ln w="0">
            <a:noFill/>
          </a:ln>
        </p:spPr>
      </p:pic>
      <p:pic>
        <p:nvPicPr>
          <p:cNvPr id="66" name="Рисунок 7"/>
          <p:cNvPicPr/>
          <p:nvPr/>
        </p:nvPicPr>
        <p:blipFill>
          <a:blip r:embed="rId4"/>
          <a:stretch/>
        </p:blipFill>
        <p:spPr>
          <a:xfrm>
            <a:off x="7026120" y="2783160"/>
            <a:ext cx="4804200" cy="35798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pic>
        <p:nvPicPr>
          <p:cNvPr id="68" name="Рисунок 3"/>
          <p:cNvPicPr/>
          <p:nvPr/>
        </p:nvPicPr>
        <p:blipFill>
          <a:blip r:embed="rId3"/>
          <a:stretch/>
        </p:blipFill>
        <p:spPr>
          <a:xfrm>
            <a:off x="1932120" y="363960"/>
            <a:ext cx="3858120" cy="4721040"/>
          </a:xfrm>
          <a:prstGeom prst="rect">
            <a:avLst/>
          </a:prstGeom>
          <a:ln w="0">
            <a:noFill/>
          </a:ln>
        </p:spPr>
      </p:pic>
      <p:pic>
        <p:nvPicPr>
          <p:cNvPr id="69" name="Рисунок 5"/>
          <p:cNvPicPr/>
          <p:nvPr/>
        </p:nvPicPr>
        <p:blipFill>
          <a:blip r:embed="rId4"/>
          <a:stretch/>
        </p:blipFill>
        <p:spPr>
          <a:xfrm>
            <a:off x="8692560" y="363960"/>
            <a:ext cx="3409560" cy="5847840"/>
          </a:xfrm>
          <a:prstGeom prst="rect">
            <a:avLst/>
          </a:prstGeom>
          <a:ln w="0">
            <a:noFill/>
          </a:ln>
        </p:spPr>
      </p:pic>
      <p:pic>
        <p:nvPicPr>
          <p:cNvPr id="70" name="Рисунок 7"/>
          <p:cNvPicPr/>
          <p:nvPr/>
        </p:nvPicPr>
        <p:blipFill>
          <a:blip r:embed="rId5"/>
          <a:stretch/>
        </p:blipFill>
        <p:spPr>
          <a:xfrm>
            <a:off x="5790600" y="532800"/>
            <a:ext cx="2814480" cy="5643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Рисунок 2"/>
          <p:cNvPicPr/>
          <p:nvPr/>
        </p:nvPicPr>
        <p:blipFill>
          <a:blip r:embed="rId2"/>
          <a:stretch/>
        </p:blipFill>
        <p:spPr>
          <a:xfrm>
            <a:off x="0" y="0"/>
            <a:ext cx="1697760" cy="6913080"/>
          </a:xfrm>
          <a:prstGeom prst="rect">
            <a:avLst/>
          </a:prstGeom>
          <a:ln w="0">
            <a:noFill/>
          </a:ln>
        </p:spPr>
      </p:pic>
      <p:pic>
        <p:nvPicPr>
          <p:cNvPr id="72" name="Рисунок 3"/>
          <p:cNvPicPr/>
          <p:nvPr/>
        </p:nvPicPr>
        <p:blipFill>
          <a:blip r:embed="rId3"/>
          <a:stretch/>
        </p:blipFill>
        <p:spPr>
          <a:xfrm>
            <a:off x="1698120" y="149760"/>
            <a:ext cx="5035320" cy="2947320"/>
          </a:xfrm>
          <a:prstGeom prst="rect">
            <a:avLst/>
          </a:prstGeom>
          <a:ln w="0">
            <a:noFill/>
          </a:ln>
        </p:spPr>
      </p:pic>
      <p:pic>
        <p:nvPicPr>
          <p:cNvPr id="73" name="Рисунок 5"/>
          <p:cNvPicPr/>
          <p:nvPr/>
        </p:nvPicPr>
        <p:blipFill>
          <a:blip r:embed="rId4"/>
          <a:srcRect t="15504"/>
          <a:stretch/>
        </p:blipFill>
        <p:spPr>
          <a:xfrm>
            <a:off x="6967800" y="251640"/>
            <a:ext cx="4900680" cy="2743200"/>
          </a:xfrm>
          <a:prstGeom prst="rect">
            <a:avLst/>
          </a:prstGeom>
          <a:ln w="0">
            <a:noFill/>
          </a:ln>
        </p:spPr>
      </p:pic>
      <p:pic>
        <p:nvPicPr>
          <p:cNvPr id="74" name="Рисунок 7"/>
          <p:cNvPicPr/>
          <p:nvPr/>
        </p:nvPicPr>
        <p:blipFill>
          <a:blip r:embed="rId5"/>
          <a:stretch/>
        </p:blipFill>
        <p:spPr>
          <a:xfrm>
            <a:off x="1945440" y="3545280"/>
            <a:ext cx="4788000" cy="3060000"/>
          </a:xfrm>
          <a:prstGeom prst="rect">
            <a:avLst/>
          </a:prstGeom>
          <a:ln w="0">
            <a:noFill/>
          </a:ln>
        </p:spPr>
      </p:pic>
      <p:pic>
        <p:nvPicPr>
          <p:cNvPr id="75" name="Рисунок 10"/>
          <p:cNvPicPr/>
          <p:nvPr/>
        </p:nvPicPr>
        <p:blipFill>
          <a:blip r:embed="rId6"/>
          <a:srcRect l="3522" t="8513" r="-3522" b="9033"/>
          <a:stretch/>
        </p:blipFill>
        <p:spPr>
          <a:xfrm>
            <a:off x="7950960" y="3092760"/>
            <a:ext cx="3177360" cy="36151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</a:majorFont>
      <a:minorFont>
        <a:latin typeface="Calibri" panose="020F0502020204030204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</TotalTime>
  <Words>430</Words>
  <Application>Microsoft Office PowerPoint</Application>
  <PresentationFormat>Широкоэкранный</PresentationFormat>
  <Paragraphs>57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</vt:lpstr>
      <vt:lpstr>Century Schoolbook</vt:lpstr>
      <vt:lpstr>Symbol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Константин Казачков</dc:creator>
  <dc:description/>
  <cp:lastModifiedBy>Константин Казачков</cp:lastModifiedBy>
  <cp:revision>25</cp:revision>
  <dcterms:created xsi:type="dcterms:W3CDTF">2024-11-16T15:30:45Z</dcterms:created>
  <dcterms:modified xsi:type="dcterms:W3CDTF">2025-10-27T14:40:21Z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16</vt:i4>
  </property>
</Properties>
</file>