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7" r:id="rId2"/>
    <p:sldId id="256" r:id="rId3"/>
    <p:sldId id="259" r:id="rId4"/>
    <p:sldId id="260" r:id="rId5"/>
    <p:sldId id="261" r:id="rId6"/>
    <p:sldId id="262" r:id="rId7"/>
    <p:sldId id="263" r:id="rId8"/>
    <p:sldId id="276" r:id="rId9"/>
    <p:sldId id="264" r:id="rId10"/>
    <p:sldId id="265" r:id="rId11"/>
    <p:sldId id="266" r:id="rId12"/>
    <p:sldId id="267" r:id="rId13"/>
    <p:sldId id="277" r:id="rId14"/>
    <p:sldId id="269" r:id="rId15"/>
    <p:sldId id="270" r:id="rId16"/>
    <p:sldId id="271" r:id="rId17"/>
    <p:sldId id="278" r:id="rId18"/>
    <p:sldId id="273" r:id="rId19"/>
    <p:sldId id="279" r:id="rId20"/>
    <p:sldId id="280" r:id="rId21"/>
    <p:sldId id="274" r:id="rId2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5" d="100"/>
          <a:sy n="45" d="100"/>
        </p:scale>
        <p:origin x="-123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F0FEF1-740C-456B-9A6F-5C8A8B78C1AC}" type="datetimeFigureOut">
              <a:rPr lang="ru-RU"/>
              <a:pPr>
                <a:defRPr/>
              </a:pPr>
              <a:t>29.11.2017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FB5827-DBF8-4232-8899-B821C280B3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866929-005C-4803-9144-2971F7415FF7}" type="datetimeFigureOut">
              <a:rPr lang="ru-RU"/>
              <a:pPr>
                <a:defRPr/>
              </a:pPr>
              <a:t>29.11.2017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24059A-E596-43E7-A0A6-7E05506C18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A36520-33B5-4F68-8FBC-FA36473F0DE1}" type="datetimeFigureOut">
              <a:rPr lang="ru-RU"/>
              <a:pPr>
                <a:defRPr/>
              </a:pPr>
              <a:t>29.11.2017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65F07F-69DB-4F05-A028-DEE1D5B045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8C9A62-3E3B-47EF-8C6D-77D677984083}" type="datetimeFigureOut">
              <a:rPr lang="ru-RU"/>
              <a:pPr>
                <a:defRPr/>
              </a:pPr>
              <a:t>29.11.2017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CC1F3E-229F-47C5-89E7-B03839E501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5D29AE-5B76-4B85-B00F-11F742D4E635}" type="datetimeFigureOut">
              <a:rPr lang="ru-RU"/>
              <a:pPr>
                <a:defRPr/>
              </a:pPr>
              <a:t>29.11.2017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660F9E-C882-4FB7-95EF-B35B03209B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3BC93B-19E4-4D76-9BC8-DFA2BB59AB15}" type="datetimeFigureOut">
              <a:rPr lang="ru-RU"/>
              <a:pPr>
                <a:defRPr/>
              </a:pPr>
              <a:t>29.11.2017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29E054-E8FC-4D54-A3FB-83BBC38344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E05601-871E-4399-B3E0-AFE7EB3D27D4}" type="datetimeFigureOut">
              <a:rPr lang="ru-RU"/>
              <a:pPr>
                <a:defRPr/>
              </a:pPr>
              <a:t>29.11.2017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E363DF-48AC-45F4-9AB1-020BA422C1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22EC79-962D-407F-BD11-AFCE0BC6F334}" type="datetimeFigureOut">
              <a:rPr lang="ru-RU"/>
              <a:pPr>
                <a:defRPr/>
              </a:pPr>
              <a:t>29.11.2017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5C40EE-70DD-4655-BD3B-9DA3BD76A9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BB47D1-6C0C-45C8-B5C5-AEF330B689A4}" type="datetimeFigureOut">
              <a:rPr lang="ru-RU"/>
              <a:pPr>
                <a:defRPr/>
              </a:pPr>
              <a:t>29.11.2017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6B129D-28D7-48B8-A9D2-18D182A8C4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9EFAFF-0801-405C-B214-7999B4B0984F}" type="datetimeFigureOut">
              <a:rPr lang="ru-RU"/>
              <a:pPr>
                <a:defRPr/>
              </a:pPr>
              <a:t>29.11.2017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CBFA5B-74DE-4AC6-84A8-C0EB1055F9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16013D-4DDA-4F54-B2F1-48307174F42E}" type="datetimeFigureOut">
              <a:rPr lang="ru-RU"/>
              <a:pPr>
                <a:defRPr/>
              </a:pPr>
              <a:t>29.11.2017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0624D5-F07E-4039-AD88-02BA549870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37000"/>
                <a:alpha val="52000"/>
              </a:schemeClr>
            </a:gs>
            <a:gs pos="1000">
              <a:srgbClr val="85C2FF"/>
            </a:gs>
            <a:gs pos="14000">
              <a:schemeClr val="bg2">
                <a:lumMod val="75000"/>
              </a:schemeClr>
            </a:gs>
            <a:gs pos="84000">
              <a:schemeClr val="accent1">
                <a:lumMod val="0"/>
                <a:lumOff val="100000"/>
                <a:alpha val="15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5DA2323-4B57-40F3-9B97-0ADA54448BA6}" type="datetimeFigureOut">
              <a:rPr lang="ru-RU"/>
              <a:pPr>
                <a:defRPr/>
              </a:pPr>
              <a:t>29.11.2017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D3EE079-C7EC-4B58-9512-1C6F40982D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42" r:id="rId2"/>
    <p:sldLayoutId id="2147483741" r:id="rId3"/>
    <p:sldLayoutId id="2147483740" r:id="rId4"/>
    <p:sldLayoutId id="2147483739" r:id="rId5"/>
    <p:sldLayoutId id="2147483738" r:id="rId6"/>
    <p:sldLayoutId id="2147483737" r:id="rId7"/>
    <p:sldLayoutId id="2147483736" r:id="rId8"/>
    <p:sldLayoutId id="2147483735" r:id="rId9"/>
    <p:sldLayoutId id="2147483734" r:id="rId10"/>
    <p:sldLayoutId id="214748373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Содержимое 2"/>
          <p:cNvSpPr>
            <a:spLocks noGrp="1"/>
          </p:cNvSpPr>
          <p:nvPr>
            <p:ph idx="1"/>
          </p:nvPr>
        </p:nvSpPr>
        <p:spPr>
          <a:xfrm>
            <a:off x="457200" y="1214438"/>
            <a:ext cx="8229600" cy="5110162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ru-RU" sz="5400" i="1" smtClean="0">
                <a:solidFill>
                  <a:srgbClr val="C00000"/>
                </a:solidFill>
              </a:rPr>
              <a:t>Умеющие мыслить </a:t>
            </a:r>
            <a:endParaRPr lang="ru-RU" sz="5400" smtClean="0">
              <a:solidFill>
                <a:srgbClr val="C00000"/>
              </a:solidFill>
            </a:endParaRPr>
          </a:p>
          <a:p>
            <a:pPr algn="ctr">
              <a:buFont typeface="Arial" charset="0"/>
              <a:buNone/>
            </a:pPr>
            <a:r>
              <a:rPr lang="ru-RU" sz="5400" i="1" smtClean="0">
                <a:solidFill>
                  <a:srgbClr val="C00000"/>
                </a:solidFill>
              </a:rPr>
              <a:t>умеют задавать вопросы.</a:t>
            </a:r>
            <a:endParaRPr lang="ru-RU" sz="5400" smtClean="0">
              <a:solidFill>
                <a:srgbClr val="C00000"/>
              </a:solidFill>
            </a:endParaRPr>
          </a:p>
          <a:p>
            <a:pPr algn="r">
              <a:buFont typeface="Arial" charset="0"/>
              <a:buNone/>
            </a:pPr>
            <a:r>
              <a:rPr lang="ru-RU" sz="5400" i="1" smtClean="0">
                <a:solidFill>
                  <a:srgbClr val="C00000"/>
                </a:solidFill>
              </a:rPr>
              <a:t>Э. Кинг</a:t>
            </a:r>
            <a:endParaRPr lang="ru-RU" sz="5400" smtClean="0">
              <a:solidFill>
                <a:srgbClr val="C00000"/>
              </a:solidFill>
            </a:endParaRPr>
          </a:p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>
                <a:solidFill>
                  <a:srgbClr val="C00000"/>
                </a:solidFill>
              </a:rPr>
              <a:t>Задания приема «Инсерт»</a:t>
            </a:r>
          </a:p>
        </p:txBody>
      </p:sp>
      <p:sp>
        <p:nvSpPr>
          <p:cNvPr id="2150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b="1" i="1" smtClean="0"/>
              <a:t>Задание 1. </a:t>
            </a:r>
            <a:r>
              <a:rPr lang="ru-RU" sz="2800" i="1" smtClean="0"/>
              <a:t>Познакомьтесь с информацией.</a:t>
            </a:r>
          </a:p>
          <a:p>
            <a:pPr>
              <a:buFont typeface="Arial" charset="0"/>
              <a:buNone/>
            </a:pPr>
            <a:endParaRPr lang="ru-RU" sz="2800" i="1" smtClean="0"/>
          </a:p>
          <a:p>
            <a:r>
              <a:rPr lang="ru-RU" sz="2800" b="1" i="1" smtClean="0"/>
              <a:t>Задание 2. </a:t>
            </a:r>
            <a:r>
              <a:rPr lang="ru-RU" sz="2800" i="1" smtClean="0"/>
              <a:t>Заполните таблицу «Инсерт»</a:t>
            </a:r>
          </a:p>
          <a:p>
            <a:endParaRPr lang="ru-RU" sz="2800" i="1" smtClean="0"/>
          </a:p>
          <a:p>
            <a:r>
              <a:rPr lang="ru-RU" sz="2800" b="1" i="1" smtClean="0"/>
              <a:t>Задание 3. </a:t>
            </a:r>
            <a:r>
              <a:rPr lang="ru-RU" sz="2800" i="1" smtClean="0"/>
              <a:t>Изучив таблицу, сформулируйте геометрические определения понятий, используя ключевые слова.</a:t>
            </a:r>
          </a:p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Содержимое 2"/>
          <p:cNvSpPr>
            <a:spLocks noGrp="1"/>
          </p:cNvSpPr>
          <p:nvPr>
            <p:ph idx="1"/>
          </p:nvPr>
        </p:nvSpPr>
        <p:spPr>
          <a:xfrm>
            <a:off x="457200" y="1571625"/>
            <a:ext cx="8229600" cy="4752975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smtClean="0"/>
              <a:t> </a:t>
            </a:r>
            <a:r>
              <a:rPr lang="ru-RU" sz="4400" b="1" i="1" smtClean="0">
                <a:solidFill>
                  <a:srgbClr val="C00000"/>
                </a:solidFill>
              </a:rPr>
              <a:t>«Скажи мне – и я    забуду. </a:t>
            </a:r>
            <a:endParaRPr lang="ru-RU" sz="4400" b="1" smtClean="0">
              <a:solidFill>
                <a:srgbClr val="C00000"/>
              </a:solidFill>
            </a:endParaRPr>
          </a:p>
          <a:p>
            <a:pPr>
              <a:buFont typeface="Arial" charset="0"/>
              <a:buNone/>
            </a:pPr>
            <a:r>
              <a:rPr lang="ru-RU" sz="4400" b="1" i="1" smtClean="0">
                <a:solidFill>
                  <a:srgbClr val="C00000"/>
                </a:solidFill>
              </a:rPr>
              <a:t>Покажи мне – и я запомню, </a:t>
            </a:r>
            <a:endParaRPr lang="ru-RU" sz="4400" b="1" smtClean="0">
              <a:solidFill>
                <a:srgbClr val="C00000"/>
              </a:solidFill>
            </a:endParaRPr>
          </a:p>
          <a:p>
            <a:pPr>
              <a:buFont typeface="Arial" charset="0"/>
              <a:buNone/>
            </a:pPr>
            <a:r>
              <a:rPr lang="ru-RU" sz="4400" b="1" i="1" smtClean="0">
                <a:solidFill>
                  <a:srgbClr val="C00000"/>
                </a:solidFill>
              </a:rPr>
              <a:t>Вовлеки меня – и я научусь.» </a:t>
            </a:r>
            <a:endParaRPr lang="ru-RU" sz="4400" b="1" smtClean="0">
              <a:solidFill>
                <a:srgbClr val="C00000"/>
              </a:solidFill>
            </a:endParaRPr>
          </a:p>
          <a:p>
            <a:pPr algn="r">
              <a:buFont typeface="Arial" charset="0"/>
              <a:buNone/>
            </a:pPr>
            <a:r>
              <a:rPr lang="ru-RU" sz="4000" i="1" smtClean="0">
                <a:solidFill>
                  <a:srgbClr val="C00000"/>
                </a:solidFill>
              </a:rPr>
              <a:t>(Конфуций)</a:t>
            </a:r>
            <a:endParaRPr lang="ru-RU" sz="4000" smtClean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42938"/>
            <a:ext cx="8229600" cy="1204912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C00000"/>
                </a:solidFill>
              </a:rPr>
              <a:t>2 этап урока -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«Стадия осмысления» 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8313" y="1989138"/>
            <a:ext cx="8229600" cy="4525962"/>
          </a:xfrm>
        </p:spPr>
        <p:txBody>
          <a:bodyPr rtlCol="0">
            <a:normAutofit fontScale="92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/>
              <a:t>     Цель:</a:t>
            </a:r>
            <a:endParaRPr lang="ru-RU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- получение новой информации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- корректировка учеником поставленных целей обучения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/>
              <a:t>     Функция:</a:t>
            </a:r>
            <a:endParaRPr lang="ru-RU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/>
              <a:t>Информационная </a:t>
            </a:r>
            <a:r>
              <a:rPr lang="ru-RU" dirty="0" smtClean="0"/>
              <a:t>(получение новой информации по теме)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  </a:t>
            </a:r>
            <a:r>
              <a:rPr lang="ru-RU" b="1" dirty="0" err="1" smtClean="0"/>
              <a:t>Систематизационная</a:t>
            </a:r>
            <a:r>
              <a:rPr lang="ru-RU" b="1" dirty="0" smtClean="0"/>
              <a:t> </a:t>
            </a:r>
            <a:r>
              <a:rPr lang="ru-RU" dirty="0" smtClean="0"/>
              <a:t>(классификация полученной информации по категориям знания)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>
                <a:solidFill>
                  <a:srgbClr val="003300"/>
                </a:solidFill>
              </a:rPr>
              <a:t>РЕАЛИЗАЦИЯ (ОСМЫСЛЕНИЕ)</a:t>
            </a:r>
          </a:p>
        </p:txBody>
      </p:sp>
      <p:sp>
        <p:nvSpPr>
          <p:cNvPr id="6" name="Загнутый угол 5"/>
          <p:cNvSpPr/>
          <p:nvPr/>
        </p:nvSpPr>
        <p:spPr>
          <a:xfrm>
            <a:off x="0" y="1557338"/>
            <a:ext cx="3744913" cy="5111750"/>
          </a:xfrm>
          <a:prstGeom prst="foldedCorner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 b="1" dirty="0">
              <a:solidFill>
                <a:srgbClr val="003300"/>
              </a:solidFill>
            </a:endParaRPr>
          </a:p>
          <a:p>
            <a:pPr algn="ctr">
              <a:defRPr/>
            </a:pPr>
            <a:endParaRPr lang="ru-RU" sz="2400" b="1" dirty="0">
              <a:solidFill>
                <a:srgbClr val="003300"/>
              </a:solidFill>
            </a:endParaRPr>
          </a:p>
          <a:p>
            <a:pPr algn="ctr">
              <a:defRPr/>
            </a:pPr>
            <a:r>
              <a:rPr lang="ru-RU" sz="2400" b="1" dirty="0">
                <a:solidFill>
                  <a:srgbClr val="003300"/>
                </a:solidFill>
              </a:rPr>
              <a:t>УЧАЩИЕСЯ </a:t>
            </a:r>
          </a:p>
          <a:p>
            <a:pPr marL="285750" indent="-285750">
              <a:buFont typeface="Wingdings" pitchFamily="2" charset="2"/>
              <a:buChar char="§"/>
              <a:defRPr/>
            </a:pPr>
            <a:r>
              <a:rPr lang="ru-RU" b="1" dirty="0">
                <a:solidFill>
                  <a:srgbClr val="003300"/>
                </a:solidFill>
              </a:rPr>
              <a:t>СЛУШАЮТ, ЧИТАЮТ ТЕКСТ, ИСПОЛЬЗУЮТ ПРЕДЛОЖЕННЫЕ УЧИТЕЛЕМ АКТИВНЫЕ МЕТОДЫ ЧТЕНИЯ</a:t>
            </a:r>
          </a:p>
          <a:p>
            <a:pPr marL="285750" indent="-285750">
              <a:buFont typeface="Wingdings" pitchFamily="2" charset="2"/>
              <a:buChar char="§"/>
              <a:defRPr/>
            </a:pPr>
            <a:r>
              <a:rPr lang="ru-RU" b="1" dirty="0">
                <a:solidFill>
                  <a:srgbClr val="003300"/>
                </a:solidFill>
              </a:rPr>
              <a:t>ДЕЛАЮТ ПОМЕТКИ НА ПОЛЯХ ИЛИ ВЕДУТ ЗАПИСИ ПО МЕРЕ ОСМЫСЛЕНИЯ НОВОЙ ИНФОРМАЦИИ</a:t>
            </a:r>
          </a:p>
          <a:p>
            <a:pPr marL="285750" indent="-285750">
              <a:buFont typeface="Wingdings" pitchFamily="2" charset="2"/>
              <a:buChar char="§"/>
              <a:defRPr/>
            </a:pPr>
            <a:r>
              <a:rPr lang="ru-RU" b="1" dirty="0">
                <a:solidFill>
                  <a:srgbClr val="003300"/>
                </a:solidFill>
              </a:rPr>
              <a:t>ОТСЛЕЖИВАЮТ СВОЕ ПОНИМАНИЕ ПРИ РАБОТЕ С ИЗУЧАЕМЫМ МАТЕРИАЛОМ</a:t>
            </a:r>
          </a:p>
          <a:p>
            <a:pPr marL="285750" indent="-285750">
              <a:buFont typeface="Wingdings" pitchFamily="2" charset="2"/>
              <a:buChar char="§"/>
              <a:defRPr/>
            </a:pPr>
            <a:r>
              <a:rPr lang="ru-RU" b="1" dirty="0">
                <a:solidFill>
                  <a:srgbClr val="003300"/>
                </a:solidFill>
              </a:rPr>
              <a:t>ПРОДОЛЖАЮТ АКТИВНО КОНСТРУИРОВАТЬ ЦЕЛИ СВОЕГО ОБУЧЕНИЯ</a:t>
            </a:r>
          </a:p>
          <a:p>
            <a:pPr marL="285750" indent="-285750">
              <a:buFont typeface="Wingdings" pitchFamily="2" charset="2"/>
              <a:buChar char="§"/>
              <a:defRPr/>
            </a:pPr>
            <a:endParaRPr lang="ru-RU" b="1" dirty="0">
              <a:solidFill>
                <a:srgbClr val="003300"/>
              </a:solidFill>
            </a:endParaRPr>
          </a:p>
        </p:txBody>
      </p:sp>
      <p:sp>
        <p:nvSpPr>
          <p:cNvPr id="7" name="Выноска со стрелкой влево 6"/>
          <p:cNvSpPr/>
          <p:nvPr/>
        </p:nvSpPr>
        <p:spPr>
          <a:xfrm>
            <a:off x="3744913" y="1557338"/>
            <a:ext cx="5399087" cy="5184775"/>
          </a:xfrm>
          <a:prstGeom prst="leftArrowCallout">
            <a:avLst>
              <a:gd name="adj1" fmla="val 6799"/>
              <a:gd name="adj2" fmla="val 8263"/>
              <a:gd name="adj3" fmla="val 9524"/>
              <a:gd name="adj4" fmla="val 88080"/>
            </a:avLst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50000"/>
              </a:lnSpc>
              <a:defRPr/>
            </a:pPr>
            <a:endParaRPr lang="ru-RU" b="1" dirty="0">
              <a:solidFill>
                <a:srgbClr val="003300"/>
              </a:solidFill>
            </a:endParaRPr>
          </a:p>
          <a:p>
            <a:pPr algn="ctr">
              <a:lnSpc>
                <a:spcPct val="150000"/>
              </a:lnSpc>
              <a:defRPr/>
            </a:pPr>
            <a:endParaRPr lang="ru-RU" sz="1600" b="1" dirty="0">
              <a:solidFill>
                <a:srgbClr val="003300"/>
              </a:solidFill>
            </a:endParaRPr>
          </a:p>
          <a:p>
            <a:pPr algn="ctr">
              <a:lnSpc>
                <a:spcPct val="150000"/>
              </a:lnSpc>
              <a:defRPr/>
            </a:pPr>
            <a:r>
              <a:rPr lang="ru-RU" sz="1600" b="1" dirty="0">
                <a:solidFill>
                  <a:srgbClr val="003300"/>
                </a:solidFill>
              </a:rPr>
              <a:t>ИНСЕРТ</a:t>
            </a:r>
          </a:p>
          <a:p>
            <a:pPr algn="ctr">
              <a:lnSpc>
                <a:spcPct val="150000"/>
              </a:lnSpc>
              <a:defRPr/>
            </a:pPr>
            <a:r>
              <a:rPr lang="ru-RU" sz="1600" b="1" dirty="0">
                <a:solidFill>
                  <a:srgbClr val="003300"/>
                </a:solidFill>
              </a:rPr>
              <a:t>БОРТОВОЙ ЖУРНАЛ</a:t>
            </a:r>
          </a:p>
          <a:p>
            <a:pPr algn="ctr">
              <a:lnSpc>
                <a:spcPct val="150000"/>
              </a:lnSpc>
              <a:defRPr/>
            </a:pPr>
            <a:r>
              <a:rPr lang="ru-RU" sz="1600" b="1" dirty="0">
                <a:solidFill>
                  <a:srgbClr val="003300"/>
                </a:solidFill>
              </a:rPr>
              <a:t>СЮЖЕТНАЯ И КОНЦЕПТУАЛЬНАЯ ТАБЛИЦА</a:t>
            </a:r>
          </a:p>
          <a:p>
            <a:pPr algn="ctr">
              <a:lnSpc>
                <a:spcPct val="150000"/>
              </a:lnSpc>
              <a:defRPr/>
            </a:pPr>
            <a:r>
              <a:rPr lang="ru-RU" sz="1600" b="1" dirty="0">
                <a:solidFill>
                  <a:srgbClr val="003300"/>
                </a:solidFill>
              </a:rPr>
              <a:t>ТОЛСТЫЕ И ТОНКИЕ ВОПРОСЫ</a:t>
            </a:r>
          </a:p>
          <a:p>
            <a:pPr algn="ctr">
              <a:lnSpc>
                <a:spcPct val="150000"/>
              </a:lnSpc>
              <a:defRPr/>
            </a:pPr>
            <a:r>
              <a:rPr lang="ru-RU" sz="1600" b="1" dirty="0">
                <a:solidFill>
                  <a:srgbClr val="003300"/>
                </a:solidFill>
              </a:rPr>
              <a:t>ФИШБОУН</a:t>
            </a:r>
          </a:p>
          <a:p>
            <a:pPr algn="ctr">
              <a:lnSpc>
                <a:spcPct val="150000"/>
              </a:lnSpc>
              <a:defRPr/>
            </a:pPr>
            <a:r>
              <a:rPr lang="ru-RU" sz="1600" b="1" dirty="0">
                <a:solidFill>
                  <a:srgbClr val="003300"/>
                </a:solidFill>
              </a:rPr>
              <a:t>ЧТО? ГДЕ? КОГДА?</a:t>
            </a:r>
          </a:p>
          <a:p>
            <a:pPr algn="ctr">
              <a:lnSpc>
                <a:spcPct val="150000"/>
              </a:lnSpc>
              <a:defRPr/>
            </a:pPr>
            <a:r>
              <a:rPr lang="ru-RU" sz="1600" b="1" dirty="0">
                <a:solidFill>
                  <a:srgbClr val="003300"/>
                </a:solidFill>
              </a:rPr>
              <a:t>МУДРЫЕ СОВЫ</a:t>
            </a:r>
          </a:p>
          <a:p>
            <a:pPr algn="ctr">
              <a:lnSpc>
                <a:spcPct val="150000"/>
              </a:lnSpc>
              <a:defRPr/>
            </a:pPr>
            <a:r>
              <a:rPr lang="ru-RU" sz="1600" b="1" dirty="0">
                <a:solidFill>
                  <a:srgbClr val="003300"/>
                </a:solidFill>
              </a:rPr>
              <a:t>РОМАШКА БЛУМА</a:t>
            </a:r>
          </a:p>
          <a:p>
            <a:pPr algn="ctr">
              <a:lnSpc>
                <a:spcPct val="150000"/>
              </a:lnSpc>
              <a:defRPr/>
            </a:pPr>
            <a:r>
              <a:rPr lang="ru-RU" sz="1600" b="1" dirty="0">
                <a:solidFill>
                  <a:srgbClr val="003300"/>
                </a:solidFill>
              </a:rPr>
              <a:t>КЛАСТЕР</a:t>
            </a:r>
          </a:p>
          <a:p>
            <a:pPr algn="ctr">
              <a:lnSpc>
                <a:spcPct val="150000"/>
              </a:lnSpc>
              <a:defRPr/>
            </a:pPr>
            <a:r>
              <a:rPr lang="ru-RU" sz="1600" b="1" dirty="0">
                <a:solidFill>
                  <a:srgbClr val="003300"/>
                </a:solidFill>
              </a:rPr>
              <a:t>КУБИК</a:t>
            </a:r>
          </a:p>
          <a:p>
            <a:pPr algn="ctr">
              <a:lnSpc>
                <a:spcPct val="150000"/>
              </a:lnSpc>
              <a:defRPr/>
            </a:pPr>
            <a:r>
              <a:rPr lang="ru-RU" sz="1600" b="1" dirty="0">
                <a:solidFill>
                  <a:srgbClr val="003300"/>
                </a:solidFill>
              </a:rPr>
              <a:t>КОРЗИНА ИДЕЙ, ПОНЯТИЙ, ИМЕН</a:t>
            </a:r>
          </a:p>
          <a:p>
            <a:pPr algn="ctr">
              <a:lnSpc>
                <a:spcPct val="150000"/>
              </a:lnSpc>
              <a:defRPr/>
            </a:pPr>
            <a:r>
              <a:rPr lang="ru-RU" sz="1600" b="1" dirty="0">
                <a:solidFill>
                  <a:srgbClr val="003300"/>
                </a:solidFill>
              </a:rPr>
              <a:t>ЗИГЗАГ</a:t>
            </a:r>
          </a:p>
          <a:p>
            <a:pPr algn="ctr">
              <a:lnSpc>
                <a:spcPct val="150000"/>
              </a:lnSpc>
              <a:defRPr/>
            </a:pPr>
            <a:r>
              <a:rPr lang="ru-RU" sz="1600" b="1" dirty="0">
                <a:solidFill>
                  <a:srgbClr val="003300"/>
                </a:solidFill>
              </a:rPr>
              <a:t>КЛЮЧЕВЫЕ ТЕРМИНЫ</a:t>
            </a:r>
          </a:p>
          <a:p>
            <a:pPr algn="ctr">
              <a:lnSpc>
                <a:spcPct val="150000"/>
              </a:lnSpc>
              <a:defRPr/>
            </a:pPr>
            <a:r>
              <a:rPr lang="ru-RU" sz="1600" b="1" dirty="0">
                <a:solidFill>
                  <a:srgbClr val="003300"/>
                </a:solidFill>
              </a:rPr>
              <a:t>ПЕРЕПУТАННАЯ ЛОГИЧЕСКАЯ ЦЕПОЧКА</a:t>
            </a:r>
          </a:p>
          <a:p>
            <a:pPr algn="ctr">
              <a:lnSpc>
                <a:spcPct val="150000"/>
              </a:lnSpc>
              <a:defRPr/>
            </a:pPr>
            <a:endParaRPr lang="ru-RU" b="1" dirty="0">
              <a:solidFill>
                <a:srgbClr val="003300"/>
              </a:solidFill>
            </a:endParaRPr>
          </a:p>
          <a:p>
            <a:pPr algn="ctr">
              <a:lnSpc>
                <a:spcPct val="150000"/>
              </a:lnSpc>
              <a:defRPr/>
            </a:pPr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9501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3" y="571500"/>
            <a:ext cx="8229600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C00000"/>
                </a:solidFill>
              </a:rPr>
              <a:t>3 этап урока – 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«Стадия рефлексии»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8313" y="1989138"/>
            <a:ext cx="4038600" cy="4525962"/>
          </a:xfrm>
        </p:spPr>
        <p:txBody>
          <a:bodyPr rtlCol="0">
            <a:normAutofit fontScale="92500"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/>
              <a:t> «Вопрос – ответ»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Достигли ли вы своей цели на уроке?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Что делали?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Зачем делали?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Как делали?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Для чего делали?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3438" y="2133600"/>
            <a:ext cx="4038600" cy="4525963"/>
          </a:xfrm>
        </p:spPr>
        <p:txBody>
          <a:bodyPr rtlCol="0">
            <a:normAutofit fontScale="92500"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/>
              <a:t>«Закончи предложение»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/>
              <a:t>Сегодня я узнал…</a:t>
            </a:r>
            <a:endParaRPr lang="ru-RU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Было интересно…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Я понял, что…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Теперь я могу…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Я научился…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У меня получилось…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Я попробую….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Меня удивило…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Мне захотелось…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/>
          </p:nvPr>
        </p:nvSpPr>
        <p:spPr>
          <a:xfrm>
            <a:off x="428625" y="214313"/>
            <a:ext cx="8229600" cy="1143000"/>
          </a:xfrm>
        </p:spPr>
        <p:txBody>
          <a:bodyPr/>
          <a:lstStyle/>
          <a:p>
            <a:r>
              <a:rPr lang="ru-RU" b="1" smtClean="0">
                <a:solidFill>
                  <a:srgbClr val="C00000"/>
                </a:solidFill>
              </a:rPr>
              <a:t>«Синквейн».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50"/>
            <a:ext cx="8472488" cy="5214938"/>
          </a:xfrm>
        </p:spPr>
        <p:txBody>
          <a:bodyPr rtlCol="0">
            <a:normAutofit fontScale="77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800" b="1" i="1" dirty="0" smtClean="0"/>
              <a:t>Первая строка </a:t>
            </a:r>
            <a:r>
              <a:rPr lang="ru-RU" sz="2800" i="1" dirty="0" smtClean="0"/>
              <a:t>– выражение сущности темы одним словом, обычно именем существительным.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2800" i="1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800" b="1" i="1" dirty="0" smtClean="0"/>
              <a:t>Вторая строка </a:t>
            </a:r>
            <a:r>
              <a:rPr lang="ru-RU" sz="2800" i="1" dirty="0" smtClean="0"/>
              <a:t>– описание темы в целом в двух  словах, как правило, именами прилагательными.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2800" i="1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800" b="1" i="1" dirty="0" smtClean="0"/>
              <a:t>Третья строка </a:t>
            </a:r>
            <a:r>
              <a:rPr lang="ru-RU" sz="2800" i="1" dirty="0" smtClean="0"/>
              <a:t>– это описание действий в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i="1" dirty="0" smtClean="0"/>
              <a:t>    рамках темы тремя словами, обычно глаголами.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2800" i="1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800" i="1" dirty="0" smtClean="0"/>
              <a:t> </a:t>
            </a:r>
            <a:r>
              <a:rPr lang="ru-RU" sz="2800" b="1" i="1" dirty="0" smtClean="0"/>
              <a:t>Четвертая строка </a:t>
            </a:r>
            <a:r>
              <a:rPr lang="ru-RU" sz="2800" i="1" dirty="0" smtClean="0"/>
              <a:t>– это фраза из четырех слов, выражающее личное отношение к данной теме.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2800" i="1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800" b="1" i="1" dirty="0" smtClean="0"/>
              <a:t> Пятая строка </a:t>
            </a:r>
            <a:r>
              <a:rPr lang="ru-RU" sz="2800" i="1" dirty="0" smtClean="0"/>
              <a:t>– состоит из одного слова, являющегося синонимом к первому на эмоционально-образном или философско-обобщенном уровне, повторяющая суть темы.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i="1" dirty="0" smtClean="0"/>
              <a:t> 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3" y="500063"/>
            <a:ext cx="8229600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C00000"/>
                </a:solidFill>
              </a:rPr>
              <a:t>3 этап урока – 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«Стадия рефлексии»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14500"/>
            <a:ext cx="8229600" cy="4610100"/>
          </a:xfrm>
        </p:spPr>
        <p:txBody>
          <a:bodyPr rtlCol="0">
            <a:normAutofit fontScale="70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/>
              <a:t>    Цель:</a:t>
            </a:r>
            <a:endParaRPr lang="ru-RU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- размышление, рождение нового знания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- постановка учеником новых целей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/>
              <a:t>      Функция: </a:t>
            </a:r>
            <a:endParaRPr lang="ru-RU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/>
              <a:t>  Коммуникационная</a:t>
            </a:r>
            <a:r>
              <a:rPr lang="ru-RU" dirty="0" smtClean="0"/>
              <a:t> (обмен мнениями о новой информации)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  </a:t>
            </a:r>
            <a:r>
              <a:rPr lang="ru-RU" b="1" dirty="0" smtClean="0"/>
              <a:t>Информационная</a:t>
            </a:r>
            <a:r>
              <a:rPr lang="ru-RU" dirty="0" smtClean="0"/>
              <a:t> (приобретение нового знания)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  </a:t>
            </a:r>
            <a:r>
              <a:rPr lang="ru-RU" b="1" dirty="0" smtClean="0"/>
              <a:t>Мотивационная</a:t>
            </a:r>
            <a:r>
              <a:rPr lang="ru-RU" dirty="0" smtClean="0"/>
              <a:t> (побуждение к дальнейшему расширению информационного поля)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  </a:t>
            </a:r>
            <a:r>
              <a:rPr lang="ru-RU" b="1" dirty="0" smtClean="0"/>
              <a:t>Оценочная</a:t>
            </a:r>
            <a:r>
              <a:rPr lang="ru-RU" dirty="0" smtClean="0"/>
              <a:t> (соотнесение новой информации и имеющихся знаний, выработка собственной позиции,  </a:t>
            </a:r>
            <a:br>
              <a:rPr lang="ru-RU" dirty="0" smtClean="0"/>
            </a:br>
            <a:r>
              <a:rPr lang="ru-RU" dirty="0" smtClean="0"/>
              <a:t>оценка процесса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Дата 1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D9D6FD7-75DE-4B44-A3FE-AAF2AF987BAB}" type="datetime1">
              <a:rPr lang="ru-RU" smtClean="0">
                <a:solidFill>
                  <a:srgbClr val="000000"/>
                </a:solidFill>
              </a:rPr>
              <a:pPr/>
              <a:t>29.11.2017</a:t>
            </a:fld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3" name="Загнутый угол 2"/>
          <p:cNvSpPr/>
          <p:nvPr/>
        </p:nvSpPr>
        <p:spPr>
          <a:xfrm>
            <a:off x="0" y="1557338"/>
            <a:ext cx="4140200" cy="5300662"/>
          </a:xfrm>
          <a:prstGeom prst="foldedCorner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 b="1" dirty="0">
              <a:solidFill>
                <a:srgbClr val="003300"/>
              </a:solidFill>
            </a:endParaRPr>
          </a:p>
          <a:p>
            <a:pPr algn="ctr">
              <a:defRPr/>
            </a:pPr>
            <a:endParaRPr lang="ru-RU" sz="2400" b="1" dirty="0">
              <a:solidFill>
                <a:srgbClr val="003300"/>
              </a:solidFill>
            </a:endParaRPr>
          </a:p>
          <a:p>
            <a:pPr algn="ctr">
              <a:defRPr/>
            </a:pPr>
            <a:r>
              <a:rPr lang="ru-RU" sz="2400" b="1" dirty="0">
                <a:solidFill>
                  <a:srgbClr val="003300"/>
                </a:solidFill>
              </a:rPr>
              <a:t>УЧАЩИЕСЯ </a:t>
            </a:r>
          </a:p>
          <a:p>
            <a:pPr marL="285750" indent="-285750">
              <a:buFont typeface="Wingdings" pitchFamily="2" charset="2"/>
              <a:buChar char="§"/>
              <a:defRPr/>
            </a:pPr>
            <a:r>
              <a:rPr lang="ru-RU" b="1" dirty="0">
                <a:solidFill>
                  <a:srgbClr val="003300"/>
                </a:solidFill>
              </a:rPr>
              <a:t>СООТНОСЯТ «НОВУЮ» ИНФОРМАЦИЮ СО «СТАРОЙ», ИСПОЛЬЗУЯ ЗНАНИЯ, ПОЛУЧЕННЫЕ НА СТАДИИ ОСМЫСЛЕНИЯ</a:t>
            </a:r>
          </a:p>
          <a:p>
            <a:pPr marL="285750" indent="-285750">
              <a:buFont typeface="Wingdings" pitchFamily="2" charset="2"/>
              <a:buChar char="§"/>
              <a:defRPr/>
            </a:pPr>
            <a:r>
              <a:rPr lang="ru-RU" b="1" dirty="0">
                <a:solidFill>
                  <a:srgbClr val="003300"/>
                </a:solidFill>
              </a:rPr>
              <a:t>ОТБИРАЮТ ИНФОРМАЦИЮ, НАИБОЛЕЕ ЗНАЧИМУЮ ДЛЯ ПОНИМАНИЯ СУТИ ИЗУЧАЕМОЙ ТЕМЫ И РЕАЛИЗАЦИИ ПОСТАВЛЕННОЙ РАНЕЕ ИНДИВИДУАЛЬНО ЦЕЛИ</a:t>
            </a:r>
          </a:p>
          <a:p>
            <a:pPr marL="285750" indent="-285750">
              <a:buFont typeface="Wingdings" pitchFamily="2" charset="2"/>
              <a:buChar char="§"/>
              <a:defRPr/>
            </a:pPr>
            <a:r>
              <a:rPr lang="ru-RU" b="1" dirty="0">
                <a:solidFill>
                  <a:srgbClr val="003300"/>
                </a:solidFill>
              </a:rPr>
              <a:t>ВЫРАЖАЮТ НОВЫЕ ИДЕИ И ИНФОРМАЦИЮ СОБСТВЕННЫМИ СЛОВАМИ</a:t>
            </a:r>
          </a:p>
          <a:p>
            <a:pPr marL="285750" indent="-285750">
              <a:buFont typeface="Wingdings" pitchFamily="2" charset="2"/>
              <a:buChar char="§"/>
              <a:defRPr/>
            </a:pPr>
            <a:r>
              <a:rPr lang="ru-RU" b="1" dirty="0">
                <a:solidFill>
                  <a:srgbClr val="003300"/>
                </a:solidFill>
              </a:rPr>
              <a:t>САМОСТОЯТЕЛЬНО ВЫСТРАИВАЮТ ПРИЧИННО-СЛЕДСТВЕННЫЕ СВЯЗИ</a:t>
            </a:r>
          </a:p>
        </p:txBody>
      </p:sp>
      <p:sp>
        <p:nvSpPr>
          <p:cNvPr id="4" name="Выноска со стрелкой влево 3"/>
          <p:cNvSpPr/>
          <p:nvPr/>
        </p:nvSpPr>
        <p:spPr>
          <a:xfrm>
            <a:off x="4140200" y="1557338"/>
            <a:ext cx="5003800" cy="5184775"/>
          </a:xfrm>
          <a:prstGeom prst="leftArrowCallout">
            <a:avLst>
              <a:gd name="adj1" fmla="val 6799"/>
              <a:gd name="adj2" fmla="val 8263"/>
              <a:gd name="adj3" fmla="val 9524"/>
              <a:gd name="adj4" fmla="val 88080"/>
            </a:avLst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50000"/>
              </a:lnSpc>
              <a:defRPr/>
            </a:pPr>
            <a:endParaRPr lang="ru-RU" b="1" dirty="0">
              <a:solidFill>
                <a:srgbClr val="003300"/>
              </a:solidFill>
            </a:endParaRPr>
          </a:p>
          <a:p>
            <a:pPr algn="ctr">
              <a:lnSpc>
                <a:spcPct val="150000"/>
              </a:lnSpc>
              <a:defRPr/>
            </a:pPr>
            <a:endParaRPr lang="ru-RU" sz="1600" b="1" dirty="0">
              <a:solidFill>
                <a:srgbClr val="003300"/>
              </a:solidFill>
            </a:endParaRPr>
          </a:p>
          <a:p>
            <a:pPr algn="ctr">
              <a:lnSpc>
                <a:spcPct val="150000"/>
              </a:lnSpc>
              <a:defRPr/>
            </a:pPr>
            <a:r>
              <a:rPr lang="ru-RU" b="1" dirty="0">
                <a:solidFill>
                  <a:srgbClr val="003300"/>
                </a:solidFill>
              </a:rPr>
              <a:t>ЭССЕ</a:t>
            </a:r>
          </a:p>
          <a:p>
            <a:pPr algn="ctr">
              <a:lnSpc>
                <a:spcPct val="150000"/>
              </a:lnSpc>
              <a:defRPr/>
            </a:pPr>
            <a:r>
              <a:rPr lang="ru-RU" b="1" dirty="0">
                <a:solidFill>
                  <a:srgbClr val="003300"/>
                </a:solidFill>
              </a:rPr>
              <a:t>СИНКВЕЙН</a:t>
            </a:r>
          </a:p>
          <a:p>
            <a:pPr algn="ctr">
              <a:lnSpc>
                <a:spcPct val="150000"/>
              </a:lnSpc>
              <a:defRPr/>
            </a:pPr>
            <a:r>
              <a:rPr lang="ru-RU" b="1" dirty="0">
                <a:solidFill>
                  <a:srgbClr val="003300"/>
                </a:solidFill>
              </a:rPr>
              <a:t>ВЫБОР АФОРИЗМА</a:t>
            </a:r>
          </a:p>
          <a:p>
            <a:pPr algn="ctr">
              <a:lnSpc>
                <a:spcPct val="150000"/>
              </a:lnSpc>
              <a:defRPr/>
            </a:pPr>
            <a:r>
              <a:rPr lang="ru-RU" b="1" dirty="0">
                <a:solidFill>
                  <a:srgbClr val="003300"/>
                </a:solidFill>
              </a:rPr>
              <a:t>ВОЗВРАТ К КЛЮЧЕВЫМ СЛОВАМ, ВЕРНЫМ И НЕВЕРНЫМ УТВЕРЖДЕНИЯМ</a:t>
            </a:r>
          </a:p>
          <a:p>
            <a:pPr algn="ctr">
              <a:lnSpc>
                <a:spcPct val="150000"/>
              </a:lnSpc>
              <a:defRPr/>
            </a:pPr>
            <a:r>
              <a:rPr lang="ru-RU" b="1" dirty="0">
                <a:solidFill>
                  <a:srgbClr val="003300"/>
                </a:solidFill>
              </a:rPr>
              <a:t>ПЕРЕКРЕСТНАЯ ДИСКУССИЯ</a:t>
            </a:r>
          </a:p>
          <a:p>
            <a:pPr algn="ctr">
              <a:lnSpc>
                <a:spcPct val="150000"/>
              </a:lnSpc>
              <a:defRPr/>
            </a:pPr>
            <a:r>
              <a:rPr lang="ru-RU" b="1" dirty="0">
                <a:solidFill>
                  <a:srgbClr val="003300"/>
                </a:solidFill>
              </a:rPr>
              <a:t>КРУГЛЫЕ СТОЛЫ</a:t>
            </a:r>
          </a:p>
          <a:p>
            <a:pPr algn="ctr">
              <a:lnSpc>
                <a:spcPct val="150000"/>
              </a:lnSpc>
              <a:defRPr/>
            </a:pPr>
            <a:r>
              <a:rPr lang="ru-RU" b="1" dirty="0">
                <a:solidFill>
                  <a:srgbClr val="003300"/>
                </a:solidFill>
              </a:rPr>
              <a:t>ДРЕВО ЦЕЛИ (Я НЕ ЗНАЛ/ ТЕПЕРЬ Я ЗНАЮ)</a:t>
            </a:r>
          </a:p>
          <a:p>
            <a:pPr algn="ctr">
              <a:lnSpc>
                <a:spcPct val="150000"/>
              </a:lnSpc>
              <a:defRPr/>
            </a:pPr>
            <a:r>
              <a:rPr lang="ru-RU" b="1" dirty="0">
                <a:solidFill>
                  <a:srgbClr val="003300"/>
                </a:solidFill>
              </a:rPr>
              <a:t>«+», «-», «ИНТЕРЕСНО»</a:t>
            </a:r>
          </a:p>
          <a:p>
            <a:pPr algn="ctr">
              <a:lnSpc>
                <a:spcPct val="150000"/>
              </a:lnSpc>
              <a:defRPr/>
            </a:pPr>
            <a:r>
              <a:rPr lang="ru-RU" b="1" dirty="0">
                <a:solidFill>
                  <a:srgbClr val="003300"/>
                </a:solidFill>
              </a:rPr>
              <a:t>НЕЗАКОНЧЕННОЕ ПРЕДЛОЖЕНИЕ</a:t>
            </a:r>
          </a:p>
          <a:p>
            <a:pPr algn="ctr">
              <a:lnSpc>
                <a:spcPct val="150000"/>
              </a:lnSpc>
              <a:defRPr/>
            </a:pPr>
            <a:r>
              <a:rPr lang="ru-RU" b="1" dirty="0">
                <a:solidFill>
                  <a:srgbClr val="003300"/>
                </a:solidFill>
              </a:rPr>
              <a:t>ОЦЕНОЧНОЕ ОКНО</a:t>
            </a:r>
          </a:p>
          <a:p>
            <a:pPr algn="ctr">
              <a:lnSpc>
                <a:spcPct val="150000"/>
              </a:lnSpc>
              <a:defRPr/>
            </a:pPr>
            <a:endParaRPr lang="ru-RU" b="1" dirty="0">
              <a:solidFill>
                <a:srgbClr val="003300"/>
              </a:solidFill>
            </a:endParaRPr>
          </a:p>
          <a:p>
            <a:pPr algn="ctr">
              <a:lnSpc>
                <a:spcPct val="150000"/>
              </a:lnSpc>
              <a:defRPr/>
            </a:pPr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61444" name="Rectangle 2"/>
          <p:cNvSpPr txBox="1">
            <a:spLocks noChangeArrowheads="1"/>
          </p:cNvSpPr>
          <p:nvPr/>
        </p:nvSpPr>
        <p:spPr bwMode="auto">
          <a:xfrm>
            <a:off x="1476375" y="274638"/>
            <a:ext cx="6119813" cy="7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4400" b="1">
                <a:solidFill>
                  <a:srgbClr val="003300"/>
                </a:solidFill>
              </a:rPr>
              <a:t>РЕФЛЕКСИЯ</a:t>
            </a:r>
          </a:p>
        </p:txBody>
      </p:sp>
    </p:spTree>
    <p:extLst>
      <p:ext uri="{BB962C8B-B14F-4D97-AF65-F5344CB8AC3E}">
        <p14:creationId xmlns:p14="http://schemas.microsoft.com/office/powerpoint/2010/main" val="1011899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C00000"/>
                </a:solidFill>
              </a:rPr>
              <a:t>Виды Универсальных Учебных действий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2765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smtClean="0"/>
              <a:t>Личностные УУД</a:t>
            </a:r>
            <a:r>
              <a:rPr lang="ru-RU" smtClean="0"/>
              <a:t> </a:t>
            </a:r>
          </a:p>
          <a:p>
            <a:pPr>
              <a:buFont typeface="Arial" charset="0"/>
              <a:buNone/>
            </a:pPr>
            <a:endParaRPr lang="ru-RU" smtClean="0"/>
          </a:p>
          <a:p>
            <a:r>
              <a:rPr lang="ru-RU" b="1" smtClean="0"/>
              <a:t>Регулятивные УУД</a:t>
            </a:r>
            <a:r>
              <a:rPr lang="ru-RU" smtClean="0"/>
              <a:t> </a:t>
            </a:r>
          </a:p>
          <a:p>
            <a:pPr>
              <a:buFont typeface="Arial" charset="0"/>
              <a:buNone/>
            </a:pPr>
            <a:endParaRPr lang="ru-RU" smtClean="0"/>
          </a:p>
          <a:p>
            <a:r>
              <a:rPr lang="ru-RU" b="1" smtClean="0"/>
              <a:t>Познавательные УУД</a:t>
            </a:r>
            <a:r>
              <a:rPr lang="ru-RU" smtClean="0"/>
              <a:t> </a:t>
            </a:r>
          </a:p>
          <a:p>
            <a:pPr>
              <a:buFont typeface="Arial" charset="0"/>
              <a:buNone/>
            </a:pPr>
            <a:endParaRPr lang="ru-RU" smtClean="0"/>
          </a:p>
          <a:p>
            <a:r>
              <a:rPr lang="ru-RU" b="1" smtClean="0"/>
              <a:t>Коммуникативные УУД </a:t>
            </a: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404813"/>
            <a:ext cx="8229600" cy="523875"/>
          </a:xfrm>
        </p:spPr>
        <p:txBody>
          <a:bodyPr/>
          <a:lstStyle/>
          <a:p>
            <a:pPr>
              <a:defRPr/>
            </a:pPr>
            <a:r>
              <a:rPr lang="ru-RU" sz="4000" b="1" dirty="0" smtClean="0">
                <a:solidFill>
                  <a:srgbClr val="003300"/>
                </a:solidFill>
                <a:latin typeface="+mn-lt"/>
              </a:rPr>
              <a:t>ПОЛОЖИТЕЛЬНЫЕ СТОРОНЫ ТЕХНОЛОГИИ</a:t>
            </a:r>
            <a:endParaRPr lang="ru-RU" sz="4000" b="1" dirty="0">
              <a:solidFill>
                <a:srgbClr val="003300"/>
              </a:solidFill>
              <a:latin typeface="+mn-lt"/>
            </a:endParaRPr>
          </a:p>
        </p:txBody>
      </p:sp>
      <p:sp>
        <p:nvSpPr>
          <p:cNvPr id="177155" name="Rectangle 3"/>
          <p:cNvSpPr>
            <a:spLocks noGrp="1" noChangeArrowheads="1"/>
          </p:cNvSpPr>
          <p:nvPr>
            <p:ph idx="1"/>
          </p:nvPr>
        </p:nvSpPr>
        <p:spPr>
          <a:xfrm>
            <a:off x="107950" y="1268413"/>
            <a:ext cx="8661400" cy="5399087"/>
          </a:xfrm>
        </p:spPr>
        <p:txBody>
          <a:bodyPr/>
          <a:lstStyle/>
          <a:p>
            <a:r>
              <a:rPr lang="ru-RU" sz="2800" b="1" smtClean="0">
                <a:solidFill>
                  <a:srgbClr val="333300"/>
                </a:solidFill>
                <a:latin typeface="Bookman Old Style" pitchFamily="18" charset="0"/>
              </a:rPr>
              <a:t>Побуждает интерес к теме </a:t>
            </a:r>
          </a:p>
          <a:p>
            <a:r>
              <a:rPr lang="ru-RU" sz="2800" b="1" smtClean="0">
                <a:solidFill>
                  <a:srgbClr val="333300"/>
                </a:solidFill>
                <a:latin typeface="Bookman Old Style" pitchFamily="18" charset="0"/>
              </a:rPr>
              <a:t>Позволяет систематизировать имеющиеся у школьников знания</a:t>
            </a:r>
          </a:p>
          <a:p>
            <a:r>
              <a:rPr lang="ru-RU" sz="2800" b="1" smtClean="0">
                <a:solidFill>
                  <a:srgbClr val="333300"/>
                </a:solidFill>
                <a:latin typeface="Bookman Old Style" pitchFamily="18" charset="0"/>
              </a:rPr>
              <a:t>Организует работу непосредственно с материалом и учит его обобщать</a:t>
            </a:r>
          </a:p>
          <a:p>
            <a:r>
              <a:rPr lang="ru-RU" sz="2800" b="1" smtClean="0">
                <a:solidFill>
                  <a:srgbClr val="333300"/>
                </a:solidFill>
                <a:latin typeface="Bookman Old Style" pitchFamily="18" charset="0"/>
              </a:rPr>
              <a:t>Повышает самооценку у учащихся, развивает потребность в познании нового</a:t>
            </a:r>
          </a:p>
          <a:p>
            <a:r>
              <a:rPr lang="ru-RU" sz="2800" b="1" smtClean="0">
                <a:solidFill>
                  <a:srgbClr val="333300"/>
                </a:solidFill>
                <a:latin typeface="Bookman Old Style" pitchFamily="18" charset="0"/>
              </a:rPr>
              <a:t>Создает условия для вариативности и дифференциации обучения</a:t>
            </a:r>
          </a:p>
          <a:p>
            <a:r>
              <a:rPr lang="ru-RU" sz="2800" b="1" smtClean="0">
                <a:solidFill>
                  <a:srgbClr val="333300"/>
                </a:solidFill>
                <a:latin typeface="Bookman Old Style" pitchFamily="18" charset="0"/>
              </a:rPr>
              <a:t>Позволяет создать собственную индивидуальную технологию обучения</a:t>
            </a:r>
          </a:p>
        </p:txBody>
      </p:sp>
    </p:spTree>
    <p:extLst>
      <p:ext uri="{BB962C8B-B14F-4D97-AF65-F5344CB8AC3E}">
        <p14:creationId xmlns:p14="http://schemas.microsoft.com/office/powerpoint/2010/main" val="453083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7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77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7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7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7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7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7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77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7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7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77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7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7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771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71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71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771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771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71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715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ctrTitle"/>
          </p:nvPr>
        </p:nvSpPr>
        <p:spPr>
          <a:xfrm>
            <a:off x="500063" y="642938"/>
            <a:ext cx="7851775" cy="2986087"/>
          </a:xfrm>
        </p:spPr>
        <p:txBody>
          <a:bodyPr/>
          <a:lstStyle/>
          <a:p>
            <a:r>
              <a:rPr lang="ru-RU" dirty="0" smtClean="0"/>
              <a:t> </a:t>
            </a:r>
            <a:r>
              <a:rPr lang="ru-RU" dirty="0" smtClean="0">
                <a:solidFill>
                  <a:srgbClr val="C00000"/>
                </a:solidFill>
              </a:rPr>
              <a:t>«</a:t>
            </a:r>
            <a:r>
              <a:rPr lang="ru-RU" dirty="0" smtClean="0">
                <a:solidFill>
                  <a:srgbClr val="C00000"/>
                </a:solidFill>
              </a:rPr>
              <a:t>Применение технологии критического мышления на уроках математики»</a:t>
            </a:r>
          </a:p>
        </p:txBody>
      </p:sp>
      <p:sp>
        <p:nvSpPr>
          <p:cNvPr id="14338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059113" y="3860800"/>
            <a:ext cx="5834062" cy="2286000"/>
          </a:xfrm>
        </p:spPr>
        <p:txBody>
          <a:bodyPr/>
          <a:lstStyle/>
          <a:p>
            <a:endParaRPr lang="ru-RU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8" name="Rectangle 4"/>
          <p:cNvSpPr>
            <a:spLocks noGrp="1" noChangeArrowheads="1"/>
          </p:cNvSpPr>
          <p:nvPr>
            <p:ph type="title"/>
          </p:nvPr>
        </p:nvSpPr>
        <p:spPr>
          <a:xfrm>
            <a:off x="250825" y="0"/>
            <a:ext cx="8229600" cy="1223963"/>
          </a:xfrm>
        </p:spPr>
        <p:txBody>
          <a:bodyPr/>
          <a:lstStyle/>
          <a:p>
            <a:pPr>
              <a:defRPr/>
            </a:pPr>
            <a:r>
              <a:rPr lang="ru-RU" sz="4000" b="1" dirty="0" smtClean="0">
                <a:solidFill>
                  <a:srgbClr val="003300"/>
                </a:solidFill>
                <a:latin typeface="+mn-lt"/>
              </a:rPr>
              <a:t>НЕДОСТАТОК ТЕХНОЛОГИИ</a:t>
            </a:r>
            <a:endParaRPr lang="ru-RU" sz="4000" b="1" dirty="0">
              <a:solidFill>
                <a:srgbClr val="003300"/>
              </a:solidFill>
              <a:latin typeface="+mn-lt"/>
            </a:endParaRPr>
          </a:p>
        </p:txBody>
      </p:sp>
      <p:sp>
        <p:nvSpPr>
          <p:cNvPr id="103429" name="Rectangle 5"/>
          <p:cNvSpPr>
            <a:spLocks noGrp="1" noChangeArrowheads="1"/>
          </p:cNvSpPr>
          <p:nvPr>
            <p:ph idx="1"/>
          </p:nvPr>
        </p:nvSpPr>
        <p:spPr>
          <a:xfrm>
            <a:off x="107950" y="1844675"/>
            <a:ext cx="4751388" cy="2592388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dirty="0" smtClean="0"/>
              <a:t>   </a:t>
            </a:r>
            <a:r>
              <a:rPr lang="ru-RU" b="1" dirty="0" smtClean="0">
                <a:solidFill>
                  <a:srgbClr val="333300"/>
                </a:solidFill>
                <a:latin typeface="Bookman Old Style" pitchFamily="18" charset="0"/>
              </a:rPr>
              <a:t>Нехватка времени на уроке для прохождения всех трех стадий в обучении, что является непременным условием.</a:t>
            </a:r>
          </a:p>
        </p:txBody>
      </p:sp>
      <p:pic>
        <p:nvPicPr>
          <p:cNvPr id="103430" name="Picture 6" descr="j0410070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24525" y="3500438"/>
            <a:ext cx="2879725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85780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3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34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34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34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34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34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28" grpId="0"/>
      <p:bldP spid="103429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Содержимое 2"/>
          <p:cNvSpPr>
            <a:spLocks noGrp="1"/>
          </p:cNvSpPr>
          <p:nvPr>
            <p:ph idx="1"/>
          </p:nvPr>
        </p:nvSpPr>
        <p:spPr>
          <a:xfrm>
            <a:off x="457200" y="1643063"/>
            <a:ext cx="8229600" cy="4681537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ru-RU" sz="9600" b="1" i="1" smtClean="0">
                <a:solidFill>
                  <a:schemeClr val="tx2"/>
                </a:solidFill>
              </a:rPr>
              <a:t>Творческих успехов!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C00000"/>
                </a:solidFill>
              </a:rPr>
              <a:t>Технология критического мышления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536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i="1" smtClean="0"/>
              <a:t> </a:t>
            </a:r>
            <a:r>
              <a:rPr lang="ru-RU" sz="4000" b="1" i="1" smtClean="0"/>
              <a:t>отвечает всем требованиям ФГОС;</a:t>
            </a:r>
          </a:p>
          <a:p>
            <a:r>
              <a:rPr lang="ru-RU" sz="4000" b="1" i="1" smtClean="0"/>
              <a:t> способствует формированию Универсальных Учебных Действий.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C00000"/>
                </a:solidFill>
              </a:rPr>
              <a:t>Цель технологии критического мышления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638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Font typeface="Arial" charset="0"/>
              <a:buNone/>
            </a:pPr>
            <a:r>
              <a:rPr lang="ru-RU" sz="4000" b="1" i="1" smtClean="0"/>
              <a:t>   Развитие критического мышления посредством интерактивного включения учащихся в образовательный процесс. </a:t>
            </a:r>
          </a:p>
          <a:p>
            <a:endParaRPr lang="ru-RU" i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1"/>
          <p:cNvSpPr>
            <a:spLocks noGrp="1"/>
          </p:cNvSpPr>
          <p:nvPr>
            <p:ph type="title"/>
          </p:nvPr>
        </p:nvSpPr>
        <p:spPr>
          <a:xfrm>
            <a:off x="428625" y="571500"/>
            <a:ext cx="8229600" cy="1143000"/>
          </a:xfrm>
        </p:spPr>
        <p:txBody>
          <a:bodyPr/>
          <a:lstStyle/>
          <a:p>
            <a:r>
              <a:rPr lang="ru-RU" b="1" smtClean="0">
                <a:solidFill>
                  <a:srgbClr val="C00000"/>
                </a:solidFill>
              </a:rPr>
              <a:t>Определение темы урока</a:t>
            </a:r>
          </a:p>
        </p:txBody>
      </p:sp>
      <p:sp>
        <p:nvSpPr>
          <p:cNvPr id="1741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73050" indent="-3175">
              <a:buFont typeface="Arial" charset="0"/>
              <a:buNone/>
            </a:pPr>
            <a:r>
              <a:rPr lang="ru-RU" sz="2800" b="1" i="1" smtClean="0"/>
              <a:t>1)Если видишь солнце в небе, или чашку с молоком,</a:t>
            </a:r>
          </a:p>
          <a:p>
            <a:pPr marL="273050" indent="-3175">
              <a:buFont typeface="Arial" charset="0"/>
              <a:buNone/>
            </a:pPr>
            <a:r>
              <a:rPr lang="ru-RU" sz="2800" b="1" i="1" smtClean="0"/>
              <a:t>Видишь бублик или обруч, слышишь сказку с колобком,</a:t>
            </a:r>
          </a:p>
          <a:p>
            <a:pPr marL="273050" indent="-3175">
              <a:buFont typeface="Arial" charset="0"/>
              <a:buNone/>
            </a:pPr>
            <a:r>
              <a:rPr lang="ru-RU" sz="2800" b="1" i="1" smtClean="0"/>
              <a:t>В круглом зеркале увидел ты сейчас свою наружность.</a:t>
            </a:r>
          </a:p>
          <a:p>
            <a:pPr marL="273050" indent="-3175">
              <a:buFont typeface="Arial" charset="0"/>
              <a:buNone/>
            </a:pPr>
            <a:r>
              <a:rPr lang="ru-RU" sz="2800" b="1" i="1" smtClean="0"/>
              <a:t>И вдруг понял, что фигура называется ……</a:t>
            </a:r>
          </a:p>
          <a:p>
            <a:pPr marL="273050" indent="-3175">
              <a:buFont typeface="Arial" charset="0"/>
              <a:buNone/>
            </a:pPr>
            <a:r>
              <a:rPr lang="ru-RU" sz="2800" b="1" i="1" smtClean="0"/>
              <a:t>2) </a:t>
            </a:r>
            <a:endParaRPr lang="ru-RU" smtClean="0"/>
          </a:p>
        </p:txBody>
      </p:sp>
      <p:pic>
        <p:nvPicPr>
          <p:cNvPr id="17411" name="Рисунок 3" descr="E:\мастер класс на педагог года\длин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58888" y="5084763"/>
            <a:ext cx="1871662" cy="1192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title"/>
          </p:nvPr>
        </p:nvSpPr>
        <p:spPr>
          <a:xfrm>
            <a:off x="428625" y="214313"/>
            <a:ext cx="8229600" cy="1143000"/>
          </a:xfrm>
        </p:spPr>
        <p:txBody>
          <a:bodyPr/>
          <a:lstStyle/>
          <a:p>
            <a:r>
              <a:rPr lang="ru-RU" b="1" smtClean="0">
                <a:solidFill>
                  <a:srgbClr val="C00000"/>
                </a:solidFill>
              </a:rPr>
              <a:t>Постановка целей урока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50"/>
            <a:ext cx="8229600" cy="5072063"/>
          </a:xfrm>
        </p:spPr>
        <p:txBody>
          <a:bodyPr rtlCol="0">
            <a:normAutofit fontScale="77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100" b="1" dirty="0" smtClean="0"/>
              <a:t>                 Игра «верю и не верю»</a:t>
            </a:r>
            <a:endParaRPr lang="ru-RU" sz="3100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1</a:t>
            </a:r>
            <a:r>
              <a:rPr lang="ru-RU" sz="2900" dirty="0" smtClean="0"/>
              <a:t>. Верите ли вы, что самая простая из кривых линий – окружность?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900" dirty="0" smtClean="0"/>
              <a:t>2. Верите ли вы, что древние индийцы считали самым важным элементом окружности радиус, хотя не знали такого слова?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900" dirty="0" smtClean="0"/>
              <a:t>3. Верите ли вы, что впервые термин «радиус» встречается лишь в 16 веке?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900" dirty="0" smtClean="0"/>
              <a:t>4.  Верите ли вы, что в переводе с латинского радиус означает «луч»?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900" dirty="0" smtClean="0"/>
              <a:t>5.  Верите ли вы, что выражение «ходить по кругу» когда-то означало «прогресс»?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900" dirty="0" smtClean="0"/>
              <a:t>6. Верите ли вы, что хорда в переводе с греческого означает «струна»?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900" dirty="0" smtClean="0"/>
              <a:t>7.Верите ли вы, что длина окружности и радиус окружности взаимосвязаны?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1"/>
          <p:cNvSpPr>
            <a:spLocks noGrp="1"/>
          </p:cNvSpPr>
          <p:nvPr>
            <p:ph type="title"/>
          </p:nvPr>
        </p:nvSpPr>
        <p:spPr>
          <a:xfrm>
            <a:off x="395288" y="188913"/>
            <a:ext cx="8229600" cy="1143000"/>
          </a:xfrm>
        </p:spPr>
        <p:txBody>
          <a:bodyPr/>
          <a:lstStyle/>
          <a:p>
            <a:r>
              <a:rPr lang="ru-RU" b="1" smtClean="0">
                <a:solidFill>
                  <a:srgbClr val="C00000"/>
                </a:solidFill>
              </a:rPr>
              <a:t>1 этап урока – «Стадия вызова»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750" y="1412875"/>
            <a:ext cx="8229600" cy="4538663"/>
          </a:xfrm>
        </p:spPr>
        <p:txBody>
          <a:bodyPr rtlCol="0">
            <a:normAutofit fontScale="77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/>
              <a:t>     Цель:</a:t>
            </a:r>
            <a:endParaRPr lang="ru-RU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- актуализация имеющихся знаний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- пробуждение интереса к получению новой информации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- постановка учеником собственных целей обучения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/>
              <a:t>    Функция : </a:t>
            </a:r>
            <a:endParaRPr lang="ru-RU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/>
              <a:t>  Мотивационная</a:t>
            </a:r>
            <a:r>
              <a:rPr lang="ru-RU" dirty="0" smtClean="0"/>
              <a:t>      (побуждение к работе с новой информацией, пробуждение интереса к теме)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/>
              <a:t>  Информационная </a:t>
            </a:r>
            <a:r>
              <a:rPr lang="ru-RU" dirty="0" smtClean="0"/>
              <a:t>(вызов «на поверхность» имеющихся знании по теме)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/>
              <a:t>  Коммуникационная</a:t>
            </a:r>
            <a:br>
              <a:rPr lang="ru-RU" b="1" dirty="0" smtClean="0"/>
            </a:br>
            <a:r>
              <a:rPr lang="ru-RU" dirty="0" smtClean="0"/>
              <a:t>(бесконфликтный обмен мнениями)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/>
          <p:cNvSpPr>
            <a:spLocks noGrp="1" noChangeArrowheads="1"/>
          </p:cNvSpPr>
          <p:nvPr>
            <p:ph type="title"/>
          </p:nvPr>
        </p:nvSpPr>
        <p:spPr>
          <a:xfrm>
            <a:off x="541338" y="393700"/>
            <a:ext cx="8064500" cy="777875"/>
          </a:xfrm>
        </p:spPr>
        <p:txBody>
          <a:bodyPr/>
          <a:lstStyle/>
          <a:p>
            <a:r>
              <a:rPr lang="ru-RU" b="1" smtClean="0">
                <a:solidFill>
                  <a:srgbClr val="003300"/>
                </a:solidFill>
              </a:rPr>
              <a:t>ВЫЗОВ </a:t>
            </a:r>
            <a:br>
              <a:rPr lang="ru-RU" b="1" smtClean="0">
                <a:solidFill>
                  <a:srgbClr val="003300"/>
                </a:solidFill>
              </a:rPr>
            </a:br>
            <a:r>
              <a:rPr lang="ru-RU" sz="3600" b="1" smtClean="0">
                <a:solidFill>
                  <a:srgbClr val="003300"/>
                </a:solidFill>
              </a:rPr>
              <a:t>(ЛИКВИДАЦИЯ ЧИСТОГО ЛИСТА)</a:t>
            </a:r>
          </a:p>
        </p:txBody>
      </p:sp>
      <p:sp>
        <p:nvSpPr>
          <p:cNvPr id="3" name="Загнутый угол 2"/>
          <p:cNvSpPr/>
          <p:nvPr/>
        </p:nvSpPr>
        <p:spPr>
          <a:xfrm>
            <a:off x="0" y="1557338"/>
            <a:ext cx="3744913" cy="5111750"/>
          </a:xfrm>
          <a:prstGeom prst="foldedCorner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 b="1" dirty="0">
              <a:solidFill>
                <a:srgbClr val="003300"/>
              </a:solidFill>
            </a:endParaRPr>
          </a:p>
          <a:p>
            <a:pPr algn="ctr">
              <a:defRPr/>
            </a:pPr>
            <a:endParaRPr lang="ru-RU" sz="2400" b="1" dirty="0">
              <a:solidFill>
                <a:srgbClr val="003300"/>
              </a:solidFill>
            </a:endParaRPr>
          </a:p>
          <a:p>
            <a:pPr algn="ctr">
              <a:defRPr/>
            </a:pPr>
            <a:r>
              <a:rPr lang="ru-RU" sz="2400" b="1" dirty="0">
                <a:solidFill>
                  <a:schemeClr val="tx1"/>
                </a:solidFill>
              </a:rPr>
              <a:t>УЧАЩИЕСЯ </a:t>
            </a:r>
          </a:p>
          <a:p>
            <a:pPr algn="ctr">
              <a:defRPr/>
            </a:pPr>
            <a:endParaRPr lang="ru-RU" b="1" dirty="0">
              <a:solidFill>
                <a:schemeClr val="tx1"/>
              </a:solidFill>
            </a:endParaRPr>
          </a:p>
          <a:p>
            <a:pPr marL="285750" indent="-285750">
              <a:buFont typeface="Wingdings" pitchFamily="2" charset="2"/>
              <a:buChar char="§"/>
              <a:defRPr/>
            </a:pPr>
            <a:r>
              <a:rPr lang="ru-RU" b="1" dirty="0">
                <a:solidFill>
                  <a:schemeClr val="tx1"/>
                </a:solidFill>
              </a:rPr>
              <a:t>ВСПОМИНАЮТ, ЧТО ИМ ИЗВЕСТНО ПО ИЗУЧАЕМОМУ ВОПРОСУ (ДЕЛАЮТ ПРЕДПОЛОЖЕНИЯ)</a:t>
            </a:r>
          </a:p>
          <a:p>
            <a:pPr>
              <a:defRPr/>
            </a:pPr>
            <a:endParaRPr lang="ru-RU" b="1" dirty="0">
              <a:solidFill>
                <a:schemeClr val="tx1"/>
              </a:solidFill>
            </a:endParaRPr>
          </a:p>
          <a:p>
            <a:pPr marL="285750" indent="-285750">
              <a:buFont typeface="Wingdings" pitchFamily="2" charset="2"/>
              <a:buChar char="§"/>
              <a:defRPr/>
            </a:pPr>
            <a:r>
              <a:rPr lang="ru-RU" b="1" dirty="0">
                <a:solidFill>
                  <a:schemeClr val="tx1"/>
                </a:solidFill>
              </a:rPr>
              <a:t>СИСТЕМАТИЗИРУЮТ ИНФОРМАЦИЮ ДО ЕЕ ИЗУЧЕНИЯ</a:t>
            </a:r>
          </a:p>
          <a:p>
            <a:pPr>
              <a:defRPr/>
            </a:pPr>
            <a:endParaRPr lang="ru-RU" b="1" dirty="0">
              <a:solidFill>
                <a:schemeClr val="tx1"/>
              </a:solidFill>
            </a:endParaRPr>
          </a:p>
          <a:p>
            <a:pPr marL="285750" indent="-285750">
              <a:buFont typeface="Wingdings" pitchFamily="2" charset="2"/>
              <a:buChar char="§"/>
              <a:defRPr/>
            </a:pPr>
            <a:r>
              <a:rPr lang="ru-RU" b="1" dirty="0">
                <a:solidFill>
                  <a:schemeClr val="tx1"/>
                </a:solidFill>
              </a:rPr>
              <a:t>ЗАДАЮТ ВОПРОСЫ, НА КОТОРЫЕ ХОТЕЛИ БЫ ПОЛУЧИТЬ ОТВЕТ</a:t>
            </a:r>
          </a:p>
          <a:p>
            <a:pPr>
              <a:defRPr/>
            </a:pPr>
            <a:endParaRPr lang="ru-RU" b="1" dirty="0">
              <a:solidFill>
                <a:schemeClr val="tx1"/>
              </a:solidFill>
            </a:endParaRPr>
          </a:p>
          <a:p>
            <a:pPr marL="285750" indent="-285750">
              <a:buFont typeface="Wingdings" pitchFamily="2" charset="2"/>
              <a:buChar char="§"/>
              <a:defRPr/>
            </a:pPr>
            <a:r>
              <a:rPr lang="ru-RU" b="1" dirty="0">
                <a:solidFill>
                  <a:schemeClr val="tx1"/>
                </a:solidFill>
              </a:rPr>
              <a:t>СТАВЯТ СОБСТВЕННЫЕ ЦЕЛИ</a:t>
            </a:r>
          </a:p>
        </p:txBody>
      </p:sp>
      <p:sp>
        <p:nvSpPr>
          <p:cNvPr id="4" name="Выноска со стрелкой влево 3"/>
          <p:cNvSpPr/>
          <p:nvPr/>
        </p:nvSpPr>
        <p:spPr>
          <a:xfrm>
            <a:off x="3744913" y="1557338"/>
            <a:ext cx="5399087" cy="5184775"/>
          </a:xfrm>
          <a:prstGeom prst="leftArrowCallout">
            <a:avLst>
              <a:gd name="adj1" fmla="val 6799"/>
              <a:gd name="adj2" fmla="val 8263"/>
              <a:gd name="adj3" fmla="val 9524"/>
              <a:gd name="adj4" fmla="val 88080"/>
            </a:avLst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50000"/>
              </a:lnSpc>
              <a:defRPr/>
            </a:pPr>
            <a:endParaRPr lang="ru-RU" b="1" dirty="0">
              <a:solidFill>
                <a:srgbClr val="003300"/>
              </a:solidFill>
            </a:endParaRPr>
          </a:p>
          <a:p>
            <a:pPr algn="ctr">
              <a:lnSpc>
                <a:spcPct val="150000"/>
              </a:lnSpc>
              <a:defRPr/>
            </a:pPr>
            <a:r>
              <a:rPr lang="ru-RU" b="1" dirty="0">
                <a:solidFill>
                  <a:schemeClr val="tx1"/>
                </a:solidFill>
              </a:rPr>
              <a:t>МОЗГОВОЙ ШТУРМ</a:t>
            </a:r>
          </a:p>
          <a:p>
            <a:pPr algn="ctr">
              <a:lnSpc>
                <a:spcPct val="150000"/>
              </a:lnSpc>
              <a:defRPr/>
            </a:pPr>
            <a:r>
              <a:rPr lang="ru-RU" b="1" dirty="0">
                <a:solidFill>
                  <a:schemeClr val="tx1"/>
                </a:solidFill>
              </a:rPr>
              <a:t>ПОЯСНИТЕ ЦИТАТУ</a:t>
            </a:r>
          </a:p>
          <a:p>
            <a:pPr algn="ctr">
              <a:lnSpc>
                <a:spcPct val="150000"/>
              </a:lnSpc>
              <a:defRPr/>
            </a:pPr>
            <a:r>
              <a:rPr lang="ru-RU" b="1" dirty="0">
                <a:solidFill>
                  <a:schemeClr val="tx1"/>
                </a:solidFill>
              </a:rPr>
              <a:t>ВЫ СОГЛАСНЫ С ЭТИМ ВЫСКАЗЫВАНИЕМ</a:t>
            </a:r>
          </a:p>
          <a:p>
            <a:pPr algn="ctr">
              <a:lnSpc>
                <a:spcPct val="150000"/>
              </a:lnSpc>
              <a:defRPr/>
            </a:pPr>
            <a:r>
              <a:rPr lang="ru-RU" b="1" dirty="0">
                <a:solidFill>
                  <a:schemeClr val="tx1"/>
                </a:solidFill>
              </a:rPr>
              <a:t>КАК БЫ ВЫ ПРОКОММЕНТИРОВАЛИ ЭПИГРАФ</a:t>
            </a:r>
          </a:p>
          <a:p>
            <a:pPr algn="ctr">
              <a:lnSpc>
                <a:spcPct val="150000"/>
              </a:lnSpc>
              <a:defRPr/>
            </a:pPr>
            <a:r>
              <a:rPr lang="ru-RU" b="1" dirty="0">
                <a:solidFill>
                  <a:schemeClr val="tx1"/>
                </a:solidFill>
              </a:rPr>
              <a:t>КАК ВЫ ОБЪЯСНИТЕ НАРОДНУЮ МУДРОСТЬ</a:t>
            </a:r>
          </a:p>
          <a:p>
            <a:pPr algn="ctr">
              <a:lnSpc>
                <a:spcPct val="150000"/>
              </a:lnSpc>
              <a:defRPr/>
            </a:pPr>
            <a:r>
              <a:rPr lang="ru-RU" b="1" dirty="0">
                <a:solidFill>
                  <a:schemeClr val="tx1"/>
                </a:solidFill>
              </a:rPr>
              <a:t>ВЕРИТЕ ЛИ ВЫ, ЧТО…</a:t>
            </a:r>
          </a:p>
          <a:p>
            <a:pPr algn="ctr">
              <a:lnSpc>
                <a:spcPct val="150000"/>
              </a:lnSpc>
              <a:defRPr/>
            </a:pPr>
            <a:r>
              <a:rPr lang="ru-RU" b="1" dirty="0">
                <a:solidFill>
                  <a:schemeClr val="tx1"/>
                </a:solidFill>
              </a:rPr>
              <a:t>ЧТО ЭТО  (ЧЕРНЫЙ ЯЩИК)</a:t>
            </a:r>
          </a:p>
          <a:p>
            <a:pPr algn="ctr">
              <a:lnSpc>
                <a:spcPct val="150000"/>
              </a:lnSpc>
              <a:defRPr/>
            </a:pPr>
            <a:r>
              <a:rPr lang="ru-RU" b="1" dirty="0">
                <a:solidFill>
                  <a:schemeClr val="tx1"/>
                </a:solidFill>
              </a:rPr>
              <a:t>ИНТЕРЕСНЫЕ СТАТИСТИЧЕСКИЕ ДАННЫЕ</a:t>
            </a:r>
          </a:p>
          <a:p>
            <a:pPr algn="ctr">
              <a:lnSpc>
                <a:spcPct val="150000"/>
              </a:lnSpc>
              <a:defRPr/>
            </a:pPr>
            <a:r>
              <a:rPr lang="ru-RU" b="1" dirty="0">
                <a:solidFill>
                  <a:schemeClr val="tx1"/>
                </a:solidFill>
              </a:rPr>
              <a:t>АССОЦИАЦИИ</a:t>
            </a:r>
          </a:p>
          <a:p>
            <a:pPr algn="ctr">
              <a:lnSpc>
                <a:spcPct val="150000"/>
              </a:lnSpc>
              <a:defRPr/>
            </a:pPr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122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C00000"/>
                </a:solidFill>
              </a:rPr>
              <a:t>2 этап урока -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«Стадия осмысления» 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2048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i="1" smtClean="0"/>
              <a:t> </a:t>
            </a:r>
            <a:r>
              <a:rPr lang="ru-RU" sz="2800" b="1" i="1" smtClean="0"/>
              <a:t>ИНСЕРТ </a:t>
            </a:r>
            <a:r>
              <a:rPr lang="ru-RU" sz="2800" i="1" smtClean="0"/>
              <a:t>–  маркировка текста, т.е. чтение текста с пометками. </a:t>
            </a:r>
          </a:p>
          <a:p>
            <a:r>
              <a:rPr lang="ru-RU" sz="2800" b="1" i="1" smtClean="0"/>
              <a:t>V</a:t>
            </a:r>
            <a:r>
              <a:rPr lang="ru-RU" sz="2800" i="1" smtClean="0"/>
              <a:t> - если это уже знали;</a:t>
            </a:r>
          </a:p>
          <a:p>
            <a:r>
              <a:rPr lang="ru-RU" sz="2800" b="1" i="1" smtClean="0"/>
              <a:t>+ </a:t>
            </a:r>
            <a:r>
              <a:rPr lang="ru-RU" sz="2800" i="1" smtClean="0"/>
              <a:t>- если информация новая;</a:t>
            </a:r>
          </a:p>
          <a:p>
            <a:r>
              <a:rPr lang="ru-RU" sz="2800" b="1" i="1" smtClean="0"/>
              <a:t>-</a:t>
            </a:r>
            <a:r>
              <a:rPr lang="ru-RU" sz="2800" i="1" smtClean="0"/>
              <a:t> - если думали иначе и не согласны;</a:t>
            </a:r>
          </a:p>
          <a:p>
            <a:r>
              <a:rPr lang="ru-RU" sz="2800" b="1" i="1" smtClean="0"/>
              <a:t>? </a:t>
            </a:r>
            <a:r>
              <a:rPr lang="ru-RU" sz="2800" i="1" smtClean="0"/>
              <a:t>– если что-то непонятно, у вас самих возникли вопросы.</a:t>
            </a:r>
          </a:p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">
      <a:dk1>
        <a:sysClr val="windowText" lastClr="000000"/>
      </a:dk1>
      <a:lt1>
        <a:sysClr val="window" lastClr="FFFFFF"/>
      </a:lt1>
      <a:dk2>
        <a:srgbClr val="1F497D"/>
      </a:dk2>
      <a:lt2>
        <a:srgbClr val="DBEEF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E5E0EC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506</TotalTime>
  <Words>766</Words>
  <Application>Microsoft Office PowerPoint</Application>
  <PresentationFormat>Экран (4:3)</PresentationFormat>
  <Paragraphs>180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Презентация PowerPoint</vt:lpstr>
      <vt:lpstr> «Применение технологии критического мышления на уроках математики»</vt:lpstr>
      <vt:lpstr>Технология критического мышления</vt:lpstr>
      <vt:lpstr>Цель технологии критического мышления</vt:lpstr>
      <vt:lpstr>Определение темы урока</vt:lpstr>
      <vt:lpstr>Постановка целей урока</vt:lpstr>
      <vt:lpstr>1 этап урока – «Стадия вызова»</vt:lpstr>
      <vt:lpstr>ВЫЗОВ  (ЛИКВИДАЦИЯ ЧИСТОГО ЛИСТА)</vt:lpstr>
      <vt:lpstr>2 этап урока - «Стадия осмысления» </vt:lpstr>
      <vt:lpstr>Задания приема «Инсерт»</vt:lpstr>
      <vt:lpstr>Презентация PowerPoint</vt:lpstr>
      <vt:lpstr>2 этап урока - «Стадия осмысления» </vt:lpstr>
      <vt:lpstr>РЕАЛИЗАЦИЯ (ОСМЫСЛЕНИЕ)</vt:lpstr>
      <vt:lpstr>3 этап урока –  «Стадия рефлексии»</vt:lpstr>
      <vt:lpstr>«Синквейн». </vt:lpstr>
      <vt:lpstr>3 этап урока –  «Стадия рефлексии»</vt:lpstr>
      <vt:lpstr>Презентация PowerPoint</vt:lpstr>
      <vt:lpstr>Виды Универсальных Учебных действий</vt:lpstr>
      <vt:lpstr>ПОЛОЖИТЕЛЬНЫЕ СТОРОНЫ ТЕХНОЛОГИИ</vt:lpstr>
      <vt:lpstr>НЕДОСТАТОК ТЕХНОЛОГИИ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Тамара</cp:lastModifiedBy>
  <cp:revision>28</cp:revision>
  <dcterms:created xsi:type="dcterms:W3CDTF">2016-04-22T11:31:01Z</dcterms:created>
  <dcterms:modified xsi:type="dcterms:W3CDTF">2017-11-29T14:05:51Z</dcterms:modified>
</cp:coreProperties>
</file>