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6" r:id="rId5"/>
    <p:sldId id="265" r:id="rId6"/>
    <p:sldId id="267" r:id="rId7"/>
    <p:sldId id="268" r:id="rId8"/>
    <p:sldId id="259" r:id="rId9"/>
    <p:sldId id="272" r:id="rId10"/>
    <p:sldId id="271" r:id="rId11"/>
    <p:sldId id="270" r:id="rId12"/>
    <p:sldId id="269" r:id="rId13"/>
    <p:sldId id="264" r:id="rId14"/>
    <p:sldId id="260" r:id="rId15"/>
    <p:sldId id="277" r:id="rId16"/>
    <p:sldId id="276" r:id="rId17"/>
    <p:sldId id="275" r:id="rId18"/>
    <p:sldId id="274" r:id="rId19"/>
    <p:sldId id="273" r:id="rId20"/>
    <p:sldId id="261" r:id="rId21"/>
    <p:sldId id="282" r:id="rId22"/>
    <p:sldId id="281" r:id="rId23"/>
    <p:sldId id="280" r:id="rId24"/>
    <p:sldId id="279" r:id="rId25"/>
    <p:sldId id="278" r:id="rId26"/>
    <p:sldId id="263" r:id="rId27"/>
    <p:sldId id="284" r:id="rId28"/>
    <p:sldId id="285" r:id="rId29"/>
    <p:sldId id="286" r:id="rId30"/>
    <p:sldId id="283" r:id="rId31"/>
    <p:sldId id="287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EE517-5E4A-4014-8A65-CAEB33231BB3}" type="datetimeFigureOut">
              <a:rPr lang="ru-RU" smtClean="0"/>
              <a:pPr/>
              <a:t>10.01.2019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BA47CE-3EC2-45C5-81F4-DA3B319E68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0.jpeg"/><Relationship Id="rId4" Type="http://schemas.openxmlformats.org/officeDocument/2006/relationships/image" Target="../media/image59.jpe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hyperlink" Target="https://nsportal.ru/sites/default/files/2013/10/31/schislyandiya.ppt" TargetMode="External"/><Relationship Id="rId3" Type="http://schemas.openxmlformats.org/officeDocument/2006/relationships/hyperlink" Target="https://infourok.ru/soprovozhdenie-k-prezentacii-gde-logika-2666319.html" TargetMode="External"/><Relationship Id="rId7" Type="http://schemas.openxmlformats.org/officeDocument/2006/relationships/hyperlink" Target="https://ds04.infourok.ru/uploads/doc/019c/001300e3-17142899.pptx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nsportal.ru/sites/default/files/2016/09/08/igra_gde_logika.docx" TargetMode="External"/><Relationship Id="rId5" Type="http://schemas.openxmlformats.org/officeDocument/2006/relationships/hyperlink" Target="https://nsportal.ru/shkola/vneklassnaya-rabota/library/2016/09/08/vospitatelnoe-meropriyatie-igra-gde-logika-1-4-klassy" TargetMode="External"/><Relationship Id="rId4" Type="http://schemas.openxmlformats.org/officeDocument/2006/relationships/hyperlink" Target="https://infourok.ru/vneklassnoe-meropriyatie-po-matematike-gde-logika-2666290.html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ÐÐ°ÑÑÐ¸Ð½ÐºÐ¸ Ð¿Ð¾ Ð·Ð°Ð¿ÑÐ¾ÑÑ Ð³Ð´Ðµ Ð»Ð¾Ð³Ð¸ÐºÐ° Ð¸Ð³ÑÐ° Ð¿Ð¾ Ð¼Ð°ÑÐµÐ¼Ð°ÑÐ¸ÐºÐµ Ð´Ð»Ñ Ð½Ð°ÑÐ°Ð»ÑÐ½Ð¾Ð¹ ÑÐºÐ¾Ð»Ñ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71709" y="5229200"/>
            <a:ext cx="671260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Машнина Юлия </a:t>
            </a:r>
            <a:r>
              <a:rPr lang="ru-RU" sz="2800" b="1" dirty="0" smtClean="0">
                <a:solidFill>
                  <a:schemeClr val="bg1"/>
                </a:solidFill>
              </a:rPr>
              <a:t>Петровна,</a:t>
            </a:r>
            <a:endParaRPr lang="ru-RU" sz="2800" b="1" dirty="0">
              <a:solidFill>
                <a:schemeClr val="bg1"/>
              </a:solidFill>
            </a:endParaRP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у</a:t>
            </a:r>
            <a:r>
              <a:rPr lang="ru-RU" sz="2800" b="1" dirty="0" smtClean="0">
                <a:solidFill>
                  <a:schemeClr val="bg1"/>
                </a:solidFill>
              </a:rPr>
              <a:t>читель МКОУ «</a:t>
            </a:r>
            <a:r>
              <a:rPr lang="ru-RU" sz="2800" b="1" dirty="0" smtClean="0">
                <a:solidFill>
                  <a:schemeClr val="bg1"/>
                </a:solidFill>
              </a:rPr>
              <a:t>Каргапольск</a:t>
            </a:r>
            <a:r>
              <a:rPr lang="ru-RU" sz="2800" b="1" dirty="0" smtClean="0">
                <a:solidFill>
                  <a:schemeClr val="bg1"/>
                </a:solidFill>
              </a:rPr>
              <a:t>ая </a:t>
            </a:r>
            <a:r>
              <a:rPr lang="ru-RU" sz="2800" b="1" dirty="0" smtClean="0">
                <a:solidFill>
                  <a:schemeClr val="bg1"/>
                </a:solidFill>
              </a:rPr>
              <a:t>НОШ №3»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7890" name="Picture 2" descr="ÐÐ°ÑÑÐ¸Ð½ÐºÐ¸ Ð¿Ð¾ Ð·Ð°Ð¿ÑÐ¾ÑÑ ÑÑÑÑÑ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5304761" cy="2304256"/>
          </a:xfrm>
          <a:prstGeom prst="rect">
            <a:avLst/>
          </a:prstGeom>
          <a:noFill/>
        </p:spPr>
      </p:pic>
      <p:pic>
        <p:nvPicPr>
          <p:cNvPr id="37892" name="Picture 4" descr="ÐÐ°ÑÑÐ¸Ð½ÐºÐ¸ Ð¿Ð¾ Ð·Ð°Ð¿ÑÐ¾ÑÑ Ð¾Ð´Ð¸Ð½ ÑÑÐ±Ð»Ñ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188640"/>
            <a:ext cx="2304256" cy="2342319"/>
          </a:xfrm>
          <a:prstGeom prst="rect">
            <a:avLst/>
          </a:prstGeom>
          <a:noFill/>
        </p:spPr>
      </p:pic>
      <p:pic>
        <p:nvPicPr>
          <p:cNvPr id="37894" name="Picture 6" descr="ÐÐ°ÑÑÐ¸Ð½ÐºÐ¸ Ð¿Ð¾ Ð·Ð°Ð¿ÑÐ¾ÑÑ Ð½Ð¾ÑÑ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43608" y="2780928"/>
            <a:ext cx="6840760" cy="2662946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043608" y="5589240"/>
            <a:ext cx="722313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Тысяча и одна ночь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8914" name="Picture 2" descr="ÐÐ°ÑÑÐ¸Ð½ÐºÐ¸ Ð¿Ð¾ Ð·Ð°Ð¿ÑÐ¾ÑÑ ÑÑÐ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2952328" cy="2952328"/>
          </a:xfrm>
          <a:prstGeom prst="rect">
            <a:avLst/>
          </a:prstGeom>
          <a:noFill/>
        </p:spPr>
      </p:pic>
      <p:pic>
        <p:nvPicPr>
          <p:cNvPr id="38916" name="Picture 4" descr="ÐÐ°ÑÑÐ¸Ð½ÐºÐ¸ Ð¿Ð¾ Ð·Ð°Ð¿ÑÐ¾ÑÑ Ð¿Ð¾ÑÐ¾ÑÑÐ½Ð¾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79912" y="260648"/>
            <a:ext cx="5011147" cy="313196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051720" y="4581128"/>
            <a:ext cx="540180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Три поросёнка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9938" name="Picture 2" descr="ÐÐ°ÑÑÐ¸Ð½ÐºÐ¸ Ð¿Ð¾ Ð·Ð°Ð¿ÑÐ¾ÑÑ Ð²Ð¾Ð»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2736305" cy="3177194"/>
          </a:xfrm>
          <a:prstGeom prst="rect">
            <a:avLst/>
          </a:prstGeom>
          <a:noFill/>
        </p:spPr>
      </p:pic>
      <p:pic>
        <p:nvPicPr>
          <p:cNvPr id="39940" name="Picture 4" descr="ÐÐ°ÑÑÐ¸Ð½ÐºÐ¸ Ð¿Ð¾ Ð·Ð°Ð¿ÑÐ¾ÑÑ ÐºÐ¾Ð·Ð»ÑÑ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176" y="3212976"/>
            <a:ext cx="2713274" cy="3384376"/>
          </a:xfrm>
          <a:prstGeom prst="rect">
            <a:avLst/>
          </a:prstGeom>
          <a:noFill/>
        </p:spPr>
      </p:pic>
      <p:pic>
        <p:nvPicPr>
          <p:cNvPr id="39942" name="Picture 6" descr="ÐÐ°ÑÑÐ¸Ð½ÐºÐ¸ Ð¿Ð¾ Ð·Ð°Ð¿ÑÐ¾ÑÑ ÑÐµÐ¼ÑÑ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1052736"/>
            <a:ext cx="8096250" cy="1905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5536" y="3789040"/>
            <a:ext cx="5375895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Волк и семеро</a:t>
            </a:r>
          </a:p>
          <a:p>
            <a:pPr algn="ctr"/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козлят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5058" name="Picture 2" descr="ÐÐ°ÑÑÐ¸Ð½ÐºÐ¸ Ð¿Ð¾ Ð·Ð°Ð¿ÑÐ¾ÑÑ Ð¼Ð°Ð»ÑÑÐ¸Ðº Ñ Ð¿Ð°Ð»ÑÑÐ¸Ð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16632"/>
            <a:ext cx="2381250" cy="2714626"/>
          </a:xfrm>
          <a:prstGeom prst="rect">
            <a:avLst/>
          </a:prstGeom>
          <a:noFill/>
        </p:spPr>
      </p:pic>
      <p:pic>
        <p:nvPicPr>
          <p:cNvPr id="45062" name="Picture 6" descr="ÐÐ°ÑÑÐ¸Ð½ÐºÐ¸ Ð¿Ð¾ Ð·Ð°Ð¿ÑÐ¾ÑÑ Ð¿Ð°Ð»ÑÑÐ¸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1124744"/>
            <a:ext cx="2520280" cy="3418985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259632" y="5301208"/>
            <a:ext cx="684860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Мальчик с пальчик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5064" name="Picture 8" descr="ÐÐ°ÑÑÐ¸Ð½ÐºÐ¸ Ð¿Ð¾ Ð·Ð°Ð¿ÑÐ¾ÑÑ ÐºÐ¾Ð±ÑÐ»Ð° Ð¿Ð°ÑÐµÑ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60648"/>
            <a:ext cx="3888432" cy="21872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ÐÐ°ÑÑÐ¸Ð½ÐºÐ¸ Ð¿Ð¾ Ð·Ð°Ð¿ÑÐ¾ÑÑ Ð³Ð´Ðµ Ð»Ð¾Ð³Ð¸ÐºÐ° ÑÐ°ÑÐ½Ð´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fotoham.ru/img/picture/Dec/03/25dc45c52fa10fa44e9c44523dc44d58/mini_1.jpg"/>
          <p:cNvPicPr>
            <a:picLocks noChangeAspect="1" noChangeArrowheads="1"/>
          </p:cNvPicPr>
          <p:nvPr/>
        </p:nvPicPr>
        <p:blipFill>
          <a:blip r:embed="rId3" cstate="print"/>
          <a:srcRect l="18040" t="2563" r="17810"/>
          <a:stretch>
            <a:fillRect/>
          </a:stretch>
        </p:blipFill>
        <p:spPr bwMode="auto">
          <a:xfrm>
            <a:off x="214313" y="214313"/>
            <a:ext cx="22860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go4.imgsmail.ru/imgpreview?key=26c0aca590bba9ea&amp;mb=imgdb_preview_91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14625" y="285750"/>
            <a:ext cx="353536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varvar.ru/arhiv/slovo/images/russkie_dospehi1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13" y="214313"/>
            <a:ext cx="1733550" cy="315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500063" y="3786188"/>
            <a:ext cx="828675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6"/>
                </a:solidFill>
              </a:rPr>
              <a:t>Один в поле не воин.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67544" y="4077072"/>
            <a:ext cx="8286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build="allAtOnce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7spravok.ru/wp-content/uploads/2013/03/7NumberSevenInCircle-avata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0648"/>
            <a:ext cx="2495178" cy="24951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24warez.ru/uploads/posts/2013-10/1381331067_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1800" y="404664"/>
            <a:ext cx="353536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cdn.st100sp.com/cache_pictures/036808592/thumb30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375" y="214313"/>
            <a:ext cx="257175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467544" y="3789040"/>
            <a:ext cx="828675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6"/>
                </a:solidFill>
              </a:rPr>
              <a:t>Семь раз отмерь, один – отрежь.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552" y="3861048"/>
            <a:ext cx="8286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cs629405.vk.me/v629405429/142d9/Ontdssj6kS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50" y="285750"/>
            <a:ext cx="4075113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14313" y="214313"/>
            <a:ext cx="4214812" cy="192881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8" name="Picture 4" descr="http://xn--80aedzwmm.xn--p1ai/uploads/posts/2015-03-23-18-06-28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285750"/>
            <a:ext cx="3929062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39552" y="3789040"/>
            <a:ext cx="8286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3861048"/>
            <a:ext cx="828675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6"/>
                </a:solidFill>
              </a:rPr>
              <a:t>Не имей 100 рублей, а имей 100 друзей.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2" descr="http://www.tvoya-gazeta.com/images/stories/11_2012/ugol-delo_2012_11_01.jpg"/>
          <p:cNvPicPr>
            <a:picLocks noChangeAspect="1" noChangeArrowheads="1"/>
          </p:cNvPicPr>
          <p:nvPr/>
        </p:nvPicPr>
        <p:blipFill>
          <a:blip r:embed="rId3" cstate="print"/>
          <a:srcRect l="21428" r="22858" b="735"/>
          <a:stretch>
            <a:fillRect/>
          </a:stretch>
        </p:blipFill>
        <p:spPr bwMode="auto">
          <a:xfrm>
            <a:off x="214313" y="285750"/>
            <a:ext cx="2414587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http://parnasse.ru/images/photos/medium/article14067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57438" y="285750"/>
            <a:ext cx="2227262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http://images.ru.prom.st/144082582_w200_h200_cid368027_pid89838662-d05266e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1214438"/>
            <a:ext cx="300831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ttp://v.img.com.ua/b/orig/2/a4/ffa82d902ec536e8ae2725f19d624a4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188" y="357188"/>
            <a:ext cx="1693862" cy="169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42938" y="3929063"/>
            <a:ext cx="8286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51520" y="4221088"/>
            <a:ext cx="85027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6"/>
                </a:solidFill>
              </a:rPr>
              <a:t>Делу время, а потехе час.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http://go1.imgsmail.ru/imgpreview?key=67f1514a6dbd6d0e&amp;mb=imgdb_preview_15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42875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http://nykhas.ru/wp-content/uploads/2014/12/1ecfbb5315ccf47b67737705bafa884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0" y="214313"/>
            <a:ext cx="2466975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http://ru4.anyfad.com/items/t1@6bf5ea1e-3f91-4109-b03f-1270cf8482a5/Berech-vodu---eto-znachit-berech-zhiz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86375" y="214313"/>
            <a:ext cx="3033713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11560" y="4365104"/>
            <a:ext cx="8286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95536" y="4653136"/>
            <a:ext cx="8286750" cy="1938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6000" dirty="0">
                <a:solidFill>
                  <a:schemeClr val="accent6"/>
                </a:solidFill>
              </a:rPr>
              <a:t>Копейка рубль бережёт.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ÐÐ°ÑÑÐ¸Ð½ÐºÐ¸ Ð¿Ð¾ Ð·Ð°Ð¿ÑÐ¾ÑÑ Ð³Ð´Ðµ Ð»Ð¾Ð³Ð¸ÐºÐ° ÑÐ°ÑÐ½Ð´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1921" y="0"/>
            <a:ext cx="915592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059832" y="4725144"/>
            <a:ext cx="251036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latin typeface="Arial" pitchFamily="34" charset="0"/>
                <a:cs typeface="Arial" pitchFamily="34" charset="0"/>
              </a:rPr>
              <a:t>р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ебусы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060848"/>
            <a:ext cx="7705725" cy="367188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43808" y="548680"/>
            <a:ext cx="267682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Ромб</a:t>
            </a:r>
            <a:endParaRPr lang="ru-RU" sz="8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5" descr="rebus_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8207375" cy="36734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59832" y="620688"/>
            <a:ext cx="176253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Угол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rebus_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89138"/>
            <a:ext cx="8207375" cy="3887787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699792" y="692696"/>
            <a:ext cx="308296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Отрезок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rebus_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700213"/>
            <a:ext cx="8135937" cy="4249737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059832" y="548680"/>
            <a:ext cx="244105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Минус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Picture 4" descr="rebus_1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700213"/>
            <a:ext cx="8064500" cy="43211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059832" y="548680"/>
            <a:ext cx="218758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Точка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07704" y="1844824"/>
            <a:ext cx="53285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 РАУНД</a:t>
            </a:r>
            <a:endParaRPr lang="ru-RU" sz="9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555776" y="4077072"/>
            <a:ext cx="3765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</a:t>
            </a:r>
            <a:r>
              <a:rPr lang="ru-RU" sz="540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упер</a:t>
            </a:r>
            <a:r>
              <a:rPr lang="ru-RU" sz="54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блиц</a:t>
            </a:r>
            <a:endParaRPr lang="ru-RU" sz="54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Picture 2" descr="E:\2.bmp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185836"/>
            <a:ext cx="8286807" cy="679750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131840" y="1772816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Л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sp>
        <p:nvSpPr>
          <p:cNvPr id="8" name="TextBox 7"/>
          <p:cNvSpPr txBox="1"/>
          <p:nvPr/>
        </p:nvSpPr>
        <p:spPr>
          <a:xfrm>
            <a:off x="4067944" y="1700808"/>
            <a:ext cx="135732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ДВА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31840" y="2276872"/>
            <a:ext cx="281840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4800" u="sng" dirty="0" smtClean="0"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А</a:t>
            </a:r>
            <a:endParaRPr lang="ru-RU" sz="4800" dirty="0"/>
          </a:p>
        </p:txBody>
      </p:sp>
      <p:sp>
        <p:nvSpPr>
          <p:cNvPr id="10" name="TextBox 9"/>
          <p:cNvSpPr txBox="1"/>
          <p:nvPr/>
        </p:nvSpPr>
        <p:spPr>
          <a:xfrm>
            <a:off x="3714744" y="2357430"/>
            <a:ext cx="16430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ОДИН</a:t>
            </a: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59832" y="2996952"/>
            <a:ext cx="313496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АК 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СА</a:t>
            </a:r>
            <a:endParaRPr lang="ru-RU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4067944" y="2996952"/>
            <a:ext cx="1285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59832" y="3645024"/>
            <a:ext cx="4572000" cy="14465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4400" u="sng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ЖКА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endParaRPr lang="ru-RU" sz="4400" dirty="0"/>
          </a:p>
        </p:txBody>
      </p:sp>
      <p:sp>
        <p:nvSpPr>
          <p:cNvPr id="14" name="TextBox 13"/>
          <p:cNvSpPr txBox="1"/>
          <p:nvPr/>
        </p:nvSpPr>
        <p:spPr>
          <a:xfrm>
            <a:off x="3563888" y="3645024"/>
            <a:ext cx="12858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ТРИ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31840" y="4365104"/>
            <a:ext cx="30396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u="sng" dirty="0" smtClean="0">
                <a:latin typeface="Arial" pitchFamily="34" charset="0"/>
                <a:cs typeface="Arial" pitchFamily="34" charset="0"/>
              </a:rPr>
              <a:t>____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ЯНИН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928926" y="4357694"/>
            <a:ext cx="185738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</a:t>
            </a:r>
            <a:endParaRPr lang="ru-RU" sz="4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99592" y="476672"/>
            <a:ext cx="597516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Ответь на вопросы:</a:t>
            </a:r>
            <a:endParaRPr lang="ru-RU" sz="5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148064" y="2132856"/>
          <a:ext cx="2690808" cy="460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6351"/>
                <a:gridCol w="336351"/>
                <a:gridCol w="336351"/>
                <a:gridCol w="336351"/>
                <a:gridCol w="336351"/>
                <a:gridCol w="336351"/>
                <a:gridCol w="336351"/>
                <a:gridCol w="336351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868144" y="2132856"/>
          <a:ext cx="1009053" cy="460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6351"/>
                <a:gridCol w="336351"/>
                <a:gridCol w="336351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5940152" y="3573016"/>
          <a:ext cx="2690808" cy="460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6351"/>
                <a:gridCol w="336351"/>
                <a:gridCol w="336351"/>
                <a:gridCol w="336351"/>
                <a:gridCol w="336351"/>
                <a:gridCol w="336351"/>
                <a:gridCol w="336351"/>
                <a:gridCol w="336351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7308304" y="3573016"/>
          <a:ext cx="1345404" cy="460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6351"/>
                <a:gridCol w="336351"/>
                <a:gridCol w="336351"/>
                <a:gridCol w="336351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Таблица 12"/>
          <p:cNvGraphicFramePr>
            <a:graphicFrameLocks noGrp="1"/>
          </p:cNvGraphicFramePr>
          <p:nvPr/>
        </p:nvGraphicFramePr>
        <p:xfrm>
          <a:off x="2428860" y="5000636"/>
          <a:ext cx="4048130" cy="460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04813"/>
                <a:gridCol w="404813"/>
                <a:gridCol w="404813"/>
                <a:gridCol w="404813"/>
                <a:gridCol w="404813"/>
                <a:gridCol w="404813"/>
                <a:gridCol w="404813"/>
                <a:gridCol w="404813"/>
                <a:gridCol w="404813"/>
                <a:gridCol w="404813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Ч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428860" y="5000636"/>
          <a:ext cx="1643076" cy="4603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10769"/>
                <a:gridCol w="410769"/>
                <a:gridCol w="410769"/>
                <a:gridCol w="410769"/>
              </a:tblGrid>
              <a:tr h="460364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179512" y="2132856"/>
            <a:ext cx="50263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Сколько лет пролежал пистолет</a:t>
            </a:r>
            <a:endParaRPr lang="ru-RU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7956376" y="191683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3501008"/>
            <a:ext cx="565141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Почему нельзя на корабле есть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8746134" y="3356992"/>
            <a:ext cx="397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?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467544" y="4869160"/>
            <a:ext cx="16016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Сколько</a:t>
            </a:r>
            <a:endParaRPr lang="ru-RU" sz="3200" dirty="0"/>
          </a:p>
        </p:txBody>
      </p:sp>
      <p:sp>
        <p:nvSpPr>
          <p:cNvPr id="20" name="TextBox 19"/>
          <p:cNvSpPr txBox="1"/>
          <p:nvPr/>
        </p:nvSpPr>
        <p:spPr>
          <a:xfrm>
            <a:off x="6588224" y="4869160"/>
            <a:ext cx="17133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в</a:t>
            </a:r>
            <a:r>
              <a:rPr lang="ru-RU" sz="3200" dirty="0" smtClean="0"/>
              <a:t> классе </a:t>
            </a:r>
            <a:endParaRPr lang="ru-RU" sz="3200" dirty="0"/>
          </a:p>
        </p:txBody>
      </p:sp>
      <p:sp>
        <p:nvSpPr>
          <p:cNvPr id="21" name="TextBox 20"/>
          <p:cNvSpPr txBox="1"/>
          <p:nvPr/>
        </p:nvSpPr>
        <p:spPr>
          <a:xfrm>
            <a:off x="539552" y="5733256"/>
            <a:ext cx="30744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/>
              <a:t>п</a:t>
            </a:r>
            <a:r>
              <a:rPr lang="ru-RU" sz="3200" dirty="0" smtClean="0"/>
              <a:t>рогуляли урок?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Picture 2" descr="D:\мама\картинки мама\школа\фоны\7b074d611185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D"/>
              </a:clrFrom>
              <a:clrTo>
                <a:srgbClr val="FEFFFD">
                  <a:alpha val="0"/>
                </a:srgbClr>
              </a:clrTo>
            </a:clrChange>
          </a:blip>
          <a:srcRect b="5845"/>
          <a:stretch>
            <a:fillRect/>
          </a:stretch>
        </p:blipFill>
        <p:spPr bwMode="auto">
          <a:xfrm>
            <a:off x="0" y="1142984"/>
            <a:ext cx="9144000" cy="507209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827584" y="1916832"/>
            <a:ext cx="74888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ПЕСОК            3∙4=12                   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(СОК)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827584" y="2420888"/>
            <a:ext cx="78488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 РЫБАК           79 - 56 = 23             </a:t>
            </a: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(РАК)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827584" y="2996952"/>
            <a:ext cx="40190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  КАРМАН        50-26=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57686" y="3071810"/>
            <a:ext cx="13573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24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00192" y="2996952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(КРАН)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99592" y="3573016"/>
            <a:ext cx="43778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 ЧЕРНОТА        21 + 24 =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27984" y="3573016"/>
            <a:ext cx="14287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        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45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4128" y="3501008"/>
            <a:ext cx="2428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FF00"/>
                </a:solidFill>
              </a:rPr>
              <a:t>         </a:t>
            </a:r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(ЧЕРТА)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899592" y="4221088"/>
            <a:ext cx="42959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14350" indent="-514350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 ВОСТОК          54 - 42 =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355976" y="4221088"/>
            <a:ext cx="15001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        </a:t>
            </a:r>
            <a:r>
              <a:rPr lang="ru-RU" sz="2800" dirty="0" smtClean="0">
                <a:solidFill>
                  <a:srgbClr val="FFFF00"/>
                </a:solidFill>
              </a:rPr>
              <a:t> </a:t>
            </a:r>
            <a:r>
              <a:rPr lang="ru-RU" sz="2800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12 </a:t>
            </a:r>
            <a:endParaRPr lang="ru-RU" sz="2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228184" y="4149080"/>
            <a:ext cx="20717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   (СТОК)</a:t>
            </a:r>
            <a:endParaRPr lang="ru-RU" sz="28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70" name="Picture 10" descr="ÐÐ°ÑÑÐ¸Ð½ÐºÐ¸ Ð¿Ð¾ Ð·Ð°Ð¿ÑÐ¾ÑÑ Ð´ÐµÐ½ÑÐ³Ð¸ Ð±ÑÐ¼Ð°Ð¶Ð½ÑÐ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4104456" cy="3086553"/>
          </a:xfrm>
          <a:prstGeom prst="rect">
            <a:avLst/>
          </a:prstGeom>
          <a:noFill/>
        </p:spPr>
      </p:pic>
      <p:pic>
        <p:nvPicPr>
          <p:cNvPr id="15372" name="Picture 12" descr="ÐÐ°ÑÑÐ¸Ð½ÐºÐ¸ Ð¿Ð¾ Ð·Ð°Ð¿ÑÐ¾ÑÑ Ð´ÐµÐ½ÑÐ³Ð¸ ÐÐÐÐÐ¢Ð«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3501008"/>
            <a:ext cx="4219162" cy="3168352"/>
          </a:xfrm>
          <a:prstGeom prst="rect">
            <a:avLst/>
          </a:prstGeom>
          <a:noFill/>
        </p:spPr>
      </p:pic>
      <p:pic>
        <p:nvPicPr>
          <p:cNvPr id="15374" name="Picture 14" descr="ÐÐ°ÑÑÐ¸Ð½ÐºÐ¸ Ð¿Ð¾ Ð·Ð°Ð¿ÑÐ¾ÑÑ ÑÐ»ÐµÐºÑÑÐ¾Ð½Ð½ÑÐµ Ð´ÐµÐ½ÑÐ³Ð¸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4" y="1268760"/>
            <a:ext cx="3960440" cy="39604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6" name="Рисунок 5" descr="1379107019_vinos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2780928"/>
            <a:ext cx="3405193" cy="2538418"/>
          </a:xfrm>
          <a:prstGeom prst="rect">
            <a:avLst/>
          </a:prstGeom>
        </p:spPr>
      </p:pic>
      <p:pic>
        <p:nvPicPr>
          <p:cNvPr id="7" name="Рисунок 6" descr="fdf09e68470517514182b8d87b8b173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1772816"/>
            <a:ext cx="3168352" cy="2370545"/>
          </a:xfrm>
          <a:prstGeom prst="rect">
            <a:avLst/>
          </a:prstGeom>
        </p:spPr>
      </p:pic>
      <p:pic>
        <p:nvPicPr>
          <p:cNvPr id="8" name="Рисунок 7" descr="Paroochistitel_Karcher_SC_4.100_CB_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44008" y="4365104"/>
            <a:ext cx="3312368" cy="2285583"/>
          </a:xfrm>
          <a:prstGeom prst="rect">
            <a:avLst/>
          </a:prstGeom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142844" y="214290"/>
            <a:ext cx="8786874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chemeClr val="bg1"/>
                </a:solidFill>
                <a:latin typeface="Verdana" pitchFamily="34" charset="0"/>
                <a:ea typeface="Calibri" pitchFamily="34" charset="0"/>
                <a:cs typeface="Times New Roman" pitchFamily="18" charset="0"/>
              </a:rPr>
              <a:t>М.В. Ломоносов</a:t>
            </a:r>
            <a:r>
              <a:rPr lang="ru-RU" sz="3200" b="1" dirty="0" smtClean="0">
                <a:solidFill>
                  <a:schemeClr val="bg1"/>
                </a:solidFill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lang="ru-RU" sz="3200" dirty="0" smtClean="0">
              <a:solidFill>
                <a:schemeClr val="bg1"/>
              </a:solidFill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Математику уже затем знать надо,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Verdana" pitchFamily="34" charset="0"/>
                <a:ea typeface="Calibri" pitchFamily="34" charset="0"/>
                <a:cs typeface="Times New Roman" pitchFamily="18" charset="0"/>
              </a:rPr>
              <a:t>что она ум …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Verdana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 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55776" y="1124744"/>
            <a:ext cx="46901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bg1"/>
                </a:solidFill>
              </a:rPr>
              <a:t>в порядок приводит.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411760" y="836712"/>
            <a:ext cx="432368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Литература</a:t>
            </a:r>
            <a:endParaRPr lang="ru-RU" sz="6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132856"/>
            <a:ext cx="72107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3"/>
              </a:rPr>
              <a:t>https://infourok.ru/soprovozhdenie-k-prezentacii-gde-logika-2666319.html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60038" y="2708920"/>
            <a:ext cx="83839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4"/>
              </a:rPr>
              <a:t>https://infourok.ru/vneklassnoe-meropriyatie-po-matematike-gde-logika-2666290.html</a:t>
            </a:r>
            <a:endParaRPr lang="ru-RU" dirty="0"/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755576" y="3212976"/>
            <a:ext cx="794929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5"/>
              </a:rPr>
              <a:t>https://nsportal.ru/shkola/vneklassnaya-rabota/library/2016/09/08/vospitatelnoe-</a:t>
            </a:r>
            <a:endParaRPr lang="ru-RU" dirty="0" smtClean="0">
              <a:hlinkClick r:id="rId5"/>
            </a:endParaRPr>
          </a:p>
          <a:p>
            <a:r>
              <a:rPr lang="en-US" dirty="0" smtClean="0">
                <a:hlinkClick r:id="rId5"/>
              </a:rPr>
              <a:t>meropriyatie-igra-gde-logika-1-4-klassy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55576" y="3933056"/>
            <a:ext cx="6936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6"/>
              </a:rPr>
              <a:t>https://nsportal.ru/sites/default/files/2016/09/08/igra_gde_logika.docx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755576" y="4653136"/>
            <a:ext cx="67635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7"/>
              </a:rPr>
              <a:t>https://ds04.infourok.ru/uploads/doc/019c/001300e3-17142899.pptx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827584" y="5157192"/>
            <a:ext cx="65646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8"/>
              </a:rPr>
              <a:t>https://nsportal.ru/sites/default/files/2013/10/31/schislyandiya.ppt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3010" name="Picture 2" descr="ÐÐ°ÑÑÐ¸Ð½ÐºÐ¸ Ð¿Ð¾ Ð·Ð°Ð¿ÑÐ¾ÑÑ ÑÐ°ÑÑ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260648"/>
            <a:ext cx="4320479" cy="2880319"/>
          </a:xfrm>
          <a:prstGeom prst="rect">
            <a:avLst/>
          </a:prstGeom>
          <a:noFill/>
        </p:spPr>
      </p:pic>
      <p:pic>
        <p:nvPicPr>
          <p:cNvPr id="43014" name="Picture 6" descr="Ð¿ÑÐ¸ÑÐ¾Ð´Ð° Ð¿ÐµÑÐ¾Ðº Ð´ÐµÑÐµÐ²Ð¾ Ð´ÑÐ½Ð° Ð¿Ð¾Ð» Ð°ÑÑÐ°Ð»ÑÑ Ð»Ð¸Ð½Ð¸Ñ ÑÐµÐ½Ñ Ð¿Ð¾ÑÐ²Ð° ÐÐ°ÑÐµÑÐ¸Ð°Ð» Ð½Ð°Ð¿Ð¾Ð»ÑÐ½Ð¾Ðµ Ð¿Ð¾ÐºÑÑÑÐ¸Ðµ Ð´Ð¾ÑÐ¾Ð¶Ð½Ð¾Ðµ Ð¿Ð¾ÐºÑÑÑÐ¸Ðµ Ð¡ÐµÐ½ÑÐ¾Ñ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332656"/>
            <a:ext cx="3923928" cy="5885892"/>
          </a:xfrm>
          <a:prstGeom prst="rect">
            <a:avLst/>
          </a:prstGeom>
          <a:noFill/>
        </p:spPr>
      </p:pic>
      <p:pic>
        <p:nvPicPr>
          <p:cNvPr id="43016" name="Picture 8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3429000"/>
            <a:ext cx="4269904" cy="2838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034" name="AutoShape 2" descr="ÐÐ°ÑÑÐ¸Ð½ÐºÐ¸ Ð¿Ð¾ Ð·Ð°Ð¿ÑÐ¾ÑÑ ÑÐ°ÑÑ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4036" name="Picture 4" descr="ÐÐ°ÑÑÐ¸Ð½ÐºÐ¸ Ð¿Ð¾ Ð·Ð°Ð¿ÑÐ¾ÑÑ Ð±Ð°ÑÐ°Ð±Ð°Ð½Ð½Ð°Ñ Ð´ÑÐ¾Ð±Ñ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4663"/>
            <a:ext cx="4723725" cy="2952329"/>
          </a:xfrm>
          <a:prstGeom prst="rect">
            <a:avLst/>
          </a:prstGeom>
          <a:noFill/>
        </p:spPr>
      </p:pic>
      <p:pic>
        <p:nvPicPr>
          <p:cNvPr id="44038" name="Picture 6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9" y="3813012"/>
            <a:ext cx="4536504" cy="2732945"/>
          </a:xfrm>
          <a:prstGeom prst="rect">
            <a:avLst/>
          </a:prstGeom>
          <a:noFill/>
        </p:spPr>
      </p:pic>
      <p:pic>
        <p:nvPicPr>
          <p:cNvPr id="44040" name="Picture 8" descr="ÐÐ°ÑÑÐ¸Ð½ÐºÐ¸ Ð¿Ð¾ Ð·Ð°Ð¿ÑÐ¾ÑÑ ÑÑÐ¶ÑÑ Ñ Ð´ÑÐ¾Ð±ÑÑ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76056" y="2132856"/>
            <a:ext cx="3958828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986" name="Picture 2" descr="ÐÐ°ÑÑÐ¸Ð½ÐºÐ¸ Ð¿Ð¾ Ð·Ð°Ð¿ÑÐ¾ÑÑ Ð»ÑÑÐ¸Ðº ÑÐ¾Ð»Ð½Ñ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2656"/>
            <a:ext cx="5033337" cy="2952328"/>
          </a:xfrm>
          <a:prstGeom prst="rect">
            <a:avLst/>
          </a:prstGeom>
          <a:noFill/>
        </p:spPr>
      </p:pic>
      <p:pic>
        <p:nvPicPr>
          <p:cNvPr id="41988" name="Picture 4" descr="ÐÐ°ÑÑÐ¸Ð½ÐºÐ¸ Ð¿Ð¾ Ð·Ð°Ð¿ÑÐ¾ÑÑ ÑÐ¾Ð»Ð½ÐµÑÐ½ÑÐ¹ Ð·Ð°Ð¹ÑÐ¸Ð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3429000"/>
            <a:ext cx="4104456" cy="3283564"/>
          </a:xfrm>
          <a:prstGeom prst="rect">
            <a:avLst/>
          </a:prstGeom>
          <a:noFill/>
        </p:spPr>
      </p:pic>
      <p:pic>
        <p:nvPicPr>
          <p:cNvPr id="41990" name="Picture 6" descr="ÐÐ°ÑÑÐ¸Ð½ÐºÐ¸ Ð¿Ð¾ Ð·Ð°Ð¿ÑÐ¾ÑÑ Ð»ÑÑÐµÐ²Ð°Ñ ÐºÐ¾ÑÑÑ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1556792"/>
            <a:ext cx="3429000" cy="44577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" name="Рисунок 5" descr="library-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42852"/>
            <a:ext cx="4214809" cy="3143272"/>
          </a:xfrm>
          <a:prstGeom prst="rect">
            <a:avLst/>
          </a:prstGeom>
        </p:spPr>
      </p:pic>
      <p:pic>
        <p:nvPicPr>
          <p:cNvPr id="7" name="Рисунок 6" descr="slide_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4876" y="142852"/>
            <a:ext cx="4286216" cy="3143272"/>
          </a:xfrm>
          <a:prstGeom prst="rect">
            <a:avLst/>
          </a:prstGeom>
        </p:spPr>
      </p:pic>
      <p:pic>
        <p:nvPicPr>
          <p:cNvPr id="8" name="Рисунок 7" descr="index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357422" y="3429000"/>
            <a:ext cx="4429156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55921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411760" y="4509120"/>
            <a:ext cx="4205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>
                <a:latin typeface="Arial" pitchFamily="34" charset="0"/>
                <a:cs typeface="Arial" pitchFamily="34" charset="0"/>
              </a:rPr>
              <a:t>н</a:t>
            </a:r>
            <a:r>
              <a:rPr lang="ru-RU" sz="5400" dirty="0" smtClean="0">
                <a:latin typeface="Arial" pitchFamily="34" charset="0"/>
                <a:cs typeface="Arial" pitchFamily="34" charset="0"/>
              </a:rPr>
              <a:t>азови меня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ÐÐ°ÑÑÐ¸Ð½ÐºÐ¸ Ð¿Ð¾ Ð·Ð°Ð¿ÑÐ¾ÑÑ Ð³Ð´Ðµ Ð»Ð¾Ð³Ð¸ÐºÐ° ÑÐ°ÑÐ½Ð´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15364" name="AutoShape 4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6" name="AutoShape 6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8" name="AutoShape 8" descr="ÐÐ°ÑÑÐ¸Ð½ÐºÐ¸ Ð¿Ð¾ Ð·Ð°Ð¿ÑÐ¾ÑÑ Ð´ÐµÐ½ÑÐ³Ð¸ Ð±ÑÐ¼Ð°Ð¶Ð½ÑÐ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6866" name="Picture 2" descr="ÐÐ°ÑÑÐ¸Ð½ÐºÐ¸ Ð¿Ð¾ Ð·Ð°Ð¿ÑÐ¾ÑÑ Ð´ÑÐ¹Ð¼Ð¾Ð²Ð¾ÑÐºÐ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2383259" cy="3880786"/>
          </a:xfrm>
          <a:prstGeom prst="rect">
            <a:avLst/>
          </a:prstGeom>
          <a:noFill/>
        </p:spPr>
      </p:pic>
      <p:pic>
        <p:nvPicPr>
          <p:cNvPr id="36868" name="Picture 4" descr="ÐÐ°ÑÑÐ¸Ð½ÐºÐ¸ Ð¿Ð¾ Ð·Ð°Ð¿ÑÐ¾ÑÑ Ð±ÑÑÐ¾Ð½ Ð¿Ð¸Ð¾Ð½Ð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848" y="332656"/>
            <a:ext cx="2952328" cy="3825553"/>
          </a:xfrm>
          <a:prstGeom prst="rect">
            <a:avLst/>
          </a:prstGeom>
          <a:noFill/>
        </p:spPr>
      </p:pic>
      <p:pic>
        <p:nvPicPr>
          <p:cNvPr id="36870" name="Picture 6" descr="ÐÐ°ÑÑÐ¸Ð½ÐºÐ¸ Ð¿Ð¾ Ð·Ð°Ð¿ÑÐ¾ÑÑ Ð»Ð°ÑÑÐ¾ÑÐºÐ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1" y="332656"/>
            <a:ext cx="2460689" cy="3826372"/>
          </a:xfrm>
          <a:prstGeom prst="rect">
            <a:avLst/>
          </a:prstGeom>
          <a:noFill/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67544" y="4437112"/>
            <a:ext cx="828675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60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67744" y="4869160"/>
            <a:ext cx="511402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600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Дюймовочка</a:t>
            </a:r>
            <a:endParaRPr lang="ru-RU" sz="6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allAtOnce"/>
      <p:bldP spid="9" grpId="1" build="allAtOnce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236</Words>
  <Application>Microsoft Office PowerPoint</Application>
  <PresentationFormat>Экран (4:3)</PresentationFormat>
  <Paragraphs>108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Zav2</cp:lastModifiedBy>
  <cp:revision>54</cp:revision>
  <dcterms:created xsi:type="dcterms:W3CDTF">2018-11-12T17:36:38Z</dcterms:created>
  <dcterms:modified xsi:type="dcterms:W3CDTF">2019-01-10T04:40:44Z</dcterms:modified>
</cp:coreProperties>
</file>