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notesMasterIdLst>
    <p:notesMasterId r:id="rId24"/>
  </p:notesMasterIdLst>
  <p:sldIdLst>
    <p:sldId id="301" r:id="rId2"/>
    <p:sldId id="283" r:id="rId3"/>
    <p:sldId id="260" r:id="rId4"/>
    <p:sldId id="271" r:id="rId5"/>
    <p:sldId id="285" r:id="rId6"/>
    <p:sldId id="286" r:id="rId7"/>
    <p:sldId id="274" r:id="rId8"/>
    <p:sldId id="278" r:id="rId9"/>
    <p:sldId id="275" r:id="rId10"/>
    <p:sldId id="276" r:id="rId11"/>
    <p:sldId id="281" r:id="rId12"/>
    <p:sldId id="272" r:id="rId13"/>
    <p:sldId id="282" r:id="rId14"/>
    <p:sldId id="306" r:id="rId15"/>
    <p:sldId id="302" r:id="rId16"/>
    <p:sldId id="299" r:id="rId17"/>
    <p:sldId id="303" r:id="rId18"/>
    <p:sldId id="300" r:id="rId19"/>
    <p:sldId id="305" r:id="rId20"/>
    <p:sldId id="304" r:id="rId21"/>
    <p:sldId id="297" r:id="rId22"/>
    <p:sldId id="268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9900"/>
    <a:srgbClr val="075944"/>
    <a:srgbClr val="007434"/>
    <a:srgbClr val="FF3399"/>
    <a:srgbClr val="F53DC5"/>
    <a:srgbClr val="411F2E"/>
    <a:srgbClr val="E0A0B7"/>
    <a:srgbClr val="66FF33"/>
    <a:srgbClr val="FFFF00"/>
    <a:srgbClr val="00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221" autoAdjust="0"/>
    <p:restoredTop sz="93979" autoAdjust="0"/>
  </p:normalViewPr>
  <p:slideViewPr>
    <p:cSldViewPr>
      <p:cViewPr varScale="1">
        <p:scale>
          <a:sx n="89" d="100"/>
          <a:sy n="89" d="100"/>
        </p:scale>
        <p:origin x="-1284" y="-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70FE70-06EC-4E10-B667-9B2AF26AC7DD}" type="datetimeFigureOut">
              <a:rPr lang="ru-RU" smtClean="0"/>
              <a:pPr/>
              <a:t>20.06.2022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B73D44-2624-4F1C-A769-431566BC738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551269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285A3E77-F5C7-4059-BE3E-20A41C0CC0AE}" type="datetimeFigureOut">
              <a:rPr lang="ru-RU" smtClean="0"/>
              <a:pPr/>
              <a:t>20.06.2022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66F1FA6E-FBF3-4D6C-BAAA-883D3D842C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A3E77-F5C7-4059-BE3E-20A41C0CC0AE}" type="datetimeFigureOut">
              <a:rPr lang="ru-RU" smtClean="0"/>
              <a:pPr/>
              <a:t>20.06.2022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1FA6E-FBF3-4D6C-BAAA-883D3D842C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A3E77-F5C7-4059-BE3E-20A41C0CC0AE}" type="datetimeFigureOut">
              <a:rPr lang="ru-RU" smtClean="0"/>
              <a:pPr/>
              <a:t>20.06.2022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1FA6E-FBF3-4D6C-BAAA-883D3D842C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285A3E77-F5C7-4059-BE3E-20A41C0CC0AE}" type="datetimeFigureOut">
              <a:rPr lang="ru-RU" smtClean="0"/>
              <a:pPr/>
              <a:t>20.06.2022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66F1FA6E-FBF3-4D6C-BAAA-883D3D842CC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285A3E77-F5C7-4059-BE3E-20A41C0CC0AE}" type="datetimeFigureOut">
              <a:rPr lang="ru-RU" smtClean="0"/>
              <a:pPr/>
              <a:t>20.06.2022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66F1FA6E-FBF3-4D6C-BAAA-883D3D842C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A3E77-F5C7-4059-BE3E-20A41C0CC0AE}" type="datetimeFigureOut">
              <a:rPr lang="ru-RU" smtClean="0"/>
              <a:pPr/>
              <a:t>20.06.2022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1FA6E-FBF3-4D6C-BAAA-883D3D842CC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A3E77-F5C7-4059-BE3E-20A41C0CC0AE}" type="datetimeFigureOut">
              <a:rPr lang="ru-RU" smtClean="0"/>
              <a:pPr/>
              <a:t>20.06.2022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1FA6E-FBF3-4D6C-BAAA-883D3D842CC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285A3E77-F5C7-4059-BE3E-20A41C0CC0AE}" type="datetimeFigureOut">
              <a:rPr lang="ru-RU" smtClean="0"/>
              <a:pPr/>
              <a:t>20.06.2022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66F1FA6E-FBF3-4D6C-BAAA-883D3D842CC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A3E77-F5C7-4059-BE3E-20A41C0CC0AE}" type="datetimeFigureOut">
              <a:rPr lang="ru-RU" smtClean="0"/>
              <a:pPr/>
              <a:t>20.06.2022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1FA6E-FBF3-4D6C-BAAA-883D3D842C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285A3E77-F5C7-4059-BE3E-20A41C0CC0AE}" type="datetimeFigureOut">
              <a:rPr lang="ru-RU" smtClean="0"/>
              <a:pPr/>
              <a:t>20.06.2022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66F1FA6E-FBF3-4D6C-BAAA-883D3D842CC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285A3E77-F5C7-4059-BE3E-20A41C0CC0AE}" type="datetimeFigureOut">
              <a:rPr lang="ru-RU" smtClean="0"/>
              <a:pPr/>
              <a:t>20.06.2022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66F1FA6E-FBF3-4D6C-BAAA-883D3D842CC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285A3E77-F5C7-4059-BE3E-20A41C0CC0AE}" type="datetimeFigureOut">
              <a:rPr lang="ru-RU" smtClean="0"/>
              <a:pPr/>
              <a:t>20.06.2022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66F1FA6E-FBF3-4D6C-BAAA-883D3D842CC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image" Target="../media/image36.jpeg"/><Relationship Id="rId7" Type="http://schemas.openxmlformats.org/officeDocument/2006/relationships/image" Target="../media/image20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eg"/><Relationship Id="rId5" Type="http://schemas.openxmlformats.org/officeDocument/2006/relationships/image" Target="../media/image2.jpeg"/><Relationship Id="rId4" Type="http://schemas.openxmlformats.org/officeDocument/2006/relationships/image" Target="../media/image3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slideLayout" Target="../slideLayouts/slideLayout6.xml"/><Relationship Id="rId1" Type="http://schemas.openxmlformats.org/officeDocument/2006/relationships/video" Target="file:///G:\&#1084;&#1072;&#1089;&#1090;&#1077;&#1088;%20&#1082;&#1083;&#1072;&#1089;&#1089;\&#1088;&#1072;&#1082;&#1077;&#1090;&#1072;.mp4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6" descr="C:\Users\acer\Desktop\в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116632"/>
            <a:ext cx="4726628" cy="6525344"/>
          </a:xfrm>
          <a:prstGeom prst="rect">
            <a:avLst/>
          </a:prstGeom>
          <a:noFill/>
        </p:spPr>
      </p:pic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556792"/>
            <a:ext cx="4572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b="1" dirty="0">
                <a:ln w="10541" cmpd="sng">
                  <a:solidFill>
                    <a:sysClr val="windowText" lastClr="000000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Многослойная </a:t>
            </a:r>
            <a:r>
              <a:rPr lang="ru-RU" sz="2800" b="1" dirty="0" err="1">
                <a:ln w="10541" cmpd="sng">
                  <a:solidFill>
                    <a:sysClr val="windowText" lastClr="000000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пластилинография</a:t>
            </a:r>
            <a:r>
              <a:rPr lang="ru-RU" sz="2800" b="1" dirty="0">
                <a:ln w="10541" cmpd="sng">
                  <a:solidFill>
                    <a:sysClr val="windowText" lastClr="000000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n w="10541" cmpd="sng">
                  <a:solidFill>
                    <a:sysClr val="windowText" lastClr="000000"/>
                  </a:solidFill>
                  <a:prstDash val="solid"/>
                </a:ln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- объемные изображения для которых используются элементы с последовательным соединением слоев разного цвета.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-90264" y="332656"/>
            <a:ext cx="932452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Виды  </a:t>
            </a:r>
            <a:r>
              <a:rPr lang="ru-RU" sz="4800" b="1" cap="none" spc="0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пластилинографии</a:t>
            </a:r>
            <a:endParaRPr lang="ru-RU" sz="4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6" name="Рисунок 5" descr="http://xn--11-6kcq2bo9a.xn--p1ai/upload/iblock/735/7358080409d4aefeafff50e26c0811b7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46" t="2087" r="1369"/>
          <a:stretch/>
        </p:blipFill>
        <p:spPr bwMode="auto">
          <a:xfrm>
            <a:off x="5436096" y="1556792"/>
            <a:ext cx="3079750" cy="216344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7" name="Рисунок 6" descr="https://dou10.edumsko.ru/uploads/3000/2583/section/165287/plastilin2.jpg?1504080829956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26" t="3765" r="1700" b="6748"/>
          <a:stretch/>
        </p:blipFill>
        <p:spPr bwMode="auto">
          <a:xfrm>
            <a:off x="952643" y="3919701"/>
            <a:ext cx="3630221" cy="246162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8" name="Рисунок 7" descr="https://www.maam.ru/upload/blogs/detsad-97339-1509288866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19439" y="3919701"/>
            <a:ext cx="3384376" cy="246162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376998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i1.u-mama.ru/3c3/37d/889/5fe6db7a968536885d3d3ecbdbe10c88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443239"/>
            <a:ext cx="3467735" cy="195072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395536" y="1844824"/>
            <a:ext cx="4536504" cy="42183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1350"/>
              </a:spcAft>
            </a:pPr>
            <a:r>
              <a:rPr lang="ru-RU" sz="2800" b="1" i="1" dirty="0">
                <a:ln w="22225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Модульная </a:t>
            </a:r>
            <a:r>
              <a:rPr lang="ru-RU" sz="2800" b="1" i="1" dirty="0" err="1">
                <a:ln w="22225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пластилинография</a:t>
            </a:r>
            <a:r>
              <a:rPr lang="ru-RU" sz="2800" b="1" dirty="0">
                <a:ln w="22225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800" b="1" dirty="0" smtClean="0">
                <a:ln w="22225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800" b="1" dirty="0">
                <a:ln w="22225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лепная картина, состоящая из разных декорирующих элементов: шариков, лепешек, </a:t>
            </a:r>
            <a:r>
              <a:rPr lang="ru-RU" sz="2800" b="1" dirty="0" err="1">
                <a:ln w="22225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цилиндриков</a:t>
            </a:r>
            <a:r>
              <a:rPr lang="ru-RU" sz="2800" b="1" dirty="0">
                <a:ln w="22225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косичек и других технических элементов.</a:t>
            </a:r>
            <a:endParaRPr lang="ru-RU" sz="2800" b="1" dirty="0">
              <a:ln w="22225">
                <a:solidFill>
                  <a:schemeClr val="accent6">
                    <a:lumMod val="50000"/>
                  </a:scheme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-90264" y="332656"/>
            <a:ext cx="932452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Виды  </a:t>
            </a:r>
            <a:r>
              <a:rPr lang="ru-RU" sz="4400" b="1" cap="none" spc="0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пластилинографии</a:t>
            </a:r>
            <a:endParaRPr lang="ru-RU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5122" name="Picture 2" descr="https://avatars.mds.yandex.net/get-pdb/964102/c3f40991-f632-40f0-8298-7af0b74f9c93/s1200?webp=fals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85787" y="3789040"/>
            <a:ext cx="2736304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56519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Documents and Settings\Катя.OLOLOSHENKA\Рабочий стол\8b155b51e4f3a92d467a242a5a8e7f50.jp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2" y="1814474"/>
            <a:ext cx="2880765" cy="4174707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784696" y="57310"/>
            <a:ext cx="756084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Этапы обучени</a:t>
            </a:r>
            <a:r>
              <a:rPr lang="ru-RU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я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1655468"/>
            <a:ext cx="514993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srgbClr val="7030A0"/>
                </a:solidFill>
              </a:rPr>
              <a:t>Научить </a:t>
            </a:r>
            <a:r>
              <a:rPr lang="ru-RU" sz="2400" dirty="0">
                <a:solidFill>
                  <a:srgbClr val="7030A0"/>
                </a:solidFill>
              </a:rPr>
              <a:t>надавливать на пластилин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11560" y="2791961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dirty="0" smtClean="0">
                <a:solidFill>
                  <a:srgbClr val="7030A0"/>
                </a:solidFill>
              </a:rPr>
              <a:t>Научить размазывать пластилин </a:t>
            </a:r>
            <a:r>
              <a:rPr lang="ru-RU" sz="2400" dirty="0">
                <a:solidFill>
                  <a:srgbClr val="7030A0"/>
                </a:solidFill>
              </a:rPr>
              <a:t>от центра к краям контура.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11560" y="4797152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dirty="0">
                <a:solidFill>
                  <a:srgbClr val="7030A0"/>
                </a:solidFill>
              </a:rPr>
              <a:t>Обучать </a:t>
            </a:r>
            <a:r>
              <a:rPr lang="ru-RU" sz="2400" dirty="0" smtClean="0">
                <a:solidFill>
                  <a:srgbClr val="7030A0"/>
                </a:solidFill>
              </a:rPr>
              <a:t>в </a:t>
            </a:r>
            <a:r>
              <a:rPr lang="ru-RU" sz="2400" dirty="0">
                <a:solidFill>
                  <a:srgbClr val="7030A0"/>
                </a:solidFill>
              </a:rPr>
              <a:t>порядке повышения уровня сложности: </a:t>
            </a:r>
            <a:r>
              <a:rPr lang="ru-RU" sz="2400" dirty="0" smtClean="0">
                <a:solidFill>
                  <a:srgbClr val="7030A0"/>
                </a:solidFill>
              </a:rPr>
              <a:t>с </a:t>
            </a:r>
            <a:r>
              <a:rPr lang="ru-RU" sz="2400" dirty="0">
                <a:solidFill>
                  <a:srgbClr val="7030A0"/>
                </a:solidFill>
              </a:rPr>
              <a:t>простых картинок </a:t>
            </a:r>
            <a:r>
              <a:rPr lang="ru-RU" sz="2400" dirty="0" smtClean="0">
                <a:solidFill>
                  <a:srgbClr val="7030A0"/>
                </a:solidFill>
              </a:rPr>
              <a:t>к </a:t>
            </a:r>
            <a:r>
              <a:rPr lang="ru-RU" sz="2400" dirty="0">
                <a:solidFill>
                  <a:srgbClr val="7030A0"/>
                </a:solidFill>
              </a:rPr>
              <a:t>более сложным</a:t>
            </a:r>
          </a:p>
        </p:txBody>
      </p:sp>
    </p:spTree>
    <p:extLst>
      <p:ext uri="{BB962C8B-B14F-4D97-AF65-F5344CB8AC3E}">
        <p14:creationId xmlns:p14="http://schemas.microsoft.com/office/powerpoint/2010/main" xmlns="" val="232835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1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0" y="18876"/>
            <a:ext cx="9096043" cy="6839124"/>
          </a:xfrm>
          <a:prstGeom prst="rect">
            <a:avLst/>
          </a:prstGeom>
          <a:noFill/>
          <a:ln w="28575">
            <a:solidFill>
              <a:srgbClr val="7030A0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769602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мастер класс\бабочки\в цвете\hello_html_m3933356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16632"/>
            <a:ext cx="3793324" cy="2736304"/>
          </a:xfrm>
          <a:prstGeom prst="rect">
            <a:avLst/>
          </a:prstGeom>
          <a:noFill/>
        </p:spPr>
      </p:pic>
      <p:pic>
        <p:nvPicPr>
          <p:cNvPr id="3075" name="Picture 3" descr="D:\мастер класс\бабочки\в цвете\detsad-579445-1526388174.jpg"/>
          <p:cNvPicPr>
            <a:picLocks noChangeAspect="1" noChangeArrowheads="1"/>
          </p:cNvPicPr>
          <p:nvPr/>
        </p:nvPicPr>
        <p:blipFill>
          <a:blip r:embed="rId3" cstate="print"/>
          <a:srcRect l="6992" r="7007"/>
          <a:stretch>
            <a:fillRect/>
          </a:stretch>
        </p:blipFill>
        <p:spPr bwMode="auto">
          <a:xfrm>
            <a:off x="4283968" y="908720"/>
            <a:ext cx="4428785" cy="3860354"/>
          </a:xfrm>
          <a:prstGeom prst="rect">
            <a:avLst/>
          </a:prstGeom>
          <a:noFill/>
        </p:spPr>
      </p:pic>
      <p:pic>
        <p:nvPicPr>
          <p:cNvPr id="3076" name="Picture 4" descr="D:\мастер класс\бабочки\в цвете\maxresdefault.jpg"/>
          <p:cNvPicPr>
            <a:picLocks noChangeAspect="1" noChangeArrowheads="1"/>
          </p:cNvPicPr>
          <p:nvPr/>
        </p:nvPicPr>
        <p:blipFill>
          <a:blip r:embed="rId4" cstate="print"/>
          <a:srcRect l="51451" t="17197"/>
          <a:stretch>
            <a:fillRect/>
          </a:stretch>
        </p:blipFill>
        <p:spPr bwMode="auto">
          <a:xfrm>
            <a:off x="467544" y="3284984"/>
            <a:ext cx="3513981" cy="337124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опыт приложения\20191120_1237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-1" y="0"/>
            <a:ext cx="4559829" cy="2564904"/>
          </a:xfrm>
          <a:prstGeom prst="rect">
            <a:avLst/>
          </a:prstGeom>
          <a:noFill/>
        </p:spPr>
      </p:pic>
      <p:pic>
        <p:nvPicPr>
          <p:cNvPr id="1027" name="Picture 3" descr="D:\опыт приложения\20191120_1237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4571999" y="0"/>
            <a:ext cx="4571999" cy="2571749"/>
          </a:xfrm>
          <a:prstGeom prst="rect">
            <a:avLst/>
          </a:prstGeom>
          <a:noFill/>
        </p:spPr>
      </p:pic>
      <p:pic>
        <p:nvPicPr>
          <p:cNvPr id="1028" name="Picture 4" descr="D:\опыт приложения\DSCN017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708920"/>
            <a:ext cx="4608142" cy="3456384"/>
          </a:xfrm>
          <a:prstGeom prst="rect">
            <a:avLst/>
          </a:prstGeom>
          <a:noFill/>
        </p:spPr>
      </p:pic>
      <p:pic>
        <p:nvPicPr>
          <p:cNvPr id="1029" name="Picture 5" descr="D:\опыт приложения\DSCN018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48005" y="2708920"/>
            <a:ext cx="4595995" cy="34472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cer\Desktop\3JnaPjBkn8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201315" cy="2854046"/>
          </a:xfrm>
          <a:prstGeom prst="rect">
            <a:avLst/>
          </a:prstGeom>
          <a:noFill/>
        </p:spPr>
      </p:pic>
      <p:pic>
        <p:nvPicPr>
          <p:cNvPr id="5" name="Picture 4" descr="C:\Users\acer\Desktop\с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2996951"/>
            <a:ext cx="2016224" cy="2838087"/>
          </a:xfrm>
          <a:prstGeom prst="rect">
            <a:avLst/>
          </a:prstGeom>
          <a:noFill/>
        </p:spPr>
      </p:pic>
      <p:pic>
        <p:nvPicPr>
          <p:cNvPr id="1029" name="Picture 5" descr="C:\Users\acer\Desktop\ыву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39752" y="2996952"/>
            <a:ext cx="1737297" cy="2925150"/>
          </a:xfrm>
          <a:prstGeom prst="rect">
            <a:avLst/>
          </a:prstGeom>
          <a:noFill/>
        </p:spPr>
      </p:pic>
      <p:pic>
        <p:nvPicPr>
          <p:cNvPr id="1030" name="Picture 6" descr="C:\Users\acer\Desktop\в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39752" y="116632"/>
            <a:ext cx="1965646" cy="2715609"/>
          </a:xfrm>
          <a:prstGeom prst="rect">
            <a:avLst/>
          </a:prstGeom>
          <a:noFill/>
        </p:spPr>
      </p:pic>
      <p:pic>
        <p:nvPicPr>
          <p:cNvPr id="1031" name="Picture 7" descr="C:\Users\acer\Desktop\а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88224" y="260648"/>
            <a:ext cx="2395606" cy="2465510"/>
          </a:xfrm>
          <a:prstGeom prst="rect">
            <a:avLst/>
          </a:prstGeom>
          <a:noFill/>
        </p:spPr>
      </p:pic>
      <p:pic>
        <p:nvPicPr>
          <p:cNvPr id="9" name="Picture 2" descr="C:\Users\acer\Desktop\опыт приложения\смит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427984" y="188640"/>
            <a:ext cx="2052442" cy="2928569"/>
          </a:xfrm>
          <a:prstGeom prst="rect">
            <a:avLst/>
          </a:prstGeom>
          <a:noFill/>
        </p:spPr>
      </p:pic>
      <p:pic>
        <p:nvPicPr>
          <p:cNvPr id="10" name="Picture 2" descr="C:\Users\acer\Desktop\опыт приложения\фцыувкаепнр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211960" y="3717032"/>
            <a:ext cx="4752528" cy="23042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опыт приложения\20191120_135724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16632"/>
            <a:ext cx="7284141" cy="3167735"/>
          </a:xfrm>
          <a:prstGeom prst="rect">
            <a:avLst/>
          </a:prstGeom>
          <a:noFill/>
        </p:spPr>
      </p:pic>
      <p:pic>
        <p:nvPicPr>
          <p:cNvPr id="2051" name="Picture 3" descr="D:\опыт приложения\20191113_115750 (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3429000"/>
            <a:ext cx="7714556" cy="31683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1" y="116631"/>
            <a:ext cx="2769095" cy="207682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4589" y="2924944"/>
            <a:ext cx="4494293" cy="337072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48898" y="197640"/>
            <a:ext cx="2647238" cy="198542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11379" y="144151"/>
            <a:ext cx="2732402" cy="204930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4762129" y="2964496"/>
            <a:ext cx="4239607" cy="3179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23674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акета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539552" y="476672"/>
            <a:ext cx="7848872" cy="58866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548680"/>
            <a:ext cx="8229600" cy="5775919"/>
          </a:xfrm>
        </p:spPr>
        <p:txBody>
          <a:bodyPr/>
          <a:lstStyle/>
          <a:p>
            <a:pPr marL="0" indent="0" algn="ctr">
              <a:buNone/>
            </a:pPr>
            <a:endParaRPr lang="ru-RU" sz="4000" b="1" dirty="0" smtClean="0"/>
          </a:p>
          <a:p>
            <a:pPr marL="0" indent="0" algn="ctr">
              <a:buNone/>
            </a:pPr>
            <a:r>
              <a:rPr lang="ru-RU" sz="4000" b="1" dirty="0" smtClean="0">
                <a:solidFill>
                  <a:srgbClr val="007434"/>
                </a:solidFill>
              </a:rPr>
              <a:t>Тема : </a:t>
            </a:r>
          </a:p>
          <a:p>
            <a:pPr marL="0" indent="0" algn="ctr">
              <a:buNone/>
            </a:pPr>
            <a:r>
              <a:rPr lang="ru-RU" sz="4000" dirty="0" smtClean="0">
                <a:solidFill>
                  <a:srgbClr val="007434"/>
                </a:solidFill>
              </a:rPr>
              <a:t>«</a:t>
            </a:r>
            <a:r>
              <a:rPr lang="ru-RU" sz="4000" dirty="0">
                <a:solidFill>
                  <a:srgbClr val="007434"/>
                </a:solidFill>
              </a:rPr>
              <a:t>Развитие творческих способностей младших школьников </a:t>
            </a:r>
            <a:r>
              <a:rPr lang="ru-RU" sz="4000" dirty="0" smtClean="0">
                <a:solidFill>
                  <a:srgbClr val="007434"/>
                </a:solidFill>
              </a:rPr>
              <a:t>посредством </a:t>
            </a:r>
            <a:r>
              <a:rPr lang="ru-RU" sz="4000" dirty="0" err="1">
                <a:solidFill>
                  <a:srgbClr val="007434"/>
                </a:solidFill>
              </a:rPr>
              <a:t>пластилинографии</a:t>
            </a:r>
            <a:r>
              <a:rPr lang="ru-RU" sz="4000" dirty="0">
                <a:solidFill>
                  <a:srgbClr val="007434"/>
                </a:solidFill>
              </a:rPr>
              <a:t>» </a:t>
            </a:r>
          </a:p>
          <a:p>
            <a:pPr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566973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img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2179" y="692696"/>
            <a:ext cx="7412621" cy="5544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67544" y="1196752"/>
            <a:ext cx="8229600" cy="4968552"/>
          </a:xfrm>
        </p:spPr>
        <p:txBody>
          <a:bodyPr>
            <a:normAutofit/>
          </a:bodyPr>
          <a:lstStyle/>
          <a:p>
            <a:pPr algn="r">
              <a:lnSpc>
                <a:spcPct val="120000"/>
              </a:lnSpc>
              <a:buNone/>
            </a:pPr>
            <a:r>
              <a:rPr lang="ru-RU" b="1" dirty="0" smtClean="0">
                <a:solidFill>
                  <a:srgbClr val="009900"/>
                </a:solidFill>
                <a:latin typeface="Comic Sans MS" pitchFamily="66" charset="0"/>
              </a:rPr>
              <a:t>«Истоки творческих способностей и</a:t>
            </a:r>
          </a:p>
          <a:p>
            <a:pPr algn="r">
              <a:lnSpc>
                <a:spcPct val="120000"/>
              </a:lnSpc>
              <a:buNone/>
            </a:pPr>
            <a:r>
              <a:rPr lang="ru-RU" b="1" dirty="0" smtClean="0">
                <a:solidFill>
                  <a:srgbClr val="009900"/>
                </a:solidFill>
                <a:latin typeface="Comic Sans MS" pitchFamily="66" charset="0"/>
              </a:rPr>
              <a:t>дарование детей на кончиках их  пальцев.</a:t>
            </a:r>
          </a:p>
          <a:p>
            <a:pPr algn="r">
              <a:lnSpc>
                <a:spcPct val="120000"/>
              </a:lnSpc>
              <a:buNone/>
            </a:pPr>
            <a:r>
              <a:rPr lang="ru-RU" b="1" dirty="0" smtClean="0">
                <a:solidFill>
                  <a:srgbClr val="009900"/>
                </a:solidFill>
                <a:latin typeface="Comic Sans MS" pitchFamily="66" charset="0"/>
              </a:rPr>
              <a:t>От пальцев, образно говоря, идут ручейки,</a:t>
            </a:r>
          </a:p>
          <a:p>
            <a:pPr algn="r">
              <a:lnSpc>
                <a:spcPct val="120000"/>
              </a:lnSpc>
              <a:buNone/>
            </a:pPr>
            <a:r>
              <a:rPr lang="ru-RU" b="1" dirty="0" smtClean="0">
                <a:solidFill>
                  <a:srgbClr val="009900"/>
                </a:solidFill>
                <a:latin typeface="Comic Sans MS" pitchFamily="66" charset="0"/>
              </a:rPr>
              <a:t>которые питают источник творческой мысли.</a:t>
            </a:r>
          </a:p>
          <a:p>
            <a:pPr algn="r">
              <a:lnSpc>
                <a:spcPct val="120000"/>
              </a:lnSpc>
              <a:buNone/>
            </a:pPr>
            <a:r>
              <a:rPr lang="ru-RU" b="1" dirty="0" smtClean="0">
                <a:solidFill>
                  <a:srgbClr val="009900"/>
                </a:solidFill>
                <a:latin typeface="Comic Sans MS" pitchFamily="66" charset="0"/>
              </a:rPr>
              <a:t>Другими словами: чем больше мастерства</a:t>
            </a:r>
          </a:p>
          <a:p>
            <a:pPr algn="r">
              <a:lnSpc>
                <a:spcPct val="120000"/>
              </a:lnSpc>
              <a:buNone/>
            </a:pPr>
            <a:r>
              <a:rPr lang="ru-RU" b="1" dirty="0" smtClean="0">
                <a:solidFill>
                  <a:srgbClr val="009900"/>
                </a:solidFill>
                <a:latin typeface="Comic Sans MS" pitchFamily="66" charset="0"/>
              </a:rPr>
              <a:t>в   детской ладошке, тем умнее ребёнок».</a:t>
            </a:r>
          </a:p>
          <a:p>
            <a:pPr algn="r">
              <a:lnSpc>
                <a:spcPct val="120000"/>
              </a:lnSpc>
              <a:buNone/>
            </a:pPr>
            <a:r>
              <a:rPr lang="ru-RU" b="1" dirty="0" smtClean="0">
                <a:solidFill>
                  <a:srgbClr val="009900"/>
                </a:solidFill>
                <a:latin typeface="Comic Sans MS" pitchFamily="66" charset="0"/>
              </a:rPr>
              <a:t>										Сухомлинский В.А</a:t>
            </a:r>
          </a:p>
          <a:p>
            <a:endParaRPr lang="ru-RU" dirty="0">
              <a:solidFill>
                <a:srgbClr val="0099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Documents and Settings\Катя.OLOLOSHENKA\Рабочий стол\ed024c5292a56065766c72806bd48e88.jp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852936"/>
            <a:ext cx="2849282" cy="324036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79512" y="332657"/>
            <a:ext cx="8784976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spc="50" dirty="0">
                <a:ln w="11430"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Творите </a:t>
            </a:r>
            <a:r>
              <a:rPr lang="ru-RU" sz="4000" b="1" spc="50" dirty="0" smtClean="0">
                <a:ln w="11430"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вместе </a:t>
            </a:r>
            <a:r>
              <a:rPr lang="ru-RU" sz="4000" b="1" spc="50" dirty="0">
                <a:ln w="11430"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 </a:t>
            </a:r>
            <a:r>
              <a:rPr lang="ru-RU" sz="4000" b="1" spc="50" dirty="0" smtClean="0">
                <a:ln w="11430"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детьми </a:t>
            </a:r>
            <a:r>
              <a:rPr lang="ru-RU" sz="4000" b="1" spc="50" dirty="0">
                <a:ln w="11430"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!!!</a:t>
            </a:r>
            <a:r>
              <a:rPr lang="ru-RU" sz="4800" b="1" spc="50" dirty="0">
                <a:ln w="11430"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4800" b="1" spc="50" dirty="0">
                <a:ln w="11430"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4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53DC5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желаю творческих успехов</a:t>
            </a:r>
            <a: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53DC5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!</a:t>
            </a:r>
            <a:r>
              <a:rPr lang="ru-RU" b="1" spc="50" dirty="0" smtClean="0">
                <a:ln w="11430"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</a:t>
            </a:r>
            <a:endParaRPr lang="ru-RU" dirty="0"/>
          </a:p>
        </p:txBody>
      </p:sp>
      <p:pic>
        <p:nvPicPr>
          <p:cNvPr id="5" name="Рисунок 4" descr="https://ds04.infourok.ru/uploads/ex/0389/0009a078-4bd3f875/hello_html_m7bc88309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51920" y="2780928"/>
            <a:ext cx="4680520" cy="32403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</a:t>
            </a:r>
          </a:p>
          <a:p>
            <a:pPr algn="ctr">
              <a:buNone/>
            </a:pPr>
            <a:r>
              <a:rPr lang="ru-RU" dirty="0" err="1" smtClean="0">
                <a:solidFill>
                  <a:srgbClr val="FF0000"/>
                </a:solidFill>
              </a:rPr>
              <a:t>Пластилинография</a:t>
            </a:r>
            <a:r>
              <a:rPr lang="ru-RU" dirty="0" smtClean="0">
                <a:solidFill>
                  <a:srgbClr val="FF0000"/>
                </a:solidFill>
              </a:rPr>
              <a:t>-</a:t>
            </a:r>
            <a:r>
              <a:rPr lang="ru-RU" dirty="0" smtClean="0"/>
              <a:t>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это нетрадиционная                     </a:t>
            </a:r>
          </a:p>
          <a:p>
            <a:pPr algn="ctr">
              <a:buNone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   техника  лепки, которая выражается в «рисовании» пластилином более или менее выпуклых по объему (барельефных) изображений на горизонтальной поверхности.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-695077" y="476672"/>
            <a:ext cx="983907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Что такое </a:t>
            </a:r>
            <a:r>
              <a:rPr lang="ru-RU" sz="5400" b="1" cap="none" spc="0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пластилинография</a:t>
            </a:r>
            <a:r>
              <a:rPr lang="ru-RU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?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>
                  <a:lumMod val="5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7" name="Picture 2" descr="C:\Users\acer\Desktop\опыт приложения\фцыувкаепнр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725144"/>
            <a:ext cx="4723783" cy="1926792"/>
          </a:xfrm>
          <a:prstGeom prst="rect">
            <a:avLst/>
          </a:prstGeom>
          <a:noFill/>
        </p:spPr>
      </p:pic>
      <p:pic>
        <p:nvPicPr>
          <p:cNvPr id="8" name="Picture 4" descr="C:\Users\acer\Desktop\опыт приложения\яыцйук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4725144"/>
            <a:ext cx="1406085" cy="1800598"/>
          </a:xfrm>
          <a:prstGeom prst="rect">
            <a:avLst/>
          </a:prstGeom>
          <a:noFill/>
        </p:spPr>
      </p:pic>
      <p:pic>
        <p:nvPicPr>
          <p:cNvPr id="9" name="Picture 3" descr="C:\Users\acer\Desktop\опыт приложения\смит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64288" y="4365104"/>
            <a:ext cx="1600502" cy="2283709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84696" y="57310"/>
            <a:ext cx="756084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none" spc="0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Пластилинография</a:t>
            </a:r>
            <a:r>
              <a:rPr lang="ru-RU" sz="48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39831" y="1145572"/>
            <a:ext cx="2909274" cy="1052871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Способствует снятию мышечного напряжения и </a:t>
            </a:r>
            <a:r>
              <a:rPr lang="ru-RU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расслаблению</a:t>
            </a:r>
            <a:endParaRPr lang="ru-RU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592211" y="2318011"/>
            <a:ext cx="2909274" cy="1052871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Будит фантазию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3157804" y="1139668"/>
            <a:ext cx="2909274" cy="1052871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Развивает </a:t>
            </a:r>
            <a:r>
              <a:rPr lang="ru-RU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психические процессы: воображение, память</a:t>
            </a:r>
            <a:endParaRPr lang="ru-RU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endParaRPr lang="ru-RU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6196805" y="1145572"/>
            <a:ext cx="2909274" cy="1052871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Развивает художественное и пространственное мышление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4586299" y="2337433"/>
            <a:ext cx="2909274" cy="1052871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Побуждает </a:t>
            </a:r>
            <a:r>
              <a:rPr lang="ru-RU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к самостоятельности</a:t>
            </a:r>
          </a:p>
        </p:txBody>
      </p:sp>
      <p:sp>
        <p:nvSpPr>
          <p:cNvPr id="20" name="Овал 19"/>
          <p:cNvSpPr/>
          <p:nvPr/>
        </p:nvSpPr>
        <p:spPr>
          <a:xfrm>
            <a:off x="181204" y="3628206"/>
            <a:ext cx="8639268" cy="1245226"/>
          </a:xfrm>
          <a:prstGeom prst="ellipse">
            <a:avLst/>
          </a:prstGeom>
          <a:solidFill>
            <a:srgbClr val="E0A0B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2060"/>
                </a:solidFill>
              </a:rPr>
              <a:t>Техника проста в исполнении, не требует особых способностей, увлекает и не перегружает детей ни умственно, ни физически. 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181204" y="5208512"/>
            <a:ext cx="2767683" cy="1052871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411F2E"/>
                </a:solidFill>
              </a:rPr>
              <a:t>Можно </a:t>
            </a:r>
            <a:r>
              <a:rPr lang="ru-RU" dirty="0">
                <a:solidFill>
                  <a:srgbClr val="411F2E"/>
                </a:solidFill>
              </a:rPr>
              <a:t>выполнять коллективные работы,</a:t>
            </a:r>
          </a:p>
          <a:p>
            <a:pPr algn="ctr"/>
            <a:endParaRPr lang="ru-RU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6228184" y="5157192"/>
            <a:ext cx="2778360" cy="1440159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411F2E"/>
                </a:solidFill>
              </a:rPr>
              <a:t>Создавать </a:t>
            </a:r>
            <a:r>
              <a:rPr lang="ru-RU" dirty="0">
                <a:solidFill>
                  <a:srgbClr val="411F2E"/>
                </a:solidFill>
              </a:rPr>
              <a:t>картины, оригинальные подарки </a:t>
            </a:r>
          </a:p>
          <a:p>
            <a:pPr algn="ctr"/>
            <a:r>
              <a:rPr lang="ru-RU" dirty="0">
                <a:solidFill>
                  <a:srgbClr val="411F2E"/>
                </a:solidFill>
              </a:rPr>
              <a:t>для родителей и друзей</a:t>
            </a:r>
            <a:endParaRPr lang="ru-RU" dirty="0">
              <a:ln w="0"/>
              <a:solidFill>
                <a:srgbClr val="411F2E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3131662" y="5301208"/>
            <a:ext cx="2909274" cy="134702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411F2E"/>
                </a:solidFill>
              </a:rPr>
              <a:t>Возможность </a:t>
            </a:r>
            <a:r>
              <a:rPr lang="ru-RU" dirty="0">
                <a:solidFill>
                  <a:srgbClr val="411F2E"/>
                </a:solidFill>
              </a:rPr>
              <a:t>создать картинку рельефной, а значит, более выразительной и живой. </a:t>
            </a:r>
          </a:p>
        </p:txBody>
      </p:sp>
    </p:spTree>
    <p:extLst>
      <p:ext uri="{BB962C8B-B14F-4D97-AF65-F5344CB8AC3E}">
        <p14:creationId xmlns:p14="http://schemas.microsoft.com/office/powerpoint/2010/main" xmlns="" val="2520834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allAtOnce" animBg="1"/>
      <p:bldP spid="15" grpId="0" build="allAtOnce" animBg="1"/>
      <p:bldP spid="16" grpId="0" build="allAtOnce" animBg="1"/>
      <p:bldP spid="17" grpId="0" uiExpand="1" build="allAtOnce" animBg="1"/>
      <p:bldP spid="18" grpId="0" build="allAtOnce" animBg="1"/>
      <p:bldP spid="20" grpId="0" build="allAtOnce" animBg="1"/>
      <p:bldP spid="21" grpId="0" build="allAtOnce" animBg="1"/>
      <p:bldP spid="22" grpId="0" build="allAtOnce" animBg="1"/>
      <p:bldP spid="23" grpId="0" build="allAtOnce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91264" cy="1356760"/>
          </a:xfrm>
        </p:spPr>
        <p:txBody>
          <a:bodyPr>
            <a:norm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9255" y="2276872"/>
            <a:ext cx="2730236" cy="3746601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68206" y="2276872"/>
            <a:ext cx="2751605" cy="379933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10788" y="2273080"/>
            <a:ext cx="2562724" cy="3806916"/>
          </a:xfrm>
          <a:prstGeom prst="rect">
            <a:avLst/>
          </a:prstGeom>
        </p:spPr>
      </p:pic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32658938"/>
              </p:ext>
            </p:extLst>
          </p:nvPr>
        </p:nvGraphicFramePr>
        <p:xfrm>
          <a:off x="323529" y="216476"/>
          <a:ext cx="8640960" cy="20603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80320">
                  <a:extLst>
                    <a:ext uri="{9D8B030D-6E8A-4147-A177-3AD203B41FA5}">
                      <a16:colId xmlns:a16="http://schemas.microsoft.com/office/drawing/2014/main" xmlns="" val="1076481838"/>
                    </a:ext>
                  </a:extLst>
                </a:gridCol>
                <a:gridCol w="2880320">
                  <a:extLst>
                    <a:ext uri="{9D8B030D-6E8A-4147-A177-3AD203B41FA5}">
                      <a16:colId xmlns:a16="http://schemas.microsoft.com/office/drawing/2014/main" xmlns="" val="1657126280"/>
                    </a:ext>
                  </a:extLst>
                </a:gridCol>
                <a:gridCol w="2880320">
                  <a:extLst>
                    <a:ext uri="{9D8B030D-6E8A-4147-A177-3AD203B41FA5}">
                      <a16:colId xmlns:a16="http://schemas.microsoft.com/office/drawing/2014/main" xmlns="" val="1869051368"/>
                    </a:ext>
                  </a:extLst>
                </a:gridCol>
              </a:tblGrid>
              <a:tr h="206039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Теплов</a:t>
                      </a:r>
                    </a:p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Борис Михайлович</a:t>
                      </a:r>
                      <a:endParaRPr lang="ru-RU" sz="2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Выготский</a:t>
                      </a:r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</a:p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Лев </a:t>
                      </a:r>
                    </a:p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Семенович</a:t>
                      </a:r>
                      <a:endParaRPr lang="ru-RU" sz="2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Петровский</a:t>
                      </a:r>
                    </a:p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Артур Владимирович</a:t>
                      </a:r>
                      <a:endParaRPr lang="ru-RU" sz="2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921102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293316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err="1" smtClean="0"/>
              <a:t>Сластенин</a:t>
            </a: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>Виталий Александрович</a:t>
            </a:r>
            <a:endParaRPr lang="ru-RU" dirty="0"/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8059" y="2276872"/>
            <a:ext cx="4232237" cy="3384376"/>
          </a:xfrm>
        </p:spPr>
      </p:pic>
      <p:sp>
        <p:nvSpPr>
          <p:cNvPr id="8" name="Объект 7"/>
          <p:cNvSpPr>
            <a:spLocks noGrp="1"/>
          </p:cNvSpPr>
          <p:nvPr>
            <p:ph sz="quarter" idx="2"/>
          </p:nvPr>
        </p:nvSpPr>
        <p:spPr>
          <a:xfrm>
            <a:off x="5220072" y="2348880"/>
            <a:ext cx="3322712" cy="3429981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В.А. </a:t>
            </a:r>
            <a:r>
              <a:rPr lang="ru-RU" dirty="0" err="1" smtClean="0"/>
              <a:t>Сластенин</a:t>
            </a:r>
            <a:r>
              <a:rPr lang="ru-RU" dirty="0" smtClean="0"/>
              <a:t> под </a:t>
            </a:r>
            <a:r>
              <a:rPr lang="ru-RU" b="1" dirty="0" smtClean="0"/>
              <a:t>«</a:t>
            </a:r>
            <a:r>
              <a:rPr lang="ru-RU" dirty="0" smtClean="0"/>
              <a:t>творческими</a:t>
            </a:r>
            <a:r>
              <a:rPr lang="ru-RU" b="1" dirty="0" smtClean="0"/>
              <a:t> </a:t>
            </a:r>
            <a:r>
              <a:rPr lang="ru-RU" dirty="0" smtClean="0"/>
              <a:t>способностями» определяет способности, создавать оригинальные ценности, принимать нестандартные решения» 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57730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180528" y="332656"/>
            <a:ext cx="932452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Виды  </a:t>
            </a:r>
            <a:r>
              <a:rPr lang="ru-RU" sz="4400" b="1" cap="none" spc="0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пластилинографии</a:t>
            </a:r>
            <a:endParaRPr lang="ru-RU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6" name="Рисунок 5" descr="C:\Users\Компьютер\Desktop\пластилин\работы детей\P1070338.JPG"/>
          <p:cNvPicPr/>
          <p:nvPr/>
        </p:nvPicPr>
        <p:blipFill>
          <a:blip r:embed="rId2" cstate="print"/>
          <a:srcRect l="8009" t="3419" r="7052" b="2279"/>
          <a:stretch>
            <a:fillRect/>
          </a:stretch>
        </p:blipFill>
        <p:spPr bwMode="auto">
          <a:xfrm>
            <a:off x="323528" y="1484784"/>
            <a:ext cx="2360651" cy="1863919"/>
          </a:xfrm>
          <a:prstGeom prst="rect">
            <a:avLst/>
          </a:prstGeom>
          <a:noFill/>
          <a:ln w="28575">
            <a:solidFill>
              <a:srgbClr val="7030A0"/>
            </a:solidFill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3203848" y="1484784"/>
            <a:ext cx="3672408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n w="10541" cmpd="sng">
                  <a:solidFill>
                    <a:sysClr val="windowText" lastClr="000000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Прямая </a:t>
            </a:r>
            <a:br>
              <a:rPr lang="ru-RU" sz="2800" b="1" dirty="0">
                <a:ln w="10541" cmpd="sng">
                  <a:solidFill>
                    <a:sysClr val="windowText" lastClr="000000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err="1">
                <a:ln w="10541" cmpd="sng">
                  <a:solidFill>
                    <a:sysClr val="windowText" lastClr="000000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пластилинография</a:t>
            </a:r>
            <a:r>
              <a:rPr lang="ru-RU" sz="2800" b="1" dirty="0">
                <a:ln w="10541" cmpd="sng">
                  <a:solidFill>
                    <a:sysClr val="windowText" lastClr="000000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b="1" dirty="0">
                <a:ln w="10541" cmpd="sng">
                  <a:solidFill>
                    <a:sysClr val="windowText" lastClr="000000"/>
                  </a:solidFill>
                  <a:prstDash val="solid"/>
                </a:ln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n w="10541" cmpd="sng">
                  <a:solidFill>
                    <a:sysClr val="windowText" lastClr="000000"/>
                  </a:solidFill>
                  <a:prstDash val="solid"/>
                </a:ln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n w="10541" cmpd="sng">
                  <a:solidFill>
                    <a:sysClr val="windowText" lastClr="000000"/>
                  </a:solidFill>
                  <a:prstDash val="solid"/>
                </a:ln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изображение лепной картины на горизонтальной </a:t>
            </a:r>
            <a:r>
              <a:rPr lang="ru-RU" b="1" dirty="0" smtClean="0">
                <a:ln w="10541" cmpd="sng">
                  <a:solidFill>
                    <a:sysClr val="windowText" lastClr="000000"/>
                  </a:solidFill>
                  <a:prstDash val="solid"/>
                </a:ln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поверхности.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23528" y="4437112"/>
            <a:ext cx="446449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n w="10541" cmpd="sng">
                  <a:solidFill>
                    <a:sysClr val="windowText" lastClr="000000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Обратная </a:t>
            </a:r>
            <a:r>
              <a:rPr lang="ru-RU" sz="2400" b="1" dirty="0" err="1">
                <a:ln w="10541" cmpd="sng">
                  <a:solidFill>
                    <a:sysClr val="windowText" lastClr="000000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пластилинография</a:t>
            </a:r>
            <a:r>
              <a:rPr lang="ru-RU" sz="2400" b="1" dirty="0">
                <a:ln w="10541" cmpd="sng">
                  <a:solidFill>
                    <a:sysClr val="windowText" lastClr="000000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n w="10541" cmpd="sng">
                  <a:solidFill>
                    <a:sysClr val="windowText" lastClr="000000"/>
                  </a:solidFill>
                  <a:prstDash val="solid"/>
                </a:ln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(витражная)  - изображение лепной картины с обратной стороны горизонтальной поверхности (с обозначением контура).</a:t>
            </a:r>
            <a:endParaRPr lang="ru-RU" dirty="0"/>
          </a:p>
        </p:txBody>
      </p:sp>
      <p:pic>
        <p:nvPicPr>
          <p:cNvPr id="11" name="Picture 2" descr="C:\Users\acer\Desktop\опыт приложения\20190924_163241.jpg"/>
          <p:cNvPicPr>
            <a:picLocks noChangeAspect="1" noChangeArrowheads="1"/>
          </p:cNvPicPr>
          <p:nvPr/>
        </p:nvPicPr>
        <p:blipFill>
          <a:blip r:embed="rId3" cstate="print"/>
          <a:srcRect l="46853" t="13830" r="14685" b="52451"/>
          <a:stretch>
            <a:fillRect/>
          </a:stretch>
        </p:blipFill>
        <p:spPr bwMode="auto">
          <a:xfrm rot="10800000">
            <a:off x="6228184" y="5335248"/>
            <a:ext cx="2771800" cy="1360702"/>
          </a:xfrm>
          <a:prstGeom prst="rect">
            <a:avLst/>
          </a:prstGeom>
          <a:noFill/>
        </p:spPr>
      </p:pic>
      <p:pic>
        <p:nvPicPr>
          <p:cNvPr id="12" name="Picture 2" descr="C:\Users\acer\Desktop\опыт приложения\20190924_163241.jpg"/>
          <p:cNvPicPr>
            <a:picLocks noChangeAspect="1" noChangeArrowheads="1"/>
          </p:cNvPicPr>
          <p:nvPr/>
        </p:nvPicPr>
        <p:blipFill>
          <a:blip r:embed="rId4" cstate="print"/>
          <a:srcRect l="10490" t="13830" r="69930" b="52451"/>
          <a:stretch>
            <a:fillRect/>
          </a:stretch>
        </p:blipFill>
        <p:spPr bwMode="auto">
          <a:xfrm rot="10800000">
            <a:off x="4788024" y="5350068"/>
            <a:ext cx="1368152" cy="1319289"/>
          </a:xfrm>
          <a:prstGeom prst="rect">
            <a:avLst/>
          </a:prstGeom>
          <a:noFill/>
        </p:spPr>
      </p:pic>
      <p:pic>
        <p:nvPicPr>
          <p:cNvPr id="13" name="Picture 2" descr="C:\Users\acer\Desktop\опыт приложения\20190924_163241.jpg"/>
          <p:cNvPicPr>
            <a:picLocks noChangeAspect="1" noChangeArrowheads="1"/>
          </p:cNvPicPr>
          <p:nvPr/>
        </p:nvPicPr>
        <p:blipFill>
          <a:blip r:embed="rId5" cstate="print"/>
          <a:srcRect l="37562" t="51440" r="27315" b="16090"/>
          <a:stretch>
            <a:fillRect/>
          </a:stretch>
        </p:blipFill>
        <p:spPr bwMode="auto">
          <a:xfrm rot="10800000">
            <a:off x="4788024" y="4007942"/>
            <a:ext cx="2304256" cy="119821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632079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180528" y="332656"/>
            <a:ext cx="932452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Виды  </a:t>
            </a:r>
            <a:r>
              <a:rPr lang="ru-RU" sz="4400" b="1" cap="none" spc="0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пластилинографии</a:t>
            </a:r>
            <a:endParaRPr lang="ru-RU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1628800"/>
            <a:ext cx="4572000" cy="233910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b="1" dirty="0">
                <a:ln w="10541" cmpd="sng">
                  <a:solidFill>
                    <a:sysClr val="windowText" lastClr="000000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Мозаичная </a:t>
            </a:r>
            <a:r>
              <a:rPr lang="ru-RU" sz="2800" b="1" dirty="0" err="1">
                <a:ln w="10541" cmpd="sng">
                  <a:solidFill>
                    <a:sysClr val="windowText" lastClr="000000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пластилинография</a:t>
            </a:r>
            <a:r>
              <a:rPr lang="ru-RU" sz="2800" b="1" dirty="0">
                <a:ln w="10541" cmpd="sng">
                  <a:solidFill>
                    <a:sysClr val="windowText" lastClr="000000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b="1" dirty="0">
                <a:ln w="10541" cmpd="sng">
                  <a:solidFill>
                    <a:sysClr val="windowText" lastClr="000000"/>
                  </a:solidFill>
                  <a:prstDash val="solid"/>
                </a:ln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изображение лепной картины на горизонтальной поверхности с помощью шариков из пластилина  или шарикового пластилина.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Picture 2" descr="http://itd3.mycdn.me/image?id=854052023805&amp;t=20&amp;plc=WEB&amp;tkn=*EZenBkbmMEMEK9YZ1Y20ZewPjcY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263" t="1957" r="2631" b="9973"/>
          <a:stretch/>
        </p:blipFill>
        <p:spPr bwMode="auto">
          <a:xfrm>
            <a:off x="3059832" y="3789040"/>
            <a:ext cx="2232248" cy="2870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 descr="http://mirmam24.ru/wp-content/uploads/2018/01/10-1-700x759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3717032"/>
            <a:ext cx="2809242" cy="2963609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4" name="Picture 2" descr="http://itd1.mycdn.me/image?id=850507700315&amp;t=20&amp;plc=WEB&amp;tkn=*wWsJ4Op7ZIgBIuiuxDKr9Sk63fQ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08104" y="4725144"/>
            <a:ext cx="1972790" cy="1901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acer\Desktop\опыт приложения\чыверп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80112" y="1340768"/>
            <a:ext cx="2910100" cy="297405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542268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484784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>
                <a:ln w="10541" cmpd="sng">
                  <a:solidFill>
                    <a:sysClr val="windowText" lastClr="000000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Контурная </a:t>
            </a:r>
            <a:r>
              <a:rPr lang="ru-RU" sz="2400" b="1" dirty="0" err="1">
                <a:ln w="10541" cmpd="sng">
                  <a:solidFill>
                    <a:sysClr val="windowText" lastClr="000000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пластилинография</a:t>
            </a:r>
            <a:r>
              <a:rPr lang="ru-RU" sz="2400" b="1" dirty="0">
                <a:ln w="10541" cmpd="sng">
                  <a:solidFill>
                    <a:sysClr val="windowText" lastClr="000000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n w="10541" cmpd="sng">
                  <a:solidFill>
                    <a:sysClr val="windowText" lastClr="000000"/>
                  </a:solidFill>
                  <a:prstDash val="solid"/>
                </a:ln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- изображение объекта </a:t>
            </a:r>
            <a:br>
              <a:rPr lang="ru-RU" b="1" dirty="0">
                <a:ln w="10541" cmpd="sng">
                  <a:solidFill>
                    <a:sysClr val="windowText" lastClr="000000"/>
                  </a:solidFill>
                  <a:prstDash val="solid"/>
                </a:ln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n w="10541" cmpd="sng">
                  <a:solidFill>
                    <a:sysClr val="windowText" lastClr="000000"/>
                  </a:solidFill>
                  <a:prstDash val="solid"/>
                </a:ln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по контуру, с   использованием «жгутиков».</a:t>
            </a:r>
            <a:r>
              <a:rPr lang="ru-RU" b="1" dirty="0">
                <a:ln w="10541" cmpd="sng">
                  <a:solidFill>
                    <a:sysClr val="windowText" lastClr="000000"/>
                  </a:solidFill>
                  <a:prstDash val="solid"/>
                </a:ln>
                <a:solidFill>
                  <a:srgbClr val="00B050"/>
                </a:solidFill>
              </a:rPr>
              <a:t/>
            </a:r>
            <a:br>
              <a:rPr lang="ru-RU" b="1" dirty="0">
                <a:ln w="10541" cmpd="sng">
                  <a:solidFill>
                    <a:sysClr val="windowText" lastClr="000000"/>
                  </a:solidFill>
                  <a:prstDash val="solid"/>
                </a:ln>
                <a:solidFill>
                  <a:srgbClr val="00B050"/>
                </a:solidFill>
              </a:rPr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-90264" y="332656"/>
            <a:ext cx="932452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Виды  </a:t>
            </a:r>
            <a:r>
              <a:rPr lang="ru-RU" sz="4400" b="1" cap="none" spc="0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пластилинографии</a:t>
            </a:r>
            <a:endParaRPr lang="ru-RU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4" name="Picture 4" descr="https://www.maam.ru/upload/blogs/e67620ad85169767a5c895912e332f90.jpg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535" t="7079" r="14185" b="9599"/>
          <a:stretch/>
        </p:blipFill>
        <p:spPr bwMode="auto">
          <a:xfrm>
            <a:off x="5580112" y="1369514"/>
            <a:ext cx="3048924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 descr="https://i01.fotocdn.net/s22/154/public_pin_l/236/2547575705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01536" y="3861048"/>
            <a:ext cx="4727500" cy="267082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2" descr="C:\Users\acer\Desktop\опыт приложения\смит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2996952"/>
            <a:ext cx="2607564" cy="372065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478124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4582</TotalTime>
  <Words>290</Words>
  <Application>Microsoft Office PowerPoint</Application>
  <PresentationFormat>Экран (4:3)</PresentationFormat>
  <Paragraphs>56</Paragraphs>
  <Slides>22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Эркер</vt:lpstr>
      <vt:lpstr>Слайд 1</vt:lpstr>
      <vt:lpstr> </vt:lpstr>
      <vt:lpstr>Слайд 3</vt:lpstr>
      <vt:lpstr>Слайд 4</vt:lpstr>
      <vt:lpstr> </vt:lpstr>
      <vt:lpstr>Сластенин  Виталий Александрович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Катюшка</dc:creator>
  <cp:lastModifiedBy>acer</cp:lastModifiedBy>
  <cp:revision>195</cp:revision>
  <dcterms:created xsi:type="dcterms:W3CDTF">2013-10-15T17:32:12Z</dcterms:created>
  <dcterms:modified xsi:type="dcterms:W3CDTF">2022-06-20T05:10:08Z</dcterms:modified>
</cp:coreProperties>
</file>