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jp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7.jpe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8.jp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История Урала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/>
              <a:t>Квиз</a:t>
            </a:r>
            <a:r>
              <a:rPr lang="ru-RU" dirty="0"/>
              <a:t> для обучающихся 10-11 класса</a:t>
            </a:r>
          </a:p>
        </p:txBody>
      </p:sp>
    </p:spTree>
    <p:extLst>
      <p:ext uri="{BB962C8B-B14F-4D97-AF65-F5344CB8AC3E}">
        <p14:creationId xmlns:p14="http://schemas.microsoft.com/office/powerpoint/2010/main" val="3344377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Ответы на задания 1 тура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1062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Древнейший металлургический центр на территории Урала, давший название целой археологической культуре энеолита:</a:t>
            </a:r>
          </a:p>
          <a:p>
            <a:r>
              <a:rPr lang="ru-RU" sz="2800" dirty="0"/>
              <a:t>б) Каргалы (</a:t>
            </a:r>
            <a:r>
              <a:rPr lang="ru-RU" sz="2800" dirty="0" err="1"/>
              <a:t>Каргалинские</a:t>
            </a:r>
            <a:r>
              <a:rPr lang="ru-RU" sz="2800" dirty="0"/>
              <a:t> медные рудники)</a:t>
            </a:r>
          </a:p>
          <a:p>
            <a:endParaRPr lang="ru-RU" sz="2800" dirty="0"/>
          </a:p>
        </p:txBody>
      </p:sp>
      <p:pic>
        <p:nvPicPr>
          <p:cNvPr id="1026" name="Picture 2" descr="C:\Users\pikht\OneDrive\Desktop\28840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183745"/>
            <a:ext cx="2808312" cy="18605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627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620688"/>
            <a:ext cx="7632848" cy="3312368"/>
          </a:xfrm>
        </p:spPr>
        <p:txBody>
          <a:bodyPr>
            <a:normAutofit/>
          </a:bodyPr>
          <a:lstStyle/>
          <a:p>
            <a:r>
              <a:rPr lang="ru-RU" sz="2800" b="1" dirty="0"/>
              <a:t>2. Какое государство существовало на территории Южного Урала в XVII-XVI веках до н.э. и было открыто археологами в 1987 году?</a:t>
            </a:r>
            <a:br>
              <a:rPr lang="ru-RU" sz="2800" dirty="0"/>
            </a:br>
            <a:r>
              <a:rPr lang="ru-RU" sz="2800" dirty="0"/>
              <a:t>б) Страна городов (</a:t>
            </a:r>
            <a:r>
              <a:rPr lang="ru-RU" sz="2800" dirty="0" err="1"/>
              <a:t>протогородская</a:t>
            </a:r>
            <a:r>
              <a:rPr lang="ru-RU" sz="2800" dirty="0"/>
              <a:t> цивилизация, включая </a:t>
            </a:r>
            <a:r>
              <a:rPr lang="ru-RU" sz="2800" dirty="0" err="1"/>
              <a:t>Аркаим</a:t>
            </a:r>
            <a:r>
              <a:rPr lang="ru-RU" sz="2800" dirty="0"/>
              <a:t>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50" name="Picture 2" descr="C:\Users\pikht\OneDrive\Desktop\f532d34f69cd4f6b728f1658bc9ae3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823072" cy="215239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685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620688"/>
            <a:ext cx="7344816" cy="3024336"/>
          </a:xfrm>
        </p:spPr>
        <p:txBody>
          <a:bodyPr>
            <a:normAutofit/>
          </a:bodyPr>
          <a:lstStyle/>
          <a:p>
            <a:r>
              <a:rPr lang="ru-RU" sz="2800" b="1" dirty="0"/>
              <a:t> 3. Кто из этих промышленников начал строительство первых металлургических заводов на Урале в XVII веке?</a:t>
            </a:r>
            <a:br>
              <a:rPr lang="ru-RU" sz="2800" dirty="0"/>
            </a:br>
            <a:br>
              <a:rPr lang="ru-RU" sz="2800" dirty="0"/>
            </a:br>
            <a:r>
              <a:rPr lang="ru-RU" sz="2800" dirty="0"/>
              <a:t>б) Строгановы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 descr="C:\Users\pikht\OneDrive\Desktop\8457d3e2d6c8a702ecf44e85c062763b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01008"/>
            <a:ext cx="3384376" cy="2538282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1998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 4. Какой уральский город изначально назывался «</a:t>
            </a:r>
            <a:r>
              <a:rPr lang="ru-RU" sz="2800" b="1" dirty="0" err="1"/>
              <a:t>Ягошихинский</a:t>
            </a:r>
            <a:r>
              <a:rPr lang="ru-RU" sz="2800" b="1" dirty="0"/>
              <a:t> завод»?</a:t>
            </a:r>
            <a:br>
              <a:rPr lang="ru-RU" sz="2800" dirty="0"/>
            </a:br>
            <a:br>
              <a:rPr lang="ru-RU" sz="2800" dirty="0"/>
            </a:br>
            <a:r>
              <a:rPr lang="ru-RU" sz="2800" dirty="0"/>
              <a:t>б) Пермь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098" name="Picture 2" descr="C:\Users\pikht\OneDrive\Desktop\scale_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50088"/>
            <a:ext cx="4896544" cy="258700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589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 5. Что такое «Великий чайный путь» в контексте истории Урала?</a:t>
            </a:r>
            <a:br>
              <a:rPr lang="ru-RU" sz="2800" dirty="0"/>
            </a:br>
            <a:br>
              <a:rPr lang="ru-RU" sz="2800" dirty="0"/>
            </a:br>
            <a:r>
              <a:rPr lang="ru-RU" sz="2800" dirty="0"/>
              <a:t>б) Торговый путь, проходивший через Пермскую губернию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122" name="Picture 2" descr="C:\Users\pikht\OneDrive\Desktop\scale_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3175000" cy="211772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724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 Какое событие дало Екатеринбургу неофициальный статус «столицы русского рока»?</a:t>
            </a:r>
            <a:br>
              <a:rPr lang="ru-RU" sz="2800" dirty="0"/>
            </a:br>
            <a:r>
              <a:rPr lang="ru-RU" sz="2800" dirty="0"/>
              <a:t>а) Создание рок-клуба в 1980-е годы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146" name="Picture 2" descr="C:\Users\pikht\OneDrive\Desktop\2020-12-20-08-16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118208"/>
            <a:ext cx="2066891" cy="190182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060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Какой объект на Урале стал символом индустриализации 1930-х годов?</a:t>
            </a:r>
            <a:br>
              <a:rPr lang="ru-RU" sz="2800" dirty="0"/>
            </a:br>
            <a:r>
              <a:rPr lang="ru-RU" sz="2800" dirty="0"/>
              <a:t>а) Магнитогорский металлургический комбинат</a:t>
            </a:r>
            <a:br>
              <a:rPr lang="ru-RU" sz="2800" dirty="0"/>
            </a:br>
            <a:r>
              <a:rPr lang="ru-RU" sz="2800" dirty="0"/>
              <a:t>б) Уралмашзавод</a:t>
            </a:r>
            <a:br>
              <a:rPr lang="ru-RU" sz="2800" dirty="0"/>
            </a:br>
            <a:r>
              <a:rPr lang="ru-RU" sz="2800" dirty="0"/>
              <a:t>в) Челябинский тракторный завод</a:t>
            </a:r>
            <a:br>
              <a:rPr lang="ru-RU" sz="2800" dirty="0"/>
            </a:br>
            <a:r>
              <a:rPr lang="ru-RU" sz="2800" b="1" dirty="0"/>
              <a:t>г) Все перечисленные</a:t>
            </a:r>
          </a:p>
        </p:txBody>
      </p:sp>
    </p:spTree>
    <p:extLst>
      <p:ext uri="{BB962C8B-B14F-4D97-AF65-F5344CB8AC3E}">
        <p14:creationId xmlns:p14="http://schemas.microsoft.com/office/powerpoint/2010/main" val="1260554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068960"/>
            <a:ext cx="7543800" cy="1524000"/>
          </a:xfrm>
        </p:spPr>
        <p:txBody>
          <a:bodyPr/>
          <a:lstStyle/>
          <a:p>
            <a:r>
              <a:rPr lang="ru-RU" sz="5400" dirty="0"/>
              <a:t>Музыкальный Урал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 тур</a:t>
            </a:r>
          </a:p>
        </p:txBody>
      </p:sp>
    </p:spTree>
    <p:extLst>
      <p:ext uri="{BB962C8B-B14F-4D97-AF65-F5344CB8AC3E}">
        <p14:creationId xmlns:p14="http://schemas.microsoft.com/office/powerpoint/2010/main" val="2668344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Исполнитель этой песни провел детство в Свердловской области, а его группа стала культовой для советской молодежи 1980-х. О ком речь?</a:t>
            </a:r>
          </a:p>
        </p:txBody>
      </p:sp>
      <p:pic>
        <p:nvPicPr>
          <p:cNvPr id="5" name="Kino_-_Zvezda_po_imeni_Solnce_Ringtone_758745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6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068960"/>
            <a:ext cx="7543800" cy="1524000"/>
          </a:xfrm>
        </p:spPr>
        <p:txBody>
          <a:bodyPr/>
          <a:lstStyle/>
          <a:p>
            <a:r>
              <a:rPr lang="ru-RU" sz="5400" dirty="0"/>
              <a:t>Историческая разминка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1 тур</a:t>
            </a:r>
          </a:p>
        </p:txBody>
      </p:sp>
    </p:spTree>
    <p:extLst>
      <p:ext uri="{BB962C8B-B14F-4D97-AF65-F5344CB8AC3E}">
        <p14:creationId xmlns:p14="http://schemas.microsoft.com/office/powerpoint/2010/main" val="4160732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2. Эта свердловская группа, основанная в 1978 году, до сих пор собирает стадионы. Их хиты «Спокойной ночи, милый город» и «Оранжевое настроение» знают все. Назовите группу.</a:t>
            </a:r>
          </a:p>
        </p:txBody>
      </p:sp>
      <p:pic>
        <p:nvPicPr>
          <p:cNvPr id="2" name="CHajj_-_Gorod_mojj_55796515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01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3. Эта группа стала одним из пионеров советского готик-рока и нью-</a:t>
            </a:r>
            <a:r>
              <a:rPr lang="ru-RU" sz="2800" b="1" dirty="0" err="1"/>
              <a:t>вейва</a:t>
            </a:r>
            <a:r>
              <a:rPr lang="ru-RU" sz="2800" b="1" dirty="0"/>
              <a:t>. Группа родом из Свердловска. О ком речь?</a:t>
            </a:r>
          </a:p>
        </p:txBody>
      </p:sp>
      <p:pic>
        <p:nvPicPr>
          <p:cNvPr id="3" name="Agata_Kristi_-_Skazochnaya_tajjga_Ringtone_6963096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4. Этот уральский коллектив начинал как команда КВН, но стал </a:t>
            </a:r>
            <a:r>
              <a:rPr lang="ru-RU" sz="2800" b="1" dirty="0" err="1"/>
              <a:t>всероссийски</a:t>
            </a:r>
            <a:r>
              <a:rPr lang="ru-RU" sz="2800" b="1" dirty="0"/>
              <a:t> известным благодаря музыкальным пародиям и оригинальным песням. Их шоу выходит на федеральном телеканале.</a:t>
            </a:r>
          </a:p>
        </p:txBody>
      </p:sp>
      <p:pic>
        <p:nvPicPr>
          <p:cNvPr id="2" name="Rozhkov_Uralskie_pelmeni_-_-_RITA_TANCUJJ_75620322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3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5. Назовите рок-группу из Екатеринбурга.</a:t>
            </a:r>
          </a:p>
        </p:txBody>
      </p:sp>
      <p:pic>
        <p:nvPicPr>
          <p:cNvPr id="3" name="Smyslovye_gallyucinacii_-_Pervyjj_den_oseni_Ringtone_7394166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6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 Назовите исполнителя из Екатеринбурга.</a:t>
            </a:r>
          </a:p>
        </p:txBody>
      </p:sp>
      <p:pic>
        <p:nvPicPr>
          <p:cNvPr id="2" name="Юрий Лоза - 100 Часов_(mp3seven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9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7. Назовите поп, хип-хоп и </a:t>
            </a:r>
            <a:r>
              <a:rPr lang="ru-RU" sz="2800" b="1" dirty="0" err="1"/>
              <a:t>дип-хаус</a:t>
            </a:r>
            <a:r>
              <a:rPr lang="ru-RU" sz="2800" b="1" dirty="0"/>
              <a:t> исполнителя из Екатеринбурга.</a:t>
            </a:r>
          </a:p>
        </p:txBody>
      </p:sp>
      <p:pic>
        <p:nvPicPr>
          <p:cNvPr id="3" name="Ringtone_Maker_-_Malinovyjj_svet_Rington_6452405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6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Ответы на задания    2 тура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469597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Исполнитель этой песни провел детство в Свердловской области, а его группа стала культовой для советской молодежи 1980-х. О ком речь? </a:t>
            </a:r>
            <a:r>
              <a:rPr lang="ru-RU" sz="2800" b="1" u="sng" dirty="0"/>
              <a:t>Виктор Цой.</a:t>
            </a:r>
          </a:p>
        </p:txBody>
      </p:sp>
      <p:pic>
        <p:nvPicPr>
          <p:cNvPr id="5" name="Kino_-_Zvezda_po_imeni_Solnce_Ringtone_758745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570003"/>
            <a:ext cx="3582144" cy="2388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8732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2. Эта свердловская группа, основанная в 1978 году, до сих пор собирает стадионы. Их хиты «Спокойной ночи, милый город» и «Оранжевое настроение» знают все. Назовите группу. </a:t>
            </a:r>
            <a:r>
              <a:rPr lang="ru-RU" sz="2800" b="1" u="sng" dirty="0" err="1"/>
              <a:t>Чайф</a:t>
            </a:r>
            <a:r>
              <a:rPr lang="ru-RU" sz="2800" b="1" u="sng" dirty="0"/>
              <a:t>.</a:t>
            </a:r>
          </a:p>
        </p:txBody>
      </p:sp>
      <p:pic>
        <p:nvPicPr>
          <p:cNvPr id="2" name="CHajj_-_Gorod_mojj_55796515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996952"/>
            <a:ext cx="4398668" cy="2883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620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3. Эта группа стала одним из пионеров советского готик-рока и нью-</a:t>
            </a:r>
            <a:r>
              <a:rPr lang="ru-RU" sz="2800" b="1" dirty="0" err="1"/>
              <a:t>вейва</a:t>
            </a:r>
            <a:r>
              <a:rPr lang="ru-RU" sz="2800" b="1" dirty="0"/>
              <a:t>. Группа родом из Свердловска. О ком речь? </a:t>
            </a:r>
            <a:r>
              <a:rPr lang="ru-RU" sz="2800" b="1" u="sng" dirty="0"/>
              <a:t>Агата Кристи.</a:t>
            </a:r>
          </a:p>
        </p:txBody>
      </p:sp>
      <p:pic>
        <p:nvPicPr>
          <p:cNvPr id="3" name="Agata_Kristi_-_Skazochnaya_tajjga_Ringtone_6963096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51951" y="3184524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60" y="2780928"/>
            <a:ext cx="4344144" cy="2856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156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Древнейший металлургический центр на территории Урала, давший название целой археологической культуре энеолита:</a:t>
            </a:r>
          </a:p>
          <a:p>
            <a:r>
              <a:rPr lang="ru-RU" sz="2800" dirty="0"/>
              <a:t>а) </a:t>
            </a:r>
            <a:r>
              <a:rPr lang="ru-RU" sz="2800" dirty="0" err="1"/>
              <a:t>Аркаим</a:t>
            </a:r>
            <a:endParaRPr lang="ru-RU" sz="2800" dirty="0"/>
          </a:p>
          <a:p>
            <a:r>
              <a:rPr lang="ru-RU" sz="2800" dirty="0"/>
              <a:t>б) Каргалы (</a:t>
            </a:r>
            <a:r>
              <a:rPr lang="ru-RU" sz="2800" dirty="0" err="1"/>
              <a:t>Каргалинские</a:t>
            </a:r>
            <a:r>
              <a:rPr lang="ru-RU" sz="2800" dirty="0"/>
              <a:t> медные рудники)</a:t>
            </a:r>
          </a:p>
          <a:p>
            <a:r>
              <a:rPr lang="ru-RU" sz="2800" dirty="0"/>
              <a:t>в) Денисова пещера</a:t>
            </a:r>
          </a:p>
          <a:p>
            <a:r>
              <a:rPr lang="ru-RU" sz="2800" dirty="0"/>
              <a:t>г) </a:t>
            </a:r>
            <a:r>
              <a:rPr lang="ru-RU" sz="2800" dirty="0" err="1"/>
              <a:t>Ананьинский</a:t>
            </a:r>
            <a:r>
              <a:rPr lang="ru-RU" sz="2800" dirty="0"/>
              <a:t> могильник</a:t>
            </a:r>
          </a:p>
        </p:txBody>
      </p:sp>
      <p:pic>
        <p:nvPicPr>
          <p:cNvPr id="1026" name="Picture 2" descr="C:\Users\pikht\OneDrive\Desktop\28840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183745"/>
            <a:ext cx="2808312" cy="1860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408356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4. Этот уральский коллектив начинал как команда КВН, но стал </a:t>
            </a:r>
            <a:r>
              <a:rPr lang="ru-RU" sz="2800" b="1" dirty="0" err="1"/>
              <a:t>всероссийски</a:t>
            </a:r>
            <a:r>
              <a:rPr lang="ru-RU" sz="2800" b="1" dirty="0"/>
              <a:t> известным благодаря музыкальным пародиям и оригинальным песням. Их шоу выходит на федеральном телеканале. </a:t>
            </a:r>
            <a:r>
              <a:rPr lang="ru-RU" sz="2800" b="1" u="sng" dirty="0"/>
              <a:t>Уральские пельмени.</a:t>
            </a:r>
          </a:p>
        </p:txBody>
      </p:sp>
      <p:pic>
        <p:nvPicPr>
          <p:cNvPr id="2" name="Rozhkov_Uralskie_pelmeni_-_-_RITA_TANCUJJ_75620322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965" y="3429000"/>
            <a:ext cx="3730752" cy="2487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875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5. Назовите рок-группу из Екатеринбурга. Смысловые галлюцинации. </a:t>
            </a:r>
          </a:p>
        </p:txBody>
      </p:sp>
      <p:pic>
        <p:nvPicPr>
          <p:cNvPr id="3" name="Smyslovye_gallyucinacii_-_Pervyjj_den_oseni_Ringtone_7394166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6300192" cy="4215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9376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 Назовите исполнителя из Екатеринбурга. </a:t>
            </a:r>
            <a:r>
              <a:rPr lang="ru-RU" sz="2800" b="1" u="sng" dirty="0"/>
              <a:t>Юрий Лоза. </a:t>
            </a:r>
          </a:p>
        </p:txBody>
      </p:sp>
      <p:pic>
        <p:nvPicPr>
          <p:cNvPr id="2" name="Юрий Лоза - 100 Часов_(mp3seven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16832"/>
            <a:ext cx="7020272" cy="3685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3883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9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7. Назовите поп, хип-хоп и </a:t>
            </a:r>
            <a:r>
              <a:rPr lang="ru-RU" sz="2800" b="1" dirty="0" err="1"/>
              <a:t>дип-хаус</a:t>
            </a:r>
            <a:r>
              <a:rPr lang="ru-RU" sz="2800" b="1" dirty="0"/>
              <a:t> исполнителя из Екатеринбурга. </a:t>
            </a:r>
            <a:r>
              <a:rPr lang="ru-RU" sz="2800" b="1" u="sng" dirty="0"/>
              <a:t>Лёша </a:t>
            </a:r>
            <a:r>
              <a:rPr lang="ru-RU" sz="2800" b="1" u="sng" dirty="0" err="1"/>
              <a:t>Свик</a:t>
            </a:r>
            <a:r>
              <a:rPr lang="ru-RU" sz="2800" b="1" dirty="0"/>
              <a:t>.</a:t>
            </a:r>
          </a:p>
        </p:txBody>
      </p:sp>
      <p:pic>
        <p:nvPicPr>
          <p:cNvPr id="3" name="Ringtone_Maker_-_Malinovyjj_svet_Rington_6452405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03673"/>
            <a:ext cx="4896544" cy="3217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2656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068960"/>
            <a:ext cx="7543800" cy="1524000"/>
          </a:xfrm>
        </p:spPr>
        <p:txBody>
          <a:bodyPr/>
          <a:lstStyle/>
          <a:p>
            <a:r>
              <a:rPr lang="ru-RU" sz="5400" dirty="0"/>
              <a:t>Не для слабонервных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3 тур</a:t>
            </a:r>
          </a:p>
        </p:txBody>
      </p:sp>
    </p:spTree>
    <p:extLst>
      <p:ext uri="{BB962C8B-B14F-4D97-AF65-F5344CB8AC3E}">
        <p14:creationId xmlns:p14="http://schemas.microsoft.com/office/powerpoint/2010/main" val="37357628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 В XVIII веке на Урале существовала уникальная система заводского управления, при которой приписные крестьяне должны были отрабатывать подати на заводских работах. Однако у этой системы было другое, менее известное название.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89040"/>
            <a:ext cx="3779912" cy="229944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655862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2. После основания Екатеринбурга в 1723 году ему был присвоен особый статус в системе горного управления Российской империи. Чем административный статус Екатеринбурга как «горного города» принципиально отличался от статуса других губернских или уездных центров того времени?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221088"/>
            <a:ext cx="2310904" cy="173317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723954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3. В конце XIX — начале XX века на Урале сложилась уникальная для России ситуация в сфере землевладения. Несмотря на отмену крепостного права, большая часть земель вокруг заводов не перешла в собственность крестьян. Кто являлся основным собственником этих земель?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933057"/>
            <a:ext cx="3342157" cy="187578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368732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4. В 1920-е годы на Урале был реализован масштабный градостроительный проект, связанный с конструктивизмом. Один из уральских городов получил прозвище «</a:t>
            </a:r>
            <a:r>
              <a:rPr lang="ru-RU" sz="2800" b="1" dirty="0" err="1"/>
              <a:t>Соцгород</a:t>
            </a:r>
            <a:r>
              <a:rPr lang="ru-RU" sz="2800" b="1" dirty="0"/>
              <a:t>» и был спроектирован как модель социалистического быта. Назовите этот город.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33056"/>
            <a:ext cx="3600400" cy="202448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564103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 fontScale="92500"/>
          </a:bodyPr>
          <a:lstStyle/>
          <a:p>
            <a:r>
              <a:rPr lang="ru-RU" sz="2800" b="1" dirty="0"/>
              <a:t>5. В период индустриализации 1930-х годов Урал стал центром не только металлургии, но и одной из самых закрытых и стратегически важных отраслей. О каком производстве идет речь, если его развитие было напрямую связано с созданием в 1940 году в Свердловске специального научно-исследовательского института (НИИ-9) и добычей </a:t>
            </a:r>
            <a:r>
              <a:rPr lang="ru-RU" sz="2800" b="1" dirty="0" err="1"/>
              <a:t>редкометалльных</a:t>
            </a:r>
            <a:r>
              <a:rPr lang="ru-RU" sz="2800" b="1" dirty="0"/>
              <a:t> руд в </a:t>
            </a:r>
            <a:r>
              <a:rPr lang="ru-RU" sz="2800" b="1" dirty="0" err="1"/>
              <a:t>Ильменских</a:t>
            </a:r>
            <a:r>
              <a:rPr lang="ru-RU" sz="2800" b="1" dirty="0"/>
              <a:t> горах?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509120"/>
            <a:ext cx="1653371" cy="148478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73881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620688"/>
            <a:ext cx="7632848" cy="3312368"/>
          </a:xfrm>
        </p:spPr>
        <p:txBody>
          <a:bodyPr>
            <a:normAutofit fontScale="92500"/>
          </a:bodyPr>
          <a:lstStyle/>
          <a:p>
            <a:r>
              <a:rPr lang="ru-RU" sz="2800" b="1" dirty="0"/>
              <a:t>2. Какое государство существовало на территории Южного Урала в XVII-XVI веках до н.э. и было открыто археологами в 1987 году?</a:t>
            </a:r>
            <a:br>
              <a:rPr lang="ru-RU" sz="2800" dirty="0"/>
            </a:br>
            <a:r>
              <a:rPr lang="ru-RU" sz="2800" dirty="0"/>
              <a:t>а) Великая Болгария</a:t>
            </a:r>
            <a:br>
              <a:rPr lang="ru-RU" sz="2800" dirty="0"/>
            </a:br>
            <a:r>
              <a:rPr lang="ru-RU" sz="2800" dirty="0"/>
              <a:t>б) Страна городов (</a:t>
            </a:r>
            <a:r>
              <a:rPr lang="ru-RU" sz="2800" dirty="0" err="1"/>
              <a:t>протогородская</a:t>
            </a:r>
            <a:r>
              <a:rPr lang="ru-RU" sz="2800" dirty="0"/>
              <a:t> цивилизация, включая </a:t>
            </a:r>
            <a:r>
              <a:rPr lang="ru-RU" sz="2800" dirty="0" err="1"/>
              <a:t>Аркаим</a:t>
            </a:r>
            <a:r>
              <a:rPr lang="ru-RU" sz="2800" dirty="0"/>
              <a:t>)</a:t>
            </a:r>
            <a:br>
              <a:rPr lang="ru-RU" sz="2800" dirty="0"/>
            </a:br>
            <a:r>
              <a:rPr lang="ru-RU" sz="2800" dirty="0"/>
              <a:t>в) Скифское царство</a:t>
            </a:r>
            <a:br>
              <a:rPr lang="ru-RU" sz="2800" dirty="0"/>
            </a:br>
            <a:r>
              <a:rPr lang="ru-RU" sz="2800" dirty="0"/>
              <a:t>г) Пермь Великая</a:t>
            </a:r>
          </a:p>
        </p:txBody>
      </p:sp>
      <p:pic>
        <p:nvPicPr>
          <p:cNvPr id="2050" name="Picture 2" descr="C:\Users\pikht\OneDrive\Desktop\f532d34f69cd4f6b728f1658bc9ae3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21579"/>
            <a:ext cx="3240360" cy="1824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736424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 В годы Великой Отечественной войны на Урале был создан уникальный административно-хозяйственный механизм для координации эвакуированных предприятий. Он не имел аналогов в других регионах СССР. Как он назывался?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46436"/>
            <a:ext cx="4290417" cy="245622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9492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7. Этот город в советское время называли </a:t>
            </a:r>
            <a:r>
              <a:rPr lang="ru-RU" sz="2800" b="1" dirty="0" err="1"/>
              <a:t>Танкоград</a:t>
            </a:r>
            <a:r>
              <a:rPr lang="ru-RU" sz="2800" b="1" dirty="0"/>
              <a:t>. О каком уральском городе идет речь?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060848"/>
            <a:ext cx="6502400" cy="382270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024506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Ответы на задания    3 тура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170587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1.  В XVIII веке на Урале существовала уникальная система заводского управления, при которой приписные крестьяне должны были отрабатывать подати на заводских работах. Однако у этой системы было другое, менее известное название. </a:t>
            </a:r>
            <a:r>
              <a:rPr lang="ru-RU" sz="2800" b="1" u="sng" dirty="0"/>
              <a:t>Непременные работники.</a:t>
            </a:r>
            <a:endParaRPr lang="ru-RU" sz="2800" u="sng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077072"/>
            <a:ext cx="3096344" cy="188360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0895071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 lnSpcReduction="10000"/>
          </a:bodyPr>
          <a:lstStyle/>
          <a:p>
            <a:r>
              <a:rPr lang="ru-RU" sz="2800" b="1" dirty="0"/>
              <a:t>2. После основания Екатеринбурга в 1723 году ему был присвоен особый статус в системе горного управления Российской империи. Чем административный статус Екатеринбурга как «горного города» принципиально отличался от статуса других губернских или уездных центров того времени? </a:t>
            </a:r>
            <a:r>
              <a:rPr lang="ru-RU" sz="2800" b="1" u="sng" dirty="0"/>
              <a:t>Столица горного производства.</a:t>
            </a:r>
            <a:endParaRPr lang="ru-RU" sz="2800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221088"/>
            <a:ext cx="2310904" cy="173317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7945692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3. В конце XIX — начале XX века на Урале сложилась уникальная для России ситуация в сфере землевладения. Несмотря на отмену крепостного права, большая часть земель вокруг заводов не перешла в собственность крестьян. Кто являлся основным собственником этих земель? </a:t>
            </a:r>
            <a:r>
              <a:rPr lang="ru-RU" sz="2800" b="1" u="sng" dirty="0"/>
              <a:t>Горнозаводчики.</a:t>
            </a:r>
            <a:endParaRPr lang="ru-RU" sz="2800" u="sng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775394"/>
            <a:ext cx="2239906" cy="125714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338387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4. В 1920-е годы на Урале был реализован масштабный градостроительный проект, связанный с конструктивизмом. Один из уральских городов получил прозвище «</a:t>
            </a:r>
            <a:r>
              <a:rPr lang="ru-RU" sz="2800" b="1" dirty="0" err="1"/>
              <a:t>Соцгород</a:t>
            </a:r>
            <a:r>
              <a:rPr lang="ru-RU" sz="2800" b="1" dirty="0"/>
              <a:t>» и был спроектирован как модель социалистического быта. Назовите этот город. </a:t>
            </a:r>
            <a:r>
              <a:rPr lang="ru-RU" sz="2800" b="1" u="sng" dirty="0"/>
              <a:t>Магнитогорск.</a:t>
            </a:r>
            <a:endParaRPr lang="ru-RU" sz="2800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33056"/>
            <a:ext cx="3600400" cy="2024487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824178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/>
              <a:t>5. В период индустриализации 1930-х годов Урал стал центром не только металлургии, но и одной из самых закрытых и стратегически важных отраслей. О каком производстве идет речь, если его развитие было напрямую связано с созданием в 1940 году в Свердловске специального научно-исследовательского института (НИИ-9) и добычей </a:t>
            </a:r>
            <a:r>
              <a:rPr lang="ru-RU" sz="2800" b="1" dirty="0" err="1"/>
              <a:t>редкометалльных</a:t>
            </a:r>
            <a:r>
              <a:rPr lang="ru-RU" sz="2800" b="1" dirty="0"/>
              <a:t> руд в </a:t>
            </a:r>
            <a:r>
              <a:rPr lang="ru-RU" sz="2800" b="1" dirty="0" err="1"/>
              <a:t>Ильменских</a:t>
            </a:r>
            <a:r>
              <a:rPr lang="ru-RU" sz="2800" b="1" dirty="0"/>
              <a:t> горах? </a:t>
            </a:r>
            <a:r>
              <a:rPr lang="ru-RU" sz="2800" b="1" u="sng" dirty="0"/>
              <a:t>Ядерная программа (производство).</a:t>
            </a:r>
            <a:endParaRPr lang="ru-RU" sz="2800" u="sng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509120"/>
            <a:ext cx="1653371" cy="148478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771050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 В годы Великой Отечественной войны на Урале был создан уникальный административно-хозяйственный механизм для координации эвакуированных предприятий. Он не имел аналогов в других регионах СССР. Как он назывался? </a:t>
            </a:r>
            <a:r>
              <a:rPr lang="ru-RU" sz="2800" b="1" u="sng" dirty="0"/>
              <a:t>Советы по эвакуации.</a:t>
            </a:r>
            <a:endParaRPr lang="ru-RU" sz="2800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06360"/>
            <a:ext cx="3312368" cy="18963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828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7. Этот город в советское время называли </a:t>
            </a:r>
            <a:r>
              <a:rPr lang="ru-RU" sz="2800" b="1" dirty="0" err="1"/>
              <a:t>Танкоград</a:t>
            </a:r>
            <a:r>
              <a:rPr lang="ru-RU" sz="2800" b="1" dirty="0"/>
              <a:t>. О каком уральском городе идет речь? </a:t>
            </a:r>
            <a:r>
              <a:rPr lang="ru-RU" sz="2800" b="1" u="sng" dirty="0"/>
              <a:t>Челябинск.</a:t>
            </a:r>
            <a:endParaRPr lang="ru-RU" sz="2800" u="sng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566783"/>
            <a:ext cx="5688632" cy="334429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289120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620688"/>
            <a:ext cx="7344816" cy="3024336"/>
          </a:xfrm>
        </p:spPr>
        <p:txBody>
          <a:bodyPr>
            <a:normAutofit lnSpcReduction="10000"/>
          </a:bodyPr>
          <a:lstStyle/>
          <a:p>
            <a:r>
              <a:rPr lang="ru-RU" sz="2800" b="1" dirty="0"/>
              <a:t> 3. Кто из этих промышленников начал строительство первых металлургических заводов на Урале в XVII веке?</a:t>
            </a:r>
            <a:br>
              <a:rPr lang="ru-RU" sz="2800" dirty="0"/>
            </a:br>
            <a:r>
              <a:rPr lang="ru-RU" sz="2800" dirty="0"/>
              <a:t>а) Демидовы</a:t>
            </a:r>
            <a:br>
              <a:rPr lang="ru-RU" sz="2800" dirty="0"/>
            </a:br>
            <a:r>
              <a:rPr lang="ru-RU" sz="2800" dirty="0"/>
              <a:t>б) Строгановы</a:t>
            </a:r>
            <a:br>
              <a:rPr lang="ru-RU" sz="2800" dirty="0"/>
            </a:br>
            <a:r>
              <a:rPr lang="ru-RU" sz="2800" dirty="0"/>
              <a:t>в) Яковлевы</a:t>
            </a:r>
            <a:br>
              <a:rPr lang="ru-RU" sz="2800" dirty="0"/>
            </a:br>
            <a:r>
              <a:rPr lang="ru-RU" sz="2800" dirty="0"/>
              <a:t>г) </a:t>
            </a:r>
            <a:r>
              <a:rPr lang="ru-RU" sz="2800" dirty="0" err="1"/>
              <a:t>Меллер-Закомельские</a:t>
            </a:r>
            <a:endParaRPr lang="ru-RU" sz="2800" dirty="0"/>
          </a:p>
        </p:txBody>
      </p:sp>
      <p:pic>
        <p:nvPicPr>
          <p:cNvPr id="3074" name="Picture 2" descr="C:\Users\pikht\OneDrive\Desktop\8457d3e2d6c8a702ecf44e85c062763b-80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37556"/>
            <a:ext cx="2979658" cy="2234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553450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DE3CF-B58C-CF2F-9FCF-E553C08C4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E3F91-04AF-4254-27AA-DB5BDC7B7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560" y="3068960"/>
            <a:ext cx="7543800" cy="1524000"/>
          </a:xfrm>
        </p:spPr>
        <p:txBody>
          <a:bodyPr/>
          <a:lstStyle/>
          <a:p>
            <a:pPr algn="ctr"/>
            <a:r>
              <a:rPr lang="ru-RU" sz="5400" dirty="0"/>
              <a:t>Надеемся, Вам понравилось ;-)</a:t>
            </a:r>
          </a:p>
        </p:txBody>
      </p:sp>
    </p:spTree>
    <p:extLst>
      <p:ext uri="{BB962C8B-B14F-4D97-AF65-F5344CB8AC3E}">
        <p14:creationId xmlns:p14="http://schemas.microsoft.com/office/powerpoint/2010/main" val="344874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 4. Какой уральский город изначально назывался «</a:t>
            </a:r>
            <a:r>
              <a:rPr lang="ru-RU" sz="2800" b="1" dirty="0" err="1"/>
              <a:t>Ягошихинский</a:t>
            </a:r>
            <a:r>
              <a:rPr lang="ru-RU" sz="2800" b="1" dirty="0"/>
              <a:t> завод»?</a:t>
            </a:r>
            <a:br>
              <a:rPr lang="ru-RU" sz="2800" dirty="0"/>
            </a:br>
            <a:r>
              <a:rPr lang="ru-RU" sz="2800" dirty="0"/>
              <a:t>а) Екатеринбург</a:t>
            </a:r>
            <a:br>
              <a:rPr lang="ru-RU" sz="2800" dirty="0"/>
            </a:br>
            <a:r>
              <a:rPr lang="ru-RU" sz="2800" dirty="0"/>
              <a:t>б) Пермь</a:t>
            </a:r>
            <a:br>
              <a:rPr lang="ru-RU" sz="2800" dirty="0"/>
            </a:br>
            <a:r>
              <a:rPr lang="ru-RU" sz="2800" dirty="0"/>
              <a:t>в) Челябинск</a:t>
            </a:r>
            <a:br>
              <a:rPr lang="ru-RU" sz="2800" dirty="0"/>
            </a:br>
            <a:r>
              <a:rPr lang="ru-RU" sz="2800" dirty="0"/>
              <a:t>г) Уфа</a:t>
            </a:r>
          </a:p>
        </p:txBody>
      </p:sp>
      <p:pic>
        <p:nvPicPr>
          <p:cNvPr id="4098" name="Picture 2" descr="C:\Users\pikht\OneDrive\Desktop\scale_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50088"/>
            <a:ext cx="4896544" cy="2587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7474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 5. Что такое «Великий чайный путь» в контексте истории Урала?</a:t>
            </a:r>
            <a:br>
              <a:rPr lang="ru-RU" sz="2800" dirty="0"/>
            </a:br>
            <a:r>
              <a:rPr lang="ru-RU" sz="2800" dirty="0"/>
              <a:t>а) Маршрут доставки чая из Китая через Кяхту</a:t>
            </a:r>
            <a:br>
              <a:rPr lang="ru-RU" sz="2800" dirty="0"/>
            </a:br>
            <a:r>
              <a:rPr lang="ru-RU" sz="2800" dirty="0"/>
              <a:t>б) Торговый путь, проходивший через Пермскую губернию</a:t>
            </a:r>
            <a:br>
              <a:rPr lang="ru-RU" sz="2800" dirty="0"/>
            </a:br>
            <a:r>
              <a:rPr lang="ru-RU" sz="2800" dirty="0"/>
              <a:t>в) Железная дорога из Москвы в Сибирь</a:t>
            </a:r>
            <a:br>
              <a:rPr lang="ru-RU" sz="2800" dirty="0"/>
            </a:br>
            <a:r>
              <a:rPr lang="ru-RU" sz="2800" dirty="0"/>
              <a:t>г) Речной путь по Каме и Волге</a:t>
            </a:r>
          </a:p>
        </p:txBody>
      </p:sp>
      <p:pic>
        <p:nvPicPr>
          <p:cNvPr id="5122" name="Picture 2" descr="C:\Users\pikht\OneDrive\Desktop\scale_12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53658"/>
            <a:ext cx="2736304" cy="1825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70497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6. Какое событие дало Екатеринбургу неофициальный статус «столицы русского рока»?</a:t>
            </a:r>
            <a:br>
              <a:rPr lang="ru-RU" sz="2800" dirty="0"/>
            </a:br>
            <a:r>
              <a:rPr lang="ru-RU" sz="2800" dirty="0"/>
              <a:t>а) Создание рок-клуба в 1980-е годы</a:t>
            </a:r>
            <a:br>
              <a:rPr lang="ru-RU" sz="2800" dirty="0"/>
            </a:br>
            <a:r>
              <a:rPr lang="ru-RU" sz="2800" dirty="0"/>
              <a:t>б) Деятельность Свердловской рок-лаборатории</a:t>
            </a:r>
            <a:br>
              <a:rPr lang="ru-RU" sz="2800" dirty="0"/>
            </a:br>
            <a:r>
              <a:rPr lang="ru-RU" sz="2800" dirty="0"/>
              <a:t>в) Проведение фестиваля «Уральский рок»</a:t>
            </a:r>
            <a:br>
              <a:rPr lang="ru-RU" sz="2800" dirty="0"/>
            </a:br>
            <a:r>
              <a:rPr lang="ru-RU" sz="2800" dirty="0"/>
              <a:t>г) Запись первых альбомов группы «Кино»</a:t>
            </a:r>
          </a:p>
        </p:txBody>
      </p:sp>
      <p:pic>
        <p:nvPicPr>
          <p:cNvPr id="6146" name="Picture 2" descr="C:\Users\pikht\OneDrive\Desktop\2020-12-20-08-16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120"/>
            <a:ext cx="1584176" cy="1457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9711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620688"/>
            <a:ext cx="7342200" cy="3689374"/>
          </a:xfrm>
        </p:spPr>
        <p:txBody>
          <a:bodyPr>
            <a:normAutofit/>
          </a:bodyPr>
          <a:lstStyle/>
          <a:p>
            <a:r>
              <a:rPr lang="ru-RU" sz="2800" b="1" dirty="0"/>
              <a:t>Какой объект на Урале стал символом индустриализации 1930-х годов?</a:t>
            </a:r>
            <a:br>
              <a:rPr lang="ru-RU" sz="2800" dirty="0"/>
            </a:br>
            <a:r>
              <a:rPr lang="ru-RU" sz="2800" dirty="0"/>
              <a:t>а) Магнитогорский металлургический комбинат</a:t>
            </a:r>
            <a:br>
              <a:rPr lang="ru-RU" sz="2800" dirty="0"/>
            </a:br>
            <a:r>
              <a:rPr lang="ru-RU" sz="2800" dirty="0"/>
              <a:t>б) Уралмашзавод</a:t>
            </a:r>
            <a:br>
              <a:rPr lang="ru-RU" sz="2800" dirty="0"/>
            </a:br>
            <a:r>
              <a:rPr lang="ru-RU" sz="2800" dirty="0"/>
              <a:t>в) Челябинский тракторный завод</a:t>
            </a:r>
            <a:br>
              <a:rPr lang="ru-RU" sz="2800" dirty="0"/>
            </a:br>
            <a:r>
              <a:rPr lang="ru-RU" sz="2800" dirty="0"/>
              <a:t>г) Все перечисленные</a:t>
            </a:r>
          </a:p>
        </p:txBody>
      </p:sp>
    </p:spTree>
    <p:extLst>
      <p:ext uri="{BB962C8B-B14F-4D97-AF65-F5344CB8AC3E}">
        <p14:creationId xmlns:p14="http://schemas.microsoft.com/office/powerpoint/2010/main" val="40987064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129</TotalTime>
  <Words>1353</Words>
  <Application>Microsoft Office PowerPoint</Application>
  <PresentationFormat>Экран (4:3)</PresentationFormat>
  <Paragraphs>59</Paragraphs>
  <Slides>50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Impact</vt:lpstr>
      <vt:lpstr>Times New Roman</vt:lpstr>
      <vt:lpstr>NewsPrint</vt:lpstr>
      <vt:lpstr>История Урала</vt:lpstr>
      <vt:lpstr>Историческая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Музыкальный Урал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для слабонервных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Надеемся, Вам понравилось ;-)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Урала</dc:title>
  <dc:creator>данил пихтелев</dc:creator>
  <cp:lastModifiedBy>Сотрудник</cp:lastModifiedBy>
  <cp:revision>18</cp:revision>
  <dcterms:created xsi:type="dcterms:W3CDTF">2025-11-04T05:37:04Z</dcterms:created>
  <dcterms:modified xsi:type="dcterms:W3CDTF">2025-11-06T10:15:59Z</dcterms:modified>
</cp:coreProperties>
</file>