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620000" cy="1371599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solidFill>
                  <a:srgbClr val="92D050"/>
                </a:solidFill>
              </a:rPr>
              <a:t>Die </a:t>
            </a:r>
            <a:r>
              <a:rPr lang="en-US" sz="6600" dirty="0" err="1" smtClean="0">
                <a:solidFill>
                  <a:srgbClr val="92D050"/>
                </a:solidFill>
              </a:rPr>
              <a:t>Jahreszeiten</a:t>
            </a:r>
            <a:endParaRPr lang="ru-RU" sz="6600" dirty="0">
              <a:solidFill>
                <a:srgbClr val="92D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Картинки по запросу времена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7467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</a:t>
            </a: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Jahreszeit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am </a:t>
            </a:r>
            <a:r>
              <a:rPr lang="en-US" dirty="0" err="1" smtClean="0"/>
              <a:t>besten</a:t>
            </a:r>
            <a:r>
              <a:rPr lang="en-US" dirty="0" smtClean="0"/>
              <a:t>”?</a:t>
            </a:r>
            <a:endParaRPr lang="ru-RU" dirty="0"/>
          </a:p>
        </p:txBody>
      </p:sp>
      <p:pic>
        <p:nvPicPr>
          <p:cNvPr id="7" name="Содержимое 6" descr="Картинки по запросу времена год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47801"/>
            <a:ext cx="7924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098550"/>
          </a:xfrm>
        </p:spPr>
        <p:txBody>
          <a:bodyPr/>
          <a:lstStyle/>
          <a:p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Herbst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191000" cy="1447800"/>
          </a:xfrm>
        </p:spPr>
        <p:txBody>
          <a:bodyPr>
            <a:noAutofit/>
          </a:bodyPr>
          <a:lstStyle/>
          <a:p>
            <a:r>
              <a:rPr lang="en-US" sz="1600" dirty="0" smtClean="0">
                <a:solidFill>
                  <a:srgbClr val="FFFF00"/>
                </a:solidFill>
              </a:rPr>
              <a:t>Es  </a:t>
            </a:r>
            <a:r>
              <a:rPr lang="en-US" sz="1600" dirty="0" err="1" smtClean="0">
                <a:solidFill>
                  <a:srgbClr val="FFFF00"/>
                </a:solidFill>
              </a:rPr>
              <a:t>ist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Herbst</a:t>
            </a:r>
            <a:r>
              <a:rPr lang="en-US" sz="1600" dirty="0" smtClean="0">
                <a:solidFill>
                  <a:srgbClr val="FFFF00"/>
                </a:solidFill>
              </a:rPr>
              <a:t>.  </a:t>
            </a:r>
            <a:r>
              <a:rPr lang="en-US" sz="1600" dirty="0" err="1" smtClean="0">
                <a:solidFill>
                  <a:srgbClr val="FFFF00"/>
                </a:solidFill>
              </a:rPr>
              <a:t>Der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Herbst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dauert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drei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Monate</a:t>
            </a:r>
            <a:r>
              <a:rPr lang="en-US" sz="1600" dirty="0" smtClean="0">
                <a:solidFill>
                  <a:srgbClr val="FFFF00"/>
                </a:solidFill>
              </a:rPr>
              <a:t>.  Die </a:t>
            </a:r>
            <a:r>
              <a:rPr lang="en-US" sz="1600" dirty="0" err="1" smtClean="0">
                <a:solidFill>
                  <a:srgbClr val="FFFF00"/>
                </a:solidFill>
              </a:rPr>
              <a:t>Herbstmonate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heißen</a:t>
            </a:r>
            <a:r>
              <a:rPr lang="en-US" sz="1600" dirty="0" smtClean="0">
                <a:solidFill>
                  <a:srgbClr val="FFFF00"/>
                </a:solidFill>
              </a:rPr>
              <a:t>: September, </a:t>
            </a:r>
            <a:r>
              <a:rPr lang="en-US" sz="1600" dirty="0" err="1" smtClean="0">
                <a:solidFill>
                  <a:srgbClr val="FFFF00"/>
                </a:solidFill>
              </a:rPr>
              <a:t>Oktober</a:t>
            </a:r>
            <a:r>
              <a:rPr lang="en-US" sz="1600" dirty="0" smtClean="0">
                <a:solidFill>
                  <a:srgbClr val="FFFF00"/>
                </a:solidFill>
              </a:rPr>
              <a:t>, November.  Das Wetter </a:t>
            </a:r>
            <a:r>
              <a:rPr lang="en-US" sz="1600" dirty="0" err="1" smtClean="0">
                <a:solidFill>
                  <a:srgbClr val="FFFF00"/>
                </a:solidFill>
              </a:rPr>
              <a:t>ist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schlecht</a:t>
            </a:r>
            <a:r>
              <a:rPr lang="en-US" sz="1600" dirty="0" smtClean="0">
                <a:solidFill>
                  <a:srgbClr val="FFFF00"/>
                </a:solidFill>
              </a:rPr>
              <a:t>.  </a:t>
            </a:r>
            <a:r>
              <a:rPr lang="en-US" sz="1600" dirty="0" err="1" smtClean="0">
                <a:solidFill>
                  <a:srgbClr val="FFFF00"/>
                </a:solidFill>
              </a:rPr>
              <a:t>Der</a:t>
            </a:r>
            <a:r>
              <a:rPr lang="en-US" sz="1600" dirty="0" smtClean="0">
                <a:solidFill>
                  <a:srgbClr val="FFFF00"/>
                </a:solidFill>
              </a:rPr>
              <a:t> Wind </a:t>
            </a:r>
            <a:r>
              <a:rPr lang="en-US" sz="1600" dirty="0" err="1" smtClean="0">
                <a:solidFill>
                  <a:srgbClr val="FFFF00"/>
                </a:solidFill>
              </a:rPr>
              <a:t>weht</a:t>
            </a:r>
            <a:r>
              <a:rPr lang="en-US" sz="1600" dirty="0" smtClean="0">
                <a:solidFill>
                  <a:srgbClr val="FFFF00"/>
                </a:solidFill>
              </a:rPr>
              <a:t> stark. Es </a:t>
            </a:r>
            <a:r>
              <a:rPr lang="en-US" sz="1600" dirty="0" err="1" smtClean="0">
                <a:solidFill>
                  <a:srgbClr val="FFFF00"/>
                </a:solidFill>
              </a:rPr>
              <a:t>ist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bew</a:t>
            </a:r>
            <a:r>
              <a:rPr lang="de-LU" sz="1600" dirty="0" smtClean="0">
                <a:solidFill>
                  <a:srgbClr val="FFFF00"/>
                </a:solidFill>
              </a:rPr>
              <a:t>ö</a:t>
            </a:r>
            <a:r>
              <a:rPr lang="en-US" sz="1600" dirty="0" err="1" smtClean="0">
                <a:solidFill>
                  <a:srgbClr val="FFFF00"/>
                </a:solidFill>
              </a:rPr>
              <a:t>lkt</a:t>
            </a:r>
            <a:r>
              <a:rPr lang="en-US" sz="1600" dirty="0" smtClean="0">
                <a:solidFill>
                  <a:srgbClr val="FFFF00"/>
                </a:solidFill>
              </a:rPr>
              <a:t>.  </a:t>
            </a:r>
            <a:r>
              <a:rPr lang="en-US" sz="1600" dirty="0" err="1" smtClean="0">
                <a:solidFill>
                  <a:srgbClr val="FFFF00"/>
                </a:solidFill>
              </a:rPr>
              <a:t>Der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Himmel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ist</a:t>
            </a: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err="1" smtClean="0">
                <a:solidFill>
                  <a:srgbClr val="FFFF00"/>
                </a:solidFill>
              </a:rPr>
              <a:t>grau</a:t>
            </a:r>
            <a:r>
              <a:rPr lang="en-US" sz="1600" dirty="0" smtClean="0">
                <a:solidFill>
                  <a:srgbClr val="FFFF00"/>
                </a:solidFill>
              </a:rPr>
              <a:t>.  Es </a:t>
            </a:r>
            <a:r>
              <a:rPr lang="en-US" sz="1600" dirty="0" err="1" smtClean="0">
                <a:solidFill>
                  <a:srgbClr val="FFFF00"/>
                </a:solidFill>
              </a:rPr>
              <a:t>regnet</a:t>
            </a:r>
            <a:r>
              <a:rPr lang="en-US" sz="1600" dirty="0" smtClean="0">
                <a:solidFill>
                  <a:srgbClr val="FFFF00"/>
                </a:solidFill>
              </a:rPr>
              <a:t>  oft.</a:t>
            </a:r>
            <a:endParaRPr lang="ru-RU" sz="1600" dirty="0">
              <a:solidFill>
                <a:srgbClr val="FFFF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645025" y="1066800"/>
            <a:ext cx="4041775" cy="1676400"/>
          </a:xfrm>
        </p:spPr>
        <p:txBody>
          <a:bodyPr>
            <a:normAutofit fontScale="25000" lnSpcReduction="20000"/>
          </a:bodyPr>
          <a:lstStyle/>
          <a:p>
            <a:endParaRPr lang="en-US" sz="7200" dirty="0" smtClean="0">
              <a:solidFill>
                <a:srgbClr val="FFFF00"/>
              </a:solidFill>
            </a:endParaRPr>
          </a:p>
          <a:p>
            <a:r>
              <a:rPr lang="en-US" sz="6400" dirty="0" err="1" smtClean="0">
                <a:solidFill>
                  <a:srgbClr val="FFFF00"/>
                </a:solidFill>
              </a:rPr>
              <a:t>Aber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manchmal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ist</a:t>
            </a:r>
            <a:r>
              <a:rPr lang="en-US" sz="6400" dirty="0" smtClean="0">
                <a:solidFill>
                  <a:srgbClr val="FFFF00"/>
                </a:solidFill>
              </a:rPr>
              <a:t> das Wetter </a:t>
            </a:r>
            <a:r>
              <a:rPr lang="en-US" sz="6400" dirty="0" err="1" smtClean="0">
                <a:solidFill>
                  <a:srgbClr val="FFFF00"/>
                </a:solidFill>
              </a:rPr>
              <a:t>schön</a:t>
            </a:r>
            <a:r>
              <a:rPr lang="en-US" sz="6400" dirty="0" smtClean="0">
                <a:solidFill>
                  <a:srgbClr val="FFFF00"/>
                </a:solidFill>
              </a:rPr>
              <a:t>.  Es </a:t>
            </a:r>
            <a:r>
              <a:rPr lang="en-US" sz="6400" dirty="0" err="1" smtClean="0">
                <a:solidFill>
                  <a:srgbClr val="FFFF00"/>
                </a:solidFill>
              </a:rPr>
              <a:t>ist</a:t>
            </a:r>
            <a:r>
              <a:rPr lang="en-US" sz="6400" dirty="0" smtClean="0">
                <a:solidFill>
                  <a:srgbClr val="FFFF00"/>
                </a:solidFill>
              </a:rPr>
              <a:t> hell und </a:t>
            </a:r>
            <a:r>
              <a:rPr lang="en-US" sz="6400" dirty="0" err="1" smtClean="0">
                <a:solidFill>
                  <a:srgbClr val="FFFF00"/>
                </a:solidFill>
              </a:rPr>
              <a:t>sonnig</a:t>
            </a:r>
            <a:r>
              <a:rPr lang="en-US" sz="6400" dirty="0" smtClean="0">
                <a:solidFill>
                  <a:srgbClr val="FFFF00"/>
                </a:solidFill>
              </a:rPr>
              <a:t>. Die </a:t>
            </a:r>
            <a:r>
              <a:rPr lang="en-US" sz="6400" dirty="0" err="1" smtClean="0">
                <a:solidFill>
                  <a:srgbClr val="FFFF00"/>
                </a:solidFill>
              </a:rPr>
              <a:t>Natur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ist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sehr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schön</a:t>
            </a:r>
            <a:r>
              <a:rPr lang="en-US" sz="6400" dirty="0" smtClean="0">
                <a:solidFill>
                  <a:srgbClr val="FFFF00"/>
                </a:solidFill>
              </a:rPr>
              <a:t>.  Die BLÄTTER AN DEN </a:t>
            </a:r>
            <a:r>
              <a:rPr lang="en-US" sz="6400" dirty="0" err="1" smtClean="0">
                <a:solidFill>
                  <a:srgbClr val="FFFF00"/>
                </a:solidFill>
              </a:rPr>
              <a:t>BäumeN</a:t>
            </a:r>
            <a:r>
              <a:rPr lang="en-US" sz="6400" dirty="0" smtClean="0">
                <a:solidFill>
                  <a:srgbClr val="FFFF00"/>
                </a:solidFill>
              </a:rPr>
              <a:t>  </a:t>
            </a:r>
            <a:r>
              <a:rPr lang="en-US" sz="6400" dirty="0" err="1" smtClean="0">
                <a:solidFill>
                  <a:srgbClr val="FFFF00"/>
                </a:solidFill>
              </a:rPr>
              <a:t>sind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bunt:rot,gelb</a:t>
            </a:r>
            <a:r>
              <a:rPr lang="en-US" sz="6400" dirty="0" smtClean="0">
                <a:solidFill>
                  <a:srgbClr val="FFFF00"/>
                </a:solidFill>
              </a:rPr>
              <a:t> und </a:t>
            </a:r>
            <a:r>
              <a:rPr lang="en-US" sz="6400" dirty="0" err="1" smtClean="0">
                <a:solidFill>
                  <a:srgbClr val="FFFF00"/>
                </a:solidFill>
              </a:rPr>
              <a:t>braun.I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ch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habe</a:t>
            </a:r>
            <a:r>
              <a:rPr lang="en-US" sz="6400" dirty="0" smtClean="0">
                <a:solidFill>
                  <a:srgbClr val="FFFF00"/>
                </a:solidFill>
              </a:rPr>
              <a:t> den </a:t>
            </a:r>
            <a:r>
              <a:rPr lang="en-US" sz="6400" dirty="0" err="1" smtClean="0">
                <a:solidFill>
                  <a:srgbClr val="FFFF00"/>
                </a:solidFill>
              </a:rPr>
              <a:t>Herbst</a:t>
            </a:r>
            <a:r>
              <a:rPr lang="en-US" sz="6400" dirty="0" smtClean="0">
                <a:solidFill>
                  <a:srgbClr val="FFFF00"/>
                </a:solidFill>
              </a:rPr>
              <a:t> </a:t>
            </a:r>
            <a:r>
              <a:rPr lang="en-US" sz="6400" dirty="0" err="1" smtClean="0">
                <a:solidFill>
                  <a:srgbClr val="FFFF00"/>
                </a:solidFill>
              </a:rPr>
              <a:t>gern</a:t>
            </a:r>
            <a:r>
              <a:rPr lang="en-US" sz="6400" dirty="0" smtClean="0">
                <a:solidFill>
                  <a:srgbClr val="FFFF00"/>
                </a:solidFill>
              </a:rPr>
              <a:t>.</a:t>
            </a:r>
            <a:endParaRPr lang="ru-RU" sz="64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12" name="Содержимое 11" descr="Картинки по запросу времена года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304800" y="3124200"/>
            <a:ext cx="4267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12" descr="Картинки по запросу времена года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724400" y="3124200"/>
            <a:ext cx="4191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457200" y="1447800"/>
            <a:ext cx="3008313" cy="4678363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Die  Kinder </a:t>
            </a:r>
            <a:r>
              <a:rPr lang="en-US" sz="3200" dirty="0" err="1" smtClean="0">
                <a:solidFill>
                  <a:srgbClr val="FFFF00"/>
                </a:solidFill>
              </a:rPr>
              <a:t>bringen</a:t>
            </a:r>
            <a:r>
              <a:rPr lang="en-US" sz="3200" dirty="0" smtClean="0">
                <a:solidFill>
                  <a:srgbClr val="FFFF00"/>
                </a:solidFill>
              </a:rPr>
              <a:t>  die </a:t>
            </a:r>
            <a:r>
              <a:rPr lang="en-US" sz="3200" dirty="0" err="1" smtClean="0">
                <a:solidFill>
                  <a:srgbClr val="FFFF00"/>
                </a:solidFill>
              </a:rPr>
              <a:t>Ernte</a:t>
            </a:r>
            <a:r>
              <a:rPr lang="en-US" sz="3200" dirty="0" smtClean="0">
                <a:solidFill>
                  <a:srgbClr val="FFFF00"/>
                </a:solidFill>
              </a:rPr>
              <a:t>  </a:t>
            </a:r>
            <a:r>
              <a:rPr lang="en-US" sz="3200" dirty="0" err="1" smtClean="0">
                <a:solidFill>
                  <a:srgbClr val="FFFF00"/>
                </a:solidFill>
              </a:rPr>
              <a:t>ein</a:t>
            </a:r>
            <a:r>
              <a:rPr lang="en-US" sz="3200" dirty="0" smtClean="0">
                <a:solidFill>
                  <a:srgbClr val="FFFF00"/>
                </a:solidFill>
              </a:rPr>
              <a:t>.  </a:t>
            </a:r>
            <a:r>
              <a:rPr lang="en-US" sz="3200" dirty="0" err="1" smtClean="0">
                <a:solidFill>
                  <a:srgbClr val="FFFF00"/>
                </a:solidFill>
              </a:rPr>
              <a:t>Sie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pflücken</a:t>
            </a:r>
            <a:r>
              <a:rPr lang="en-US" sz="3200" dirty="0" smtClean="0">
                <a:solidFill>
                  <a:srgbClr val="FFFF00"/>
                </a:solidFill>
              </a:rPr>
              <a:t>              </a:t>
            </a:r>
            <a:r>
              <a:rPr lang="en-US" sz="3200" dirty="0" err="1" smtClean="0">
                <a:solidFill>
                  <a:srgbClr val="FFFF00"/>
                </a:solidFill>
              </a:rPr>
              <a:t>Äpfel</a:t>
            </a:r>
            <a:r>
              <a:rPr lang="en-US" sz="3200" dirty="0" smtClean="0">
                <a:solidFill>
                  <a:srgbClr val="FFFF00"/>
                </a:solidFill>
              </a:rPr>
              <a:t>  und </a:t>
            </a:r>
            <a:r>
              <a:rPr lang="en-US" sz="3200" dirty="0" err="1" smtClean="0">
                <a:solidFill>
                  <a:srgbClr val="FFFF00"/>
                </a:solidFill>
              </a:rPr>
              <a:t>Birnen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,</a:t>
            </a:r>
            <a:r>
              <a:rPr lang="de-DE" sz="3200" dirty="0" smtClean="0">
                <a:solidFill>
                  <a:srgbClr val="FFFF00"/>
                </a:solidFill>
              </a:rPr>
              <a:t> </a:t>
            </a:r>
            <a:r>
              <a:rPr lang="de-DE" sz="3200" dirty="0" smtClean="0">
                <a:solidFill>
                  <a:srgbClr val="FFFF00"/>
                </a:solidFill>
              </a:rPr>
              <a:t>graben Kartoffeln.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0" name="Содержимое 9" descr="Картинки по запросу времена года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657600" y="609600"/>
            <a:ext cx="5181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Der</a:t>
            </a:r>
            <a:r>
              <a:rPr lang="en-US" dirty="0" smtClean="0"/>
              <a:t> Winter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381000" y="1535112"/>
            <a:ext cx="4116388" cy="903288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rgbClr val="FFFF00"/>
                </a:solidFill>
              </a:rPr>
              <a:t>Es </a:t>
            </a:r>
            <a:r>
              <a:rPr lang="en-US" sz="1800" dirty="0" err="1" smtClean="0">
                <a:solidFill>
                  <a:srgbClr val="FFFF00"/>
                </a:solidFill>
              </a:rPr>
              <a:t>ist</a:t>
            </a:r>
            <a:r>
              <a:rPr lang="en-US" sz="1800" dirty="0" smtClean="0">
                <a:solidFill>
                  <a:srgbClr val="FFFF00"/>
                </a:solidFill>
              </a:rPr>
              <a:t> Winter. 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Der</a:t>
            </a:r>
            <a:r>
              <a:rPr lang="en-US" sz="1800" dirty="0" smtClean="0">
                <a:solidFill>
                  <a:srgbClr val="FFFF00"/>
                </a:solidFill>
              </a:rPr>
              <a:t> Winter </a:t>
            </a:r>
            <a:r>
              <a:rPr lang="en-US" sz="1800" dirty="0" err="1" smtClean="0">
                <a:solidFill>
                  <a:srgbClr val="FFFF00"/>
                </a:solidFill>
              </a:rPr>
              <a:t>dauert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drei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Monate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 Die </a:t>
            </a:r>
            <a:r>
              <a:rPr lang="en-US" sz="1800" dirty="0" err="1" smtClean="0">
                <a:solidFill>
                  <a:srgbClr val="FFFF00"/>
                </a:solidFill>
              </a:rPr>
              <a:t>Wintermonate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heißen</a:t>
            </a:r>
            <a:r>
              <a:rPr lang="en-US" sz="1800" dirty="0" smtClean="0">
                <a:solidFill>
                  <a:srgbClr val="FFFF00"/>
                </a:solidFill>
              </a:rPr>
              <a:t>: </a:t>
            </a:r>
            <a:r>
              <a:rPr lang="en-US" sz="1800" dirty="0" err="1" smtClean="0">
                <a:solidFill>
                  <a:srgbClr val="FFFF00"/>
                </a:solidFill>
              </a:rPr>
              <a:t>Dezember</a:t>
            </a:r>
            <a:r>
              <a:rPr lang="en-US" sz="1800" dirty="0" smtClean="0">
                <a:solidFill>
                  <a:srgbClr val="FFFF00"/>
                </a:solidFill>
              </a:rPr>
              <a:t>, </a:t>
            </a:r>
            <a:r>
              <a:rPr lang="en-US" sz="1800" dirty="0" err="1" smtClean="0">
                <a:solidFill>
                  <a:srgbClr val="FFFF00"/>
                </a:solidFill>
              </a:rPr>
              <a:t>Januar</a:t>
            </a:r>
            <a:r>
              <a:rPr lang="en-US" sz="1800" dirty="0" smtClean="0">
                <a:solidFill>
                  <a:srgbClr val="FFFF00"/>
                </a:solidFill>
              </a:rPr>
              <a:t>, </a:t>
            </a:r>
            <a:r>
              <a:rPr lang="en-US" sz="1800" dirty="0" err="1" smtClean="0">
                <a:solidFill>
                  <a:srgbClr val="FFFF00"/>
                </a:solidFill>
              </a:rPr>
              <a:t>Februar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 Es </a:t>
            </a:r>
            <a:r>
              <a:rPr lang="en-US" sz="1800" dirty="0" err="1" smtClean="0">
                <a:solidFill>
                  <a:srgbClr val="FFFF00"/>
                </a:solidFill>
              </a:rPr>
              <a:t>ist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kalt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endParaRPr lang="ru-RU" sz="1800" dirty="0">
              <a:solidFill>
                <a:srgbClr val="FFFF0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>
          <a:xfrm>
            <a:off x="4572001" y="1535112"/>
            <a:ext cx="4114800" cy="903288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rgbClr val="FFFF00"/>
                </a:solidFill>
              </a:rPr>
              <a:t>Die </a:t>
            </a:r>
            <a:r>
              <a:rPr lang="en-US" sz="1800" dirty="0" err="1" smtClean="0">
                <a:solidFill>
                  <a:srgbClr val="FFFF00"/>
                </a:solidFill>
              </a:rPr>
              <a:t>Sonne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scheint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nicht</a:t>
            </a:r>
            <a:r>
              <a:rPr lang="en-US" sz="1800" dirty="0" smtClean="0">
                <a:solidFill>
                  <a:srgbClr val="FFFF00"/>
                </a:solidFill>
              </a:rPr>
              <a:t>. 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Der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Himmel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ist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grau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 Es </a:t>
            </a:r>
            <a:r>
              <a:rPr lang="en-US" sz="1800" dirty="0" err="1" smtClean="0">
                <a:solidFill>
                  <a:srgbClr val="FFFF00"/>
                </a:solidFill>
              </a:rPr>
              <a:t>schneit</a:t>
            </a:r>
            <a:r>
              <a:rPr lang="en-US" sz="1800" dirty="0" smtClean="0">
                <a:solidFill>
                  <a:srgbClr val="FFFF00"/>
                </a:solidFill>
              </a:rPr>
              <a:t>. Die </a:t>
            </a:r>
            <a:r>
              <a:rPr lang="en-US" sz="1800" dirty="0" err="1" smtClean="0">
                <a:solidFill>
                  <a:srgbClr val="FFFF00"/>
                </a:solidFill>
              </a:rPr>
              <a:t>Schneeflocken</a:t>
            </a:r>
            <a:r>
              <a:rPr lang="en-US" sz="1800" dirty="0" smtClean="0">
                <a:solidFill>
                  <a:srgbClr val="FFFF00"/>
                </a:solidFill>
              </a:rPr>
              <a:t> fallen auf die </a:t>
            </a:r>
            <a:r>
              <a:rPr lang="en-US" sz="1800" dirty="0" err="1" smtClean="0">
                <a:solidFill>
                  <a:srgbClr val="FFFF00"/>
                </a:solidFill>
              </a:rPr>
              <a:t>Erde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r>
              <a:rPr lang="ru-RU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Alles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ist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weiss</a:t>
            </a:r>
            <a:r>
              <a:rPr lang="en-US" sz="1800" dirty="0" smtClean="0">
                <a:solidFill>
                  <a:srgbClr val="FFFF00"/>
                </a:solidFill>
              </a:rPr>
              <a:t>. </a:t>
            </a:r>
            <a:r>
              <a:rPr lang="en-US" sz="1800" dirty="0" err="1" smtClean="0">
                <a:solidFill>
                  <a:srgbClr val="FFFF00"/>
                </a:solidFill>
              </a:rPr>
              <a:t>Überall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liegt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Schnee</a:t>
            </a:r>
            <a:r>
              <a:rPr lang="en-US" sz="1800" dirty="0" smtClean="0">
                <a:solidFill>
                  <a:srgbClr val="FFFF00"/>
                </a:solidFill>
              </a:rPr>
              <a:t>.</a:t>
            </a:r>
            <a:endParaRPr lang="ru-RU" sz="1800" dirty="0">
              <a:solidFill>
                <a:srgbClr val="FFFF00"/>
              </a:solidFill>
            </a:endParaRPr>
          </a:p>
        </p:txBody>
      </p:sp>
      <p:pic>
        <p:nvPicPr>
          <p:cNvPr id="10" name="Содержимое 9" descr="Картинки по запросу времена года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304800" y="2729111"/>
            <a:ext cx="4114800" cy="39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Картинки по запросу времена года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572000" y="2743200"/>
            <a:ext cx="4343401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9530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Die Kinder </a:t>
            </a:r>
            <a:r>
              <a:rPr lang="en-US" sz="2800" dirty="0" err="1" smtClean="0">
                <a:solidFill>
                  <a:srgbClr val="FFFF00"/>
                </a:solidFill>
              </a:rPr>
              <a:t>sind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lustig</a:t>
            </a:r>
            <a:r>
              <a:rPr lang="en-US" sz="2800" dirty="0" smtClean="0">
                <a:solidFill>
                  <a:srgbClr val="FFFF00"/>
                </a:solidFill>
              </a:rPr>
              <a:t>. Die </a:t>
            </a:r>
            <a:r>
              <a:rPr lang="en-US" sz="2800" dirty="0" smtClean="0">
                <a:solidFill>
                  <a:srgbClr val="FFFF00"/>
                </a:solidFill>
              </a:rPr>
              <a:t>Kinder  </a:t>
            </a:r>
            <a:r>
              <a:rPr lang="en-US" sz="2800" dirty="0" err="1" smtClean="0">
                <a:solidFill>
                  <a:srgbClr val="FFFF00"/>
                </a:solidFill>
              </a:rPr>
              <a:t>laufen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Schi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 und </a:t>
            </a:r>
            <a:r>
              <a:rPr lang="en-US" sz="2800" dirty="0" err="1" smtClean="0">
                <a:solidFill>
                  <a:srgbClr val="FFFF00"/>
                </a:solidFill>
              </a:rPr>
              <a:t>Schlittschuh</a:t>
            </a:r>
            <a:r>
              <a:rPr lang="en-US" sz="2800" dirty="0" smtClean="0">
                <a:solidFill>
                  <a:srgbClr val="FFFF00"/>
                </a:solidFill>
              </a:rPr>
              <a:t>. </a:t>
            </a:r>
            <a:r>
              <a:rPr lang="en-US" sz="2800" dirty="0" err="1" smtClean="0">
                <a:solidFill>
                  <a:srgbClr val="FFFF00"/>
                </a:solidFill>
              </a:rPr>
              <a:t>Sie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machen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Schne</a:t>
            </a:r>
            <a:r>
              <a:rPr lang="ru-RU" sz="2800" dirty="0" smtClean="0">
                <a:solidFill>
                  <a:srgbClr val="FFFF00"/>
                </a:solidFill>
              </a:rPr>
              <a:t>е-</a:t>
            </a:r>
            <a:r>
              <a:rPr lang="en-US" sz="2800" dirty="0" err="1" smtClean="0">
                <a:solidFill>
                  <a:srgbClr val="FFFF00"/>
                </a:solidFill>
              </a:rPr>
              <a:t>ballschlacht</a:t>
            </a:r>
            <a:r>
              <a:rPr lang="en-US" sz="2800" dirty="0" smtClean="0">
                <a:solidFill>
                  <a:srgbClr val="FFFF00"/>
                </a:solidFill>
              </a:rPr>
              <a:t>, </a:t>
            </a:r>
            <a:r>
              <a:rPr lang="en-US" sz="2800" dirty="0" err="1" smtClean="0">
                <a:solidFill>
                  <a:srgbClr val="FFFF00"/>
                </a:solidFill>
              </a:rPr>
              <a:t>bauen</a:t>
            </a:r>
            <a:r>
              <a:rPr lang="en-US" sz="2800" dirty="0" smtClean="0">
                <a:solidFill>
                  <a:srgbClr val="FFFF00"/>
                </a:solidFill>
              </a:rPr>
              <a:t>  </a:t>
            </a:r>
            <a:r>
              <a:rPr lang="en-US" sz="2800" dirty="0" err="1" smtClean="0">
                <a:solidFill>
                  <a:srgbClr val="FFFF00"/>
                </a:solidFill>
              </a:rPr>
              <a:t>einen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Schneemann</a:t>
            </a:r>
            <a:r>
              <a:rPr lang="en-US" sz="2800" dirty="0" smtClean="0">
                <a:solidFill>
                  <a:srgbClr val="FFFF00"/>
                </a:solidFill>
              </a:rPr>
              <a:t>. </a:t>
            </a:r>
            <a:r>
              <a:rPr lang="en-US" sz="2800" dirty="0" smtClean="0">
                <a:solidFill>
                  <a:srgbClr val="FFFF00"/>
                </a:solidFill>
              </a:rPr>
              <a:t>Die </a:t>
            </a:r>
            <a:r>
              <a:rPr lang="en-US" sz="2800" dirty="0" err="1" smtClean="0">
                <a:solidFill>
                  <a:srgbClr val="FFFF00"/>
                </a:solidFill>
              </a:rPr>
              <a:t>Jungen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spielen</a:t>
            </a:r>
            <a:r>
              <a:rPr lang="en-US" sz="2800" dirty="0" smtClean="0">
                <a:solidFill>
                  <a:srgbClr val="FFFF00"/>
                </a:solidFill>
              </a:rPr>
              <a:t> Hockey</a:t>
            </a:r>
            <a:r>
              <a:rPr lang="en-US" sz="2800" dirty="0" smtClean="0">
                <a:solidFill>
                  <a:srgbClr val="FFFF00"/>
                </a:solidFill>
              </a:rPr>
              <a:t>.  </a:t>
            </a:r>
            <a:r>
              <a:rPr lang="en-US" sz="2800" dirty="0" err="1" smtClean="0">
                <a:solidFill>
                  <a:srgbClr val="FFFF00"/>
                </a:solidFill>
              </a:rPr>
              <a:t>Ich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habe</a:t>
            </a:r>
            <a:r>
              <a:rPr lang="en-US" sz="2800" dirty="0" smtClean="0">
                <a:solidFill>
                  <a:srgbClr val="FFFF00"/>
                </a:solidFill>
              </a:rPr>
              <a:t> den Winter </a:t>
            </a:r>
            <a:r>
              <a:rPr lang="en-US" sz="2800" dirty="0" err="1" smtClean="0">
                <a:solidFill>
                  <a:srgbClr val="FFFF00"/>
                </a:solidFill>
              </a:rPr>
              <a:t>gern</a:t>
            </a:r>
            <a:r>
              <a:rPr lang="en-US" sz="2800" dirty="0" smtClean="0">
                <a:solidFill>
                  <a:srgbClr val="FFFF00"/>
                </a:solidFill>
              </a:rPr>
              <a:t>.</a:t>
            </a:r>
            <a:endParaRPr lang="ru-RU" sz="2800" dirty="0" smtClean="0">
              <a:solidFill>
                <a:srgbClr val="FFFF00"/>
              </a:solidFill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8" name="Содержимое 7" descr="Картинки по запросу времена года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733800" y="685800"/>
            <a:ext cx="5105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Der</a:t>
            </a:r>
            <a:r>
              <a:rPr lang="en-US" dirty="0" smtClean="0"/>
              <a:t> Fr</a:t>
            </a:r>
            <a:r>
              <a:rPr lang="de-LU" dirty="0" smtClean="0"/>
              <a:t>ü</a:t>
            </a:r>
            <a:r>
              <a:rPr lang="en-US" dirty="0" err="1" smtClean="0"/>
              <a:t>hling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114800" cy="1055688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FF00"/>
                </a:solidFill>
              </a:rPr>
              <a:t>Es </a:t>
            </a:r>
            <a:r>
              <a:rPr lang="en-US" sz="2000" dirty="0" err="1" smtClean="0">
                <a:solidFill>
                  <a:srgbClr val="FFFF00"/>
                </a:solidFill>
              </a:rPr>
              <a:t>ist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Frühling</a:t>
            </a:r>
            <a:r>
              <a:rPr lang="en-US" sz="2000" dirty="0" smtClean="0">
                <a:solidFill>
                  <a:srgbClr val="FFFF00"/>
                </a:solidFill>
              </a:rPr>
              <a:t>.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Der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Frühling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dauert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drei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Monate</a:t>
            </a:r>
            <a:r>
              <a:rPr lang="en-US" sz="2000" dirty="0" smtClean="0">
                <a:solidFill>
                  <a:srgbClr val="FFFF00"/>
                </a:solidFill>
              </a:rPr>
              <a:t>. 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Die </a:t>
            </a:r>
            <a:r>
              <a:rPr lang="en-US" sz="2000" dirty="0" err="1" smtClean="0">
                <a:solidFill>
                  <a:srgbClr val="FFFF00"/>
                </a:solidFill>
              </a:rPr>
              <a:t>Frühlings</a:t>
            </a:r>
            <a:r>
              <a:rPr lang="ru-RU" sz="2000" dirty="0" smtClean="0">
                <a:solidFill>
                  <a:srgbClr val="FFFF00"/>
                </a:solidFill>
              </a:rPr>
              <a:t>-</a:t>
            </a:r>
            <a:r>
              <a:rPr lang="en-US" sz="2000" dirty="0" err="1" smtClean="0">
                <a:solidFill>
                  <a:srgbClr val="FFFF00"/>
                </a:solidFill>
              </a:rPr>
              <a:t>monate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heißen</a:t>
            </a:r>
            <a:r>
              <a:rPr lang="en-US" sz="2000" dirty="0" smtClean="0">
                <a:solidFill>
                  <a:srgbClr val="FFFF00"/>
                </a:solidFill>
              </a:rPr>
              <a:t>: </a:t>
            </a:r>
            <a:r>
              <a:rPr lang="en-US" sz="2000" dirty="0" err="1" smtClean="0">
                <a:solidFill>
                  <a:srgbClr val="FFFF00"/>
                </a:solidFill>
              </a:rPr>
              <a:t>März</a:t>
            </a:r>
            <a:r>
              <a:rPr lang="en-US" sz="2000" dirty="0" smtClean="0">
                <a:solidFill>
                  <a:srgbClr val="FFFF00"/>
                </a:solidFill>
              </a:rPr>
              <a:t>, April, Mai.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 Das Wetter </a:t>
            </a:r>
            <a:r>
              <a:rPr lang="en-US" sz="2000" dirty="0" err="1" smtClean="0">
                <a:solidFill>
                  <a:srgbClr val="FFFF00"/>
                </a:solidFill>
              </a:rPr>
              <a:t>ist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</a:rPr>
              <a:t>schön</a:t>
            </a:r>
            <a:r>
              <a:rPr lang="en-US" sz="2000" dirty="0" smtClean="0"/>
              <a:t>. </a:t>
            </a:r>
            <a:endParaRPr lang="ru-RU" sz="2000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979488"/>
          </a:xfrm>
        </p:spPr>
        <p:txBody>
          <a:bodyPr>
            <a:normAutofit fontScale="250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. </a:t>
            </a:r>
            <a:r>
              <a:rPr lang="en-US" sz="8000" dirty="0" smtClean="0">
                <a:solidFill>
                  <a:srgbClr val="FFFF00"/>
                </a:solidFill>
              </a:rPr>
              <a:t>Es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nicht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mehr</a:t>
            </a:r>
            <a:r>
              <a:rPr lang="en-US" sz="8000" dirty="0" smtClean="0">
                <a:solidFill>
                  <a:srgbClr val="FFFF00"/>
                </a:solidFill>
              </a:rPr>
              <a:t> so </a:t>
            </a:r>
            <a:r>
              <a:rPr lang="en-US" sz="8000" dirty="0" err="1" smtClean="0">
                <a:solidFill>
                  <a:srgbClr val="FFFF00"/>
                </a:solidFill>
              </a:rPr>
              <a:t>kalt</a:t>
            </a:r>
            <a:r>
              <a:rPr lang="en-US" sz="8000" dirty="0" smtClean="0">
                <a:solidFill>
                  <a:srgbClr val="FFFF00"/>
                </a:solidFill>
              </a:rPr>
              <a:t>. </a:t>
            </a:r>
            <a:r>
              <a:rPr lang="en-US" sz="8000" dirty="0" smtClean="0">
                <a:solidFill>
                  <a:srgbClr val="FFFF00"/>
                </a:solidFill>
              </a:rPr>
              <a:t>Es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smtClean="0">
                <a:solidFill>
                  <a:srgbClr val="FFFF00"/>
                </a:solidFill>
              </a:rPr>
              <a:t>warm. </a:t>
            </a:r>
            <a:r>
              <a:rPr lang="en-US" sz="8000" dirty="0" smtClean="0">
                <a:solidFill>
                  <a:srgbClr val="FFFF00"/>
                </a:solidFill>
              </a:rPr>
              <a:t>Die </a:t>
            </a:r>
            <a:r>
              <a:rPr lang="en-US" sz="8000" dirty="0" err="1" smtClean="0">
                <a:solidFill>
                  <a:srgbClr val="FFFF00"/>
                </a:solidFill>
              </a:rPr>
              <a:t>Sonne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scheint</a:t>
            </a:r>
            <a:r>
              <a:rPr lang="en-US" sz="8000" dirty="0" smtClean="0">
                <a:solidFill>
                  <a:srgbClr val="FFFF00"/>
                </a:solidFill>
              </a:rPr>
              <a:t> hell.</a:t>
            </a:r>
            <a:r>
              <a:rPr lang="ru-RU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Der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Himmel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blau</a:t>
            </a:r>
            <a:r>
              <a:rPr lang="en-US" sz="8000" dirty="0" smtClean="0">
                <a:solidFill>
                  <a:srgbClr val="FFFF00"/>
                </a:solidFill>
              </a:rPr>
              <a:t>. </a:t>
            </a:r>
            <a:r>
              <a:rPr lang="ru-RU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Der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Schnee</a:t>
            </a:r>
            <a:r>
              <a:rPr lang="en-US" sz="8000" dirty="0" smtClean="0">
                <a:solidFill>
                  <a:srgbClr val="FFFF00"/>
                </a:solidFill>
              </a:rPr>
              <a:t> taut. </a:t>
            </a:r>
            <a:r>
              <a:rPr lang="en-US" sz="8000" dirty="0" err="1" smtClean="0">
                <a:solidFill>
                  <a:srgbClr val="FFFF00"/>
                </a:solidFill>
              </a:rPr>
              <a:t>Wir</a:t>
            </a:r>
            <a:r>
              <a:rPr lang="en-US" sz="8000" dirty="0" smtClean="0">
                <a:solidFill>
                  <a:srgbClr val="FFFF00"/>
                </a:solidFill>
              </a:rPr>
              <a:t>  </a:t>
            </a:r>
            <a:r>
              <a:rPr lang="en-US" sz="8000" dirty="0" err="1" smtClean="0">
                <a:solidFill>
                  <a:srgbClr val="FFFF00"/>
                </a:solidFill>
              </a:rPr>
              <a:t>sehen</a:t>
            </a:r>
            <a:r>
              <a:rPr lang="en-US" sz="8000" dirty="0" smtClean="0">
                <a:solidFill>
                  <a:srgbClr val="FFFF00"/>
                </a:solidFill>
              </a:rPr>
              <a:t>  Die </a:t>
            </a:r>
            <a:r>
              <a:rPr lang="en-US" sz="8000" dirty="0" err="1" smtClean="0">
                <a:solidFill>
                  <a:srgbClr val="FFFF00"/>
                </a:solidFill>
              </a:rPr>
              <a:t>ersten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Blumen</a:t>
            </a:r>
            <a:r>
              <a:rPr lang="en-US" sz="8000" dirty="0" smtClean="0">
                <a:solidFill>
                  <a:srgbClr val="FFFF00"/>
                </a:solidFill>
              </a:rPr>
              <a:t> . 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8" name="Содержимое 7" descr="Картинки по запросу весна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381000" y="2971800"/>
            <a:ext cx="4038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 descr="Картинки по запросу времена года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572000" y="2971800"/>
            <a:ext cx="4267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FF00"/>
                </a:solidFill>
              </a:rPr>
              <a:t>Die Kinder </a:t>
            </a:r>
            <a:r>
              <a:rPr lang="en-US" sz="3600" dirty="0" err="1" smtClean="0">
                <a:solidFill>
                  <a:srgbClr val="FFFF00"/>
                </a:solidFill>
              </a:rPr>
              <a:t>pflanzen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Bäume</a:t>
            </a:r>
            <a:r>
              <a:rPr lang="en-US" sz="3600" dirty="0" smtClean="0">
                <a:solidFill>
                  <a:srgbClr val="FFFF00"/>
                </a:solidFill>
              </a:rPr>
              <a:t>  und </a:t>
            </a:r>
            <a:r>
              <a:rPr lang="en-US" sz="3600" dirty="0" err="1" smtClean="0">
                <a:solidFill>
                  <a:srgbClr val="FFFF00"/>
                </a:solidFill>
              </a:rPr>
              <a:t>Blumen</a:t>
            </a:r>
            <a:r>
              <a:rPr lang="en-US" sz="3600" dirty="0" smtClean="0">
                <a:solidFill>
                  <a:srgbClr val="FFFF00"/>
                </a:solidFill>
              </a:rPr>
              <a:t>. </a:t>
            </a:r>
            <a:r>
              <a:rPr lang="en-US" sz="3600" dirty="0" err="1" smtClean="0">
                <a:solidFill>
                  <a:srgbClr val="FFFF00"/>
                </a:solidFill>
              </a:rPr>
              <a:t>Der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Frühling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ist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schön</a:t>
            </a:r>
            <a:r>
              <a:rPr lang="en-US" sz="3600" dirty="0" smtClean="0">
                <a:solidFill>
                  <a:srgbClr val="FFFF00"/>
                </a:solidFill>
              </a:rPr>
              <a:t>!</a:t>
            </a:r>
            <a:endParaRPr lang="ru-RU" sz="3600" dirty="0" smtClean="0">
              <a:solidFill>
                <a:srgbClr val="FFFF00"/>
              </a:solidFill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5" name="Содержимое 4" descr="Картинки по запросу времена года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81400" y="1143000"/>
            <a:ext cx="5029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Sommer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1360488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 smtClean="0">
                <a:solidFill>
                  <a:srgbClr val="FFFF00"/>
                </a:solidFill>
              </a:rPr>
              <a:t>Es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Sommer</a:t>
            </a:r>
            <a:r>
              <a:rPr lang="en-US" sz="8000" dirty="0" smtClean="0">
                <a:solidFill>
                  <a:srgbClr val="FFFF00"/>
                </a:solidFill>
              </a:rPr>
              <a:t>.  </a:t>
            </a:r>
            <a:r>
              <a:rPr lang="en-US" sz="8000" dirty="0" err="1" smtClean="0">
                <a:solidFill>
                  <a:srgbClr val="FFFF00"/>
                </a:solidFill>
              </a:rPr>
              <a:t>Der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Sommer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dauert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drei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Monate</a:t>
            </a:r>
            <a:r>
              <a:rPr lang="en-US" sz="8000" dirty="0" smtClean="0">
                <a:solidFill>
                  <a:srgbClr val="FFFF00"/>
                </a:solidFill>
              </a:rPr>
              <a:t>.  Die </a:t>
            </a:r>
            <a:r>
              <a:rPr lang="en-US" sz="8000" dirty="0" err="1" smtClean="0">
                <a:solidFill>
                  <a:srgbClr val="FFFF00"/>
                </a:solidFill>
              </a:rPr>
              <a:t>Sommermonate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heißen</a:t>
            </a:r>
            <a:r>
              <a:rPr lang="en-US" sz="8000" dirty="0" smtClean="0">
                <a:solidFill>
                  <a:srgbClr val="FFFF00"/>
                </a:solidFill>
              </a:rPr>
              <a:t>: </a:t>
            </a:r>
            <a:r>
              <a:rPr lang="en-US" sz="8000" dirty="0" err="1" smtClean="0">
                <a:solidFill>
                  <a:srgbClr val="FFFF00"/>
                </a:solidFill>
              </a:rPr>
              <a:t>Juni</a:t>
            </a:r>
            <a:r>
              <a:rPr lang="en-US" sz="8000" dirty="0" smtClean="0">
                <a:solidFill>
                  <a:srgbClr val="FFFF00"/>
                </a:solidFill>
              </a:rPr>
              <a:t>, </a:t>
            </a:r>
            <a:r>
              <a:rPr lang="en-US" sz="8000" dirty="0" err="1" smtClean="0">
                <a:solidFill>
                  <a:srgbClr val="FFFF00"/>
                </a:solidFill>
              </a:rPr>
              <a:t>Juli</a:t>
            </a:r>
            <a:r>
              <a:rPr lang="en-US" sz="8000" dirty="0" smtClean="0">
                <a:solidFill>
                  <a:srgbClr val="FFFF00"/>
                </a:solidFill>
              </a:rPr>
              <a:t>, August.  Die </a:t>
            </a:r>
            <a:r>
              <a:rPr lang="en-US" sz="8000" dirty="0" err="1" smtClean="0">
                <a:solidFill>
                  <a:srgbClr val="FFFF00"/>
                </a:solidFill>
              </a:rPr>
              <a:t>Sonne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scheint</a:t>
            </a:r>
            <a:r>
              <a:rPr lang="en-US" sz="8000" dirty="0" smtClean="0">
                <a:solidFill>
                  <a:srgbClr val="FFFF00"/>
                </a:solidFill>
              </a:rPr>
              <a:t> hell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>
          <a:xfrm>
            <a:off x="4645025" y="1295400"/>
            <a:ext cx="4117975" cy="990600"/>
          </a:xfrm>
        </p:spPr>
        <p:txBody>
          <a:bodyPr>
            <a:normAutofit fontScale="25000" lnSpcReduction="20000"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sz="8000" dirty="0" smtClean="0">
                <a:solidFill>
                  <a:srgbClr val="FFFF00"/>
                </a:solidFill>
              </a:rPr>
              <a:t>Es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sonnig</a:t>
            </a:r>
            <a:r>
              <a:rPr lang="en-US" sz="8000" dirty="0" smtClean="0">
                <a:solidFill>
                  <a:srgbClr val="FFFF00"/>
                </a:solidFill>
              </a:rPr>
              <a:t> .  Es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hei</a:t>
            </a:r>
            <a:r>
              <a:rPr lang="de-LU" sz="8000" dirty="0" smtClean="0">
                <a:solidFill>
                  <a:srgbClr val="FFFF00"/>
                </a:solidFill>
              </a:rPr>
              <a:t>ß</a:t>
            </a:r>
            <a:r>
              <a:rPr lang="en-US" sz="8000" dirty="0" smtClean="0">
                <a:solidFill>
                  <a:srgbClr val="FFFF00"/>
                </a:solidFill>
              </a:rPr>
              <a:t> . Das Wetter </a:t>
            </a:r>
            <a:r>
              <a:rPr lang="en-US" sz="8000" dirty="0" err="1" smtClean="0">
                <a:solidFill>
                  <a:srgbClr val="FFFF00"/>
                </a:solidFill>
              </a:rPr>
              <a:t>ist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schön</a:t>
            </a:r>
            <a:r>
              <a:rPr lang="en-US" sz="8000" dirty="0" smtClean="0">
                <a:solidFill>
                  <a:srgbClr val="FFFF00"/>
                </a:solidFill>
              </a:rPr>
              <a:t>. </a:t>
            </a:r>
            <a:r>
              <a:rPr lang="en-US" sz="8000" dirty="0" err="1" smtClean="0">
                <a:solidFill>
                  <a:srgbClr val="FFFF00"/>
                </a:solidFill>
              </a:rPr>
              <a:t>Alles</a:t>
            </a:r>
            <a:r>
              <a:rPr lang="en-US" sz="8000" dirty="0" smtClean="0">
                <a:solidFill>
                  <a:srgbClr val="FFFF00"/>
                </a:solidFill>
              </a:rPr>
              <a:t> </a:t>
            </a:r>
            <a:r>
              <a:rPr lang="en-US" sz="8000" dirty="0" err="1" smtClean="0">
                <a:solidFill>
                  <a:srgbClr val="FFFF00"/>
                </a:solidFill>
              </a:rPr>
              <a:t>blüht</a:t>
            </a:r>
            <a:r>
              <a:rPr lang="en-US" sz="8000" dirty="0" smtClean="0">
                <a:solidFill>
                  <a:srgbClr val="FFFF00"/>
                </a:solidFill>
              </a:rPr>
              <a:t> und </a:t>
            </a:r>
            <a:r>
              <a:rPr lang="en-US" sz="8000" dirty="0" err="1" smtClean="0">
                <a:solidFill>
                  <a:srgbClr val="FFFF00"/>
                </a:solidFill>
              </a:rPr>
              <a:t>grünt</a:t>
            </a:r>
            <a:r>
              <a:rPr lang="en-US" sz="8000" dirty="0" smtClean="0">
                <a:solidFill>
                  <a:srgbClr val="FFFF00"/>
                </a:solidFill>
              </a:rPr>
              <a:t>. 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10" name="Содержимое 9" descr="Картинки по запросу времена года лето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228600" y="2743200"/>
            <a:ext cx="4191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Картинки по запросу времена года лето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572000" y="2743200"/>
            <a:ext cx="4343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9530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 Die Kinder </a:t>
            </a:r>
            <a:r>
              <a:rPr lang="en-US" sz="3200" dirty="0" err="1" smtClean="0">
                <a:solidFill>
                  <a:srgbClr val="FFFF00"/>
                </a:solidFill>
              </a:rPr>
              <a:t>sind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lustig</a:t>
            </a:r>
            <a:r>
              <a:rPr lang="en-US" sz="3200" dirty="0" smtClean="0">
                <a:solidFill>
                  <a:srgbClr val="FFFF00"/>
                </a:solidFill>
              </a:rPr>
              <a:t>. Die Kinder </a:t>
            </a:r>
            <a:r>
              <a:rPr lang="en-US" sz="3200" dirty="0" err="1" smtClean="0">
                <a:solidFill>
                  <a:srgbClr val="FFFF00"/>
                </a:solidFill>
              </a:rPr>
              <a:t>baden</a:t>
            </a:r>
            <a:r>
              <a:rPr lang="en-US" sz="3200" dirty="0" smtClean="0">
                <a:solidFill>
                  <a:srgbClr val="FFFF00"/>
                </a:solidFill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</a:rPr>
              <a:t>schwimmen</a:t>
            </a:r>
            <a:r>
              <a:rPr lang="en-US" sz="3200" dirty="0" smtClean="0">
                <a:solidFill>
                  <a:srgbClr val="FFFF00"/>
                </a:solidFill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</a:rPr>
              <a:t>spielen</a:t>
            </a:r>
            <a:r>
              <a:rPr lang="en-US" sz="3200" dirty="0" smtClean="0">
                <a:solidFill>
                  <a:srgbClr val="FFFF00"/>
                </a:solidFill>
              </a:rPr>
              <a:t> Ball, Fu</a:t>
            </a:r>
            <a:r>
              <a:rPr lang="ru-RU" sz="3200" dirty="0" err="1" smtClean="0">
                <a:solidFill>
                  <a:srgbClr val="FFFF00"/>
                </a:solidFill>
              </a:rPr>
              <a:t>β</a:t>
            </a:r>
            <a:r>
              <a:rPr lang="en-US" sz="3200" dirty="0" smtClean="0">
                <a:solidFill>
                  <a:srgbClr val="FFFF00"/>
                </a:solidFill>
              </a:rPr>
              <a:t>ball.  </a:t>
            </a:r>
            <a:r>
              <a:rPr lang="en-US" sz="3200" dirty="0" err="1" smtClean="0">
                <a:solidFill>
                  <a:srgbClr val="FFFF00"/>
                </a:solidFill>
              </a:rPr>
              <a:t>Sie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fahren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auch</a:t>
            </a:r>
            <a:r>
              <a:rPr lang="en-US" sz="3200" dirty="0" smtClean="0">
                <a:solidFill>
                  <a:srgbClr val="FFFF00"/>
                </a:solidFill>
              </a:rPr>
              <a:t> Rad.  </a:t>
            </a:r>
            <a:r>
              <a:rPr lang="en-US" sz="3200" dirty="0" err="1" smtClean="0">
                <a:solidFill>
                  <a:srgbClr val="FFFF00"/>
                </a:solidFill>
              </a:rPr>
              <a:t>Der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Sommer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ist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schön</a:t>
            </a:r>
            <a:r>
              <a:rPr lang="en-US" sz="3200" dirty="0" smtClean="0">
                <a:solidFill>
                  <a:srgbClr val="FFFF00"/>
                </a:solidFill>
              </a:rPr>
              <a:t>!</a:t>
            </a:r>
            <a:endParaRPr lang="ru-RU" sz="3200" dirty="0" smtClean="0">
              <a:solidFill>
                <a:srgbClr val="FFFF00"/>
              </a:solidFill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0" name="Содержимое 9" descr="Картинки по запросу времена года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57600" y="762000"/>
            <a:ext cx="5105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</TotalTime>
  <Words>344</Words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Die Jahreszeiten</vt:lpstr>
      <vt:lpstr>Der Herbst</vt:lpstr>
      <vt:lpstr>Слайд 3</vt:lpstr>
      <vt:lpstr>Der Winter</vt:lpstr>
      <vt:lpstr>Слайд 5</vt:lpstr>
      <vt:lpstr>Der Frühling</vt:lpstr>
      <vt:lpstr>Слайд 7</vt:lpstr>
      <vt:lpstr>Der Sommer</vt:lpstr>
      <vt:lpstr>Слайд 9</vt:lpstr>
      <vt:lpstr>“Welche Jahreszeit ist am besten”?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Jahreszeiten</dc:title>
  <dc:creator>Светлана</dc:creator>
  <cp:lastModifiedBy>Светлана</cp:lastModifiedBy>
  <cp:revision>14</cp:revision>
  <dcterms:created xsi:type="dcterms:W3CDTF">2016-11-05T19:13:10Z</dcterms:created>
  <dcterms:modified xsi:type="dcterms:W3CDTF">2020-09-17T16:08:56Z</dcterms:modified>
</cp:coreProperties>
</file>