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9"/>
  </p:notesMasterIdLst>
  <p:sldIdLst>
    <p:sldId id="339" r:id="rId2"/>
    <p:sldId id="330" r:id="rId3"/>
    <p:sldId id="344" r:id="rId4"/>
    <p:sldId id="349" r:id="rId5"/>
    <p:sldId id="350" r:id="rId6"/>
    <p:sldId id="351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45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DA88D"/>
    <a:srgbClr val="FF5050"/>
    <a:srgbClr val="ECB19E"/>
    <a:srgbClr val="FA909A"/>
    <a:srgbClr val="CAC3C0"/>
    <a:srgbClr val="DBFF29"/>
    <a:srgbClr val="ABAF01"/>
    <a:srgbClr val="FF3300"/>
    <a:srgbClr val="0659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8" autoAdjust="0"/>
    <p:restoredTop sz="94622" autoAdjust="0"/>
  </p:normalViewPr>
  <p:slideViewPr>
    <p:cSldViewPr>
      <p:cViewPr varScale="1">
        <p:scale>
          <a:sx n="57" d="100"/>
          <a:sy n="57" d="100"/>
        </p:scale>
        <p:origin x="91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41EDE98-DCB5-4BE3-9623-A25711276B83}" type="datetimeFigureOut">
              <a:rPr lang="ru-RU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690DF83-C7D0-422D-9BAC-2D7B95286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96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DE6D89-1FBA-4FFF-B74F-51B80931F568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437F7-7809-4829-9798-89E9499BC1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276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A9B4D-C875-482D-9770-DB833A9CC6F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13A1-DDEF-45A6-8D46-F386E0099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098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A9B4D-C875-482D-9770-DB833A9CC6F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13A1-DDEF-45A6-8D46-F386E0099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1404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A9B4D-C875-482D-9770-DB833A9CC6F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13A1-DDEF-45A6-8D46-F386E0099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855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A9B4D-C875-482D-9770-DB833A9CC6F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13A1-DDEF-45A6-8D46-F386E0099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5631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A9B4D-C875-482D-9770-DB833A9CC6F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213A1-DDEF-45A6-8D46-F386E0099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252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53F1EA-0356-4548-A2E8-4BD8EEF6917C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C7688-23EB-44F6-8829-2560474CED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37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DEC049-629D-4CEA-ABE4-A2460E1604B0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4A015-9E07-40CC-B9D2-1C327E7270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219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2B8C4E-9BDD-4025-A3F3-091FCE41AED6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197DC-87B9-42BF-AFE8-78BF050956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711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54E30A-916A-4950-92C5-E0B758F455C1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17A805-22E3-45AC-96E2-1E10183C7B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68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C8A1F3-46D6-45F6-A4D2-DD2E1073DEE6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A4A59-2A46-43FF-BFDF-F7234DED98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295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3D7B97-A091-4071-9FDE-878C90DDC77C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BAC73-8C1D-42D8-9E33-1E9F55EA3C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17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9394C0-1F57-4ED1-ABD1-E37F7EC9CC45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D891D-AADE-4FD6-8028-7580252670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71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FC9714-2283-4BEF-A38B-687244B811D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9A9FF-5026-4317-87DE-F0D3B74133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52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5972F5-C66B-48B7-97AA-60B7E83B9DE7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97A00-9C79-4301-9026-2D3C153F37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76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5C71A9-B68E-4F5A-A007-37F0AD73B161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F4462-5206-4FC2-8A55-0595AC3A4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796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B9A9B4D-C875-482D-9770-DB833A9CC6FF}" type="datetimeFigureOut">
              <a:rPr lang="ru-RU" smtClean="0"/>
              <a:pPr>
                <a:defRPr/>
              </a:pPr>
              <a:t>03.05.2023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80213A1-DDEF-45A6-8D46-F386E0099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7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сканирование0008"/>
          <p:cNvPicPr>
            <a:picLocks noChangeAspect="1" noChangeArrowheads="1"/>
          </p:cNvPicPr>
          <p:nvPr/>
        </p:nvPicPr>
        <p:blipFill>
          <a:blip r:embed="rId2"/>
          <a:srcRect l="3792" t="19061" r="1079" b="25274"/>
          <a:stretch>
            <a:fillRect/>
          </a:stretch>
        </p:blipFill>
        <p:spPr bwMode="auto">
          <a:xfrm>
            <a:off x="5336549" y="4183072"/>
            <a:ext cx="3119777" cy="2002182"/>
          </a:xfrm>
          <a:prstGeom prst="rect">
            <a:avLst/>
          </a:prstGeom>
          <a:noFill/>
          <a:ln w="57150">
            <a:noFill/>
          </a:ln>
          <a:effectLst>
            <a:softEdge rad="635000"/>
          </a:effectLst>
        </p:spPr>
      </p:pic>
      <p:sp>
        <p:nvSpPr>
          <p:cNvPr id="10" name="WordArt 12"/>
          <p:cNvSpPr>
            <a:spLocks noChangeArrowheads="1" noChangeShapeType="1" noTextEdit="1"/>
          </p:cNvSpPr>
          <p:nvPr/>
        </p:nvSpPr>
        <p:spPr bwMode="auto">
          <a:xfrm>
            <a:off x="1142976" y="928670"/>
            <a:ext cx="6985000" cy="12239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800080"/>
              </a:solidFill>
              <a:latin typeface="Constantia"/>
            </a:endParaRPr>
          </a:p>
        </p:txBody>
      </p:sp>
      <p:sp>
        <p:nvSpPr>
          <p:cNvPr id="12" name="WordArt 13"/>
          <p:cNvSpPr>
            <a:spLocks noChangeArrowheads="1" noChangeShapeType="1" noTextEdit="1"/>
          </p:cNvSpPr>
          <p:nvPr/>
        </p:nvSpPr>
        <p:spPr bwMode="auto">
          <a:xfrm>
            <a:off x="699514" y="332656"/>
            <a:ext cx="7616902" cy="5256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44"/>
              </a:avLst>
            </a:prstTxWarp>
          </a:bodyPr>
          <a:lstStyle/>
          <a:p>
            <a:pPr algn="ctr"/>
            <a:endParaRPr lang="ru-RU" sz="2800" b="1" i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000080"/>
              </a:solidFill>
              <a:latin typeface="Georgia"/>
            </a:endParaRP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 формировании руководителем </a:t>
            </a: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дошкольной организации</a:t>
            </a: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открытой и доступной информации</a:t>
            </a: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по  обеспечению безопасности</a:t>
            </a: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образовательных отношений</a:t>
            </a: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на официальном сайте в сети </a:t>
            </a:r>
          </a:p>
          <a:p>
            <a:pPr algn="ctr"/>
            <a:r>
              <a:rPr lang="ru-RU" sz="28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«Интернет»</a:t>
            </a:r>
          </a:p>
          <a:p>
            <a:pPr algn="ctr"/>
            <a:endParaRPr lang="ru-RU" sz="2800" b="1" i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000080"/>
              </a:solidFill>
              <a:latin typeface="Georgia"/>
            </a:endParaRPr>
          </a:p>
          <a:p>
            <a:pPr algn="ctr"/>
            <a:r>
              <a:rPr lang="ru-RU" sz="28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Georgia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67EF08-8A01-4B60-AB4C-5A621A6D97A1}"/>
              </a:ext>
            </a:extLst>
          </p:cNvPr>
          <p:cNvSpPr txBox="1"/>
          <p:nvPr/>
        </p:nvSpPr>
        <p:spPr>
          <a:xfrm>
            <a:off x="352821" y="6003048"/>
            <a:ext cx="7616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Georgia" pitchFamily="18" charset="0"/>
              </a:rPr>
              <a:t>Заведующий МБДОУ №64 «Золотая рыбка» города Калуги</a:t>
            </a:r>
          </a:p>
          <a:p>
            <a:pPr algn="ctr"/>
            <a:r>
              <a:rPr lang="ru-RU" sz="1600" b="1" dirty="0">
                <a:latin typeface="Georgia" pitchFamily="18" charset="0"/>
              </a:rPr>
              <a:t>Лезенко Людмила Анатольевна  </a:t>
            </a:r>
            <a:r>
              <a:rPr lang="ru-RU" sz="1600" dirty="0"/>
              <a:t> </a:t>
            </a:r>
          </a:p>
        </p:txBody>
      </p:sp>
      <p:pic>
        <p:nvPicPr>
          <p:cNvPr id="9" name="Picture 2" descr="D:\123\Мои документы\оформление материалов\картинки для презентаций\0_fbcb_b33529c7_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9723" y="4933969"/>
            <a:ext cx="999314" cy="1713111"/>
          </a:xfrm>
          <a:prstGeom prst="rect">
            <a:avLst/>
          </a:prstGeom>
          <a:solidFill>
            <a:schemeClr val="bg2"/>
          </a:solidFill>
          <a:effectLst>
            <a:softEdge rad="3175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698369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Пожарная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9FEC12-AB61-451D-BBDF-3B31C71D98E5}"/>
              </a:ext>
            </a:extLst>
          </p:cNvPr>
          <p:cNvPicPr/>
          <p:nvPr/>
        </p:nvPicPr>
        <p:blipFill rotWithShape="1">
          <a:blip r:embed="rId2"/>
          <a:srcRect l="16734" t="25361" r="14265"/>
          <a:stretch/>
        </p:blipFill>
        <p:spPr bwMode="auto">
          <a:xfrm>
            <a:off x="539552" y="1124744"/>
            <a:ext cx="8352928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8619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Пожарная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73D99F-96A1-47EC-BA90-4416233F1A80}"/>
              </a:ext>
            </a:extLst>
          </p:cNvPr>
          <p:cNvPicPr/>
          <p:nvPr/>
        </p:nvPicPr>
        <p:blipFill rotWithShape="1">
          <a:blip r:embed="rId2"/>
          <a:srcRect l="16899" t="4684" r="14108" b="18967"/>
          <a:stretch/>
        </p:blipFill>
        <p:spPr bwMode="auto">
          <a:xfrm>
            <a:off x="179512" y="1196752"/>
            <a:ext cx="8568951" cy="54726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74351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Пожарная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0ADE0C-EE4E-4E4E-8631-597EACDF8710}"/>
              </a:ext>
            </a:extLst>
          </p:cNvPr>
          <p:cNvPicPr/>
          <p:nvPr/>
        </p:nvPicPr>
        <p:blipFill rotWithShape="1">
          <a:blip r:embed="rId2"/>
          <a:srcRect l="15866" t="7407" r="14263" b="4272"/>
          <a:stretch/>
        </p:blipFill>
        <p:spPr bwMode="auto">
          <a:xfrm>
            <a:off x="395536" y="1124744"/>
            <a:ext cx="8064896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1491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Охрана труда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A558F6-C5F6-4A38-9FF2-1215696D3F31}"/>
              </a:ext>
            </a:extLst>
          </p:cNvPr>
          <p:cNvPicPr/>
          <p:nvPr/>
        </p:nvPicPr>
        <p:blipFill rotWithShape="1">
          <a:blip r:embed="rId2"/>
          <a:srcRect l="16507" t="58975" r="14583" b="3988"/>
          <a:stretch/>
        </p:blipFill>
        <p:spPr bwMode="auto">
          <a:xfrm>
            <a:off x="539552" y="4202151"/>
            <a:ext cx="7848872" cy="25392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E78C05-6C4B-4BB1-B891-EE2372CBCAD7}"/>
              </a:ext>
            </a:extLst>
          </p:cNvPr>
          <p:cNvPicPr/>
          <p:nvPr/>
        </p:nvPicPr>
        <p:blipFill rotWithShape="1">
          <a:blip r:embed="rId3"/>
          <a:srcRect l="16025" t="6838" r="14263" b="60967"/>
          <a:stretch/>
        </p:blipFill>
        <p:spPr bwMode="auto">
          <a:xfrm>
            <a:off x="539552" y="1124745"/>
            <a:ext cx="7848872" cy="30774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1113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Информационная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8B4707-35DE-45B8-96B5-5548CD53824A}"/>
              </a:ext>
            </a:extLst>
          </p:cNvPr>
          <p:cNvPicPr/>
          <p:nvPr/>
        </p:nvPicPr>
        <p:blipFill rotWithShape="1">
          <a:blip r:embed="rId2"/>
          <a:srcRect l="16667" t="9972" r="14263" b="8546"/>
          <a:stretch/>
        </p:blipFill>
        <p:spPr bwMode="auto">
          <a:xfrm>
            <a:off x="395536" y="1052736"/>
            <a:ext cx="8352928" cy="5616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2704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Безопасность в быту и природе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1BBF34-29FC-4DBE-ABAD-4F5F805EC65D}"/>
              </a:ext>
            </a:extLst>
          </p:cNvPr>
          <p:cNvPicPr/>
          <p:nvPr/>
        </p:nvPicPr>
        <p:blipFill rotWithShape="1">
          <a:blip r:embed="rId2"/>
          <a:srcRect l="16827" t="9117" r="14423" b="7976"/>
          <a:stretch/>
        </p:blipFill>
        <p:spPr bwMode="auto">
          <a:xfrm>
            <a:off x="395536" y="1052736"/>
            <a:ext cx="8496943" cy="56886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4402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64096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/>
                <a:ea typeface="Arial Unicode MS"/>
                <a:cs typeface="Times New Roman"/>
              </a:rPr>
              <a:t>Основные виды комплексной безопасности 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Антитеррористическая безопасность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ожарная безопасность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редупреждение дорожно-транспортного травматизма</a:t>
            </a:r>
          </a:p>
          <a:p>
            <a:pPr marL="457200" indent="-457200" algn="just">
              <a:buFont typeface="Courier New" panose="02070309020205020404" pitchFamily="49" charset="0"/>
              <a:buChar char="o"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buFont typeface="Courier New" panose="02070309020205020404" pitchFamily="49" charset="0"/>
              <a:buChar char="o"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храна труда</a:t>
            </a: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1600" b="1" dirty="0">
              <a:latin typeface="Calibri"/>
              <a:ea typeface="Calibri"/>
              <a:cs typeface="Times New Roman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8097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785926"/>
            <a:ext cx="8001056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coolSlan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70C0"/>
                </a:solidFill>
                <a:latin typeface="Times New Roman"/>
                <a:ea typeface="Arial Unicode MS"/>
                <a:cs typeface="Times New Roman"/>
              </a:rPr>
              <a:t>Спасибо за внимание!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cap="all" dirty="0">
              <a:ln w="0"/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Georgia" pitchFamily="18" charset="0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85728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.  </a:t>
            </a:r>
          </a:p>
        </p:txBody>
      </p:sp>
      <p:pic>
        <p:nvPicPr>
          <p:cNvPr id="5" name="Picture 2" descr="D:\123\Мои документы\оформление материалов\картинки для презентаций\0_fbcb_b33529c7_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474" y="2492896"/>
            <a:ext cx="2585929" cy="3662789"/>
          </a:xfrm>
          <a:prstGeom prst="rect">
            <a:avLst/>
          </a:prstGeom>
          <a:solidFill>
            <a:schemeClr val="bg2"/>
          </a:solidFill>
          <a:effectLst>
            <a:softEdge rad="6350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496944" cy="598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/>
                <a:ea typeface="Arial Unicode MS"/>
                <a:cs typeface="Times New Roman"/>
              </a:rPr>
              <a:t>Нормативно правовая основа</a:t>
            </a:r>
          </a:p>
          <a:p>
            <a:endParaRPr lang="ru-RU" sz="1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ст. 29 Федерального закона от 29.12.2012 N 273-ФЗ "Об образовании в Российской Федерации";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ru-RU" sz="2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 Рособрнадзора от 14.08.2020 N 831 (в редакции от 12.01.2022) «Об утверждении Требований к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структуре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официального сайта образовательной организации в информационно-телекоммуникационной сети «Интернет» и формату представления информации»;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ru-RU" sz="2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РФ от 20.10.2021 N 1802 "Об утверждении Правил размещения на официальном сайте образовательной организации в информационно-телекоммуникационной сети "Интернет" и обновления информации об образовательной организации, а также о признании утратившими силу некоторых актов и отдельных положений некоторых актов Правительства Российской Федерации"</a:t>
            </a: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496944" cy="5988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/>
                <a:ea typeface="Arial Unicode MS"/>
                <a:cs typeface="Times New Roman"/>
              </a:rPr>
              <a:t>Творческой группе поручено: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нормативно-правовые акты, определяющие порядок размещения, обновления информации на сайте ОО, а также требования к структуре;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актуализировать Положение о сайте ОО;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чек лист, с помощью которого провести анализ информации, опубликованной по обеспечению комплексной безопасности;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на сайте ОО раздел «Безопасность». </a:t>
            </a:r>
          </a:p>
          <a:p>
            <a:pPr marL="0" indent="0">
              <a:spcAft>
                <a:spcPts val="0"/>
              </a:spcAft>
              <a:buNone/>
            </a:pPr>
            <a:endParaRPr lang="ru-RU" sz="1600" b="1" dirty="0">
              <a:latin typeface="Calibri"/>
              <a:ea typeface="Calibri"/>
              <a:cs typeface="Times New Roman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82039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142853"/>
            <a:ext cx="8606760" cy="671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Положение </a:t>
            </a:r>
            <a:r>
              <a:rPr lang="ru-RU" sz="1400" b="1">
                <a:solidFill>
                  <a:srgbClr val="0070C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 сайте</a:t>
            </a: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Содержание</a:t>
            </a: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i="0" u="none" strike="noStrike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Общие положения</a:t>
            </a:r>
            <a:endParaRPr lang="ru-RU" sz="1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i="0" u="none" strike="noStrike" kern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понятия</a:t>
            </a:r>
            <a:endParaRPr lang="ru-RU" sz="1400" b="1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400" b="0" i="0" u="none" strike="noStrike" kern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и задачи официального сайта</a:t>
            </a:r>
            <a:endParaRPr lang="ru-RU" sz="1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Размещение официального сайта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Технологические и программные средства, которые используются для функционирования официального сайта, должны обеспечивать</a:t>
            </a:r>
            <a:r>
              <a:rPr lang="ru-RU" sz="14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структура официального сайта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5.1.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официальном сайте ДОУ не допускается размещение</a:t>
            </a: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0" i="0" strike="no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 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Специальный раздел </a:t>
            </a:r>
            <a:endParaRPr lang="ru-RU" sz="1400" b="0" i="0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«Основные сведения» </a:t>
            </a: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«Структура и органы управления образовательной организацией»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«Документы»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«Образование»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«Руководство. Педагогический (научно-педагогический) состав»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«Материально-техническое обеспечение и оснащенность образовательного процесса»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«Платные образовательные услуги»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«Финансово-хозяйственная деятельность»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«Вакантные места для приема (перевода) воспитанников»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«Доступная среда»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5.2.1. П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одраздел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«Международное сотрудничество»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размещения и обновления информации на официальном сайте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i="0" u="none" strike="noStrike" kern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Финансирование и материально-техническое обеспечение функционирования официального сайта</a:t>
            </a:r>
            <a:endParaRPr lang="ru-RU" sz="1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Ответственность за обеспечение функционирования официального сайта</a:t>
            </a:r>
            <a:endParaRPr lang="ru-RU" sz="1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t">
              <a:lnSpc>
                <a:spcPct val="115000"/>
              </a:lnSpc>
            </a:pPr>
            <a:r>
              <a:rPr lang="ru-RU" sz="14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Заключительные положения</a:t>
            </a:r>
          </a:p>
        </p:txBody>
      </p:sp>
    </p:spTree>
    <p:extLst>
      <p:ext uri="{BB962C8B-B14F-4D97-AF65-F5344CB8AC3E}">
        <p14:creationId xmlns:p14="http://schemas.microsoft.com/office/powerpoint/2010/main" val="1337295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777686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/>
                <a:ea typeface="Arial Unicode MS"/>
                <a:cs typeface="Times New Roman"/>
              </a:rPr>
              <a:t>Раздел «Безопасность»</a:t>
            </a: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7A92D6-D281-46B1-B9BB-9B2C44B9FE0B}"/>
              </a:ext>
            </a:extLst>
          </p:cNvPr>
          <p:cNvPicPr/>
          <p:nvPr/>
        </p:nvPicPr>
        <p:blipFill rotWithShape="1">
          <a:blip r:embed="rId2"/>
          <a:srcRect l="16025" t="6553" r="14263" b="3988"/>
          <a:stretch/>
        </p:blipFill>
        <p:spPr bwMode="auto">
          <a:xfrm>
            <a:off x="395536" y="1052736"/>
            <a:ext cx="8352928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8821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Антитеррористическая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07F45C-1D43-4A38-A623-12B7118DEC91}"/>
              </a:ext>
            </a:extLst>
          </p:cNvPr>
          <p:cNvPicPr/>
          <p:nvPr/>
        </p:nvPicPr>
        <p:blipFill rotWithShape="1">
          <a:blip r:embed="rId2"/>
          <a:srcRect l="16025" t="6838" r="14263" b="3703"/>
          <a:stretch/>
        </p:blipFill>
        <p:spPr bwMode="auto">
          <a:xfrm>
            <a:off x="395536" y="1196752"/>
            <a:ext cx="8568952" cy="55446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9156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Антитеррористическая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BA17EE-7394-45EF-A6AB-D85B30B26E72}"/>
              </a:ext>
            </a:extLst>
          </p:cNvPr>
          <p:cNvPicPr/>
          <p:nvPr/>
        </p:nvPicPr>
        <p:blipFill rotWithShape="1">
          <a:blip r:embed="rId2"/>
          <a:srcRect l="16589" t="24794" r="14109" b="3818"/>
          <a:stretch/>
        </p:blipFill>
        <p:spPr bwMode="auto">
          <a:xfrm>
            <a:off x="395536" y="1446168"/>
            <a:ext cx="8208912" cy="50791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97013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Антитеррористическая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4945BC-2CF8-4C61-A7B0-99A22F6C7310}"/>
              </a:ext>
            </a:extLst>
          </p:cNvPr>
          <p:cNvPicPr/>
          <p:nvPr/>
        </p:nvPicPr>
        <p:blipFill rotWithShape="1">
          <a:blip r:embed="rId2"/>
          <a:srcRect l="16346" t="6268" r="15064" b="3702"/>
          <a:stretch/>
        </p:blipFill>
        <p:spPr bwMode="auto">
          <a:xfrm>
            <a:off x="971600" y="1124744"/>
            <a:ext cx="7776864" cy="57332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3834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476672"/>
            <a:ext cx="83529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>
                <a:latin typeface="Times New Roman"/>
                <a:ea typeface="Arial Unicode MS"/>
                <a:cs typeface="Times New Roman"/>
              </a:rPr>
              <a:t>Антитеррористическая безопасность</a:t>
            </a:r>
            <a:endParaRPr lang="ru-RU" sz="3600" b="1" dirty="0">
              <a:solidFill>
                <a:srgbClr val="0070C0"/>
              </a:solidFill>
              <a:latin typeface="Times New Roman"/>
              <a:ea typeface="Arial Unicode MS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1000" b="1" dirty="0">
              <a:effectLst/>
              <a:latin typeface="+mn-lt"/>
              <a:ea typeface="Arial Unicode MS"/>
              <a:cs typeface="Times New Roman" panose="02020603050405020304" pitchFamily="18" charset="0"/>
            </a:endParaRPr>
          </a:p>
          <a:p>
            <a:pPr marL="228600" algn="just" eaLnBrk="1" fontAlgn="auto" hangingPunct="1">
              <a:spcAft>
                <a:spcPts val="0"/>
              </a:spcAft>
              <a:buClr>
                <a:srgbClr val="FFC000"/>
              </a:buClr>
              <a:defRPr/>
            </a:pP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  <a:ea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BEBDAD-B31D-419D-947A-977766FFEAB1}"/>
              </a:ext>
            </a:extLst>
          </p:cNvPr>
          <p:cNvPicPr/>
          <p:nvPr/>
        </p:nvPicPr>
        <p:blipFill rotWithShape="1">
          <a:blip r:embed="rId2"/>
          <a:srcRect l="16506" t="9687" r="14904" b="4272"/>
          <a:stretch/>
        </p:blipFill>
        <p:spPr bwMode="auto">
          <a:xfrm>
            <a:off x="395536" y="1124744"/>
            <a:ext cx="8064896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244198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6258</TotalTime>
  <Words>424</Words>
  <Application>Microsoft Office PowerPoint</Application>
  <PresentationFormat>Экран (4:3)</PresentationFormat>
  <Paragraphs>76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Constantia</vt:lpstr>
      <vt:lpstr>Courier New</vt:lpstr>
      <vt:lpstr>Georgia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123</cp:lastModifiedBy>
  <cp:revision>494</cp:revision>
  <dcterms:created xsi:type="dcterms:W3CDTF">2012-10-01T22:35:07Z</dcterms:created>
  <dcterms:modified xsi:type="dcterms:W3CDTF">2023-05-03T07:45:36Z</dcterms:modified>
</cp:coreProperties>
</file>