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sldIdLst>
    <p:sldId id="256" r:id="rId2"/>
    <p:sldId id="284" r:id="rId3"/>
    <p:sldId id="285" r:id="rId4"/>
    <p:sldId id="286" r:id="rId5"/>
    <p:sldId id="298" r:id="rId6"/>
    <p:sldId id="301" r:id="rId7"/>
    <p:sldId id="287" r:id="rId8"/>
    <p:sldId id="289" r:id="rId9"/>
    <p:sldId id="288" r:id="rId10"/>
    <p:sldId id="290" r:id="rId11"/>
    <p:sldId id="299" r:id="rId12"/>
    <p:sldId id="303" r:id="rId13"/>
    <p:sldId id="295" r:id="rId14"/>
    <p:sldId id="296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176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7" autoAdjust="0"/>
    <p:restoredTop sz="94590" autoAdjust="0"/>
  </p:normalViewPr>
  <p:slideViewPr>
    <p:cSldViewPr>
      <p:cViewPr varScale="1">
        <p:scale>
          <a:sx n="82" d="100"/>
          <a:sy n="82" d="100"/>
        </p:scale>
        <p:origin x="-51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F5439-9BAC-4D2F-9B59-908A894C76F7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A0B74-8E4B-44EA-B741-E149DED71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A0B74-8E4B-44EA-B741-E149DED717C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1"/>
            <a:ext cx="8424935" cy="2808311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Моя школа. </a:t>
            </a: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Georgia" pitchFamily="18" charset="0"/>
              </a:rPr>
              <a:t>Школьная жизнь.</a:t>
            </a:r>
            <a:endParaRPr lang="ru-RU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  <a:ea typeface="BatangChe" pitchFamily="49" charset="-127"/>
              </a:rPr>
              <a:t>Урок немецкого языка в </a:t>
            </a:r>
            <a:r>
              <a:rPr lang="ru-RU" smtClean="0">
                <a:latin typeface="Monotype Corsiva" pitchFamily="66" charset="0"/>
                <a:ea typeface="BatangChe" pitchFamily="49" charset="-127"/>
              </a:rPr>
              <a:t>6 классе</a:t>
            </a:r>
            <a:r>
              <a:rPr lang="ru-RU" b="1" dirty="0" smtClean="0"/>
              <a:t>	</a:t>
            </a:r>
            <a:r>
              <a:rPr lang="ru-RU" dirty="0" smtClean="0">
                <a:latin typeface="Monotype Corsiva" pitchFamily="66" charset="0"/>
                <a:ea typeface="BatangChe" pitchFamily="49" charset="-127"/>
              </a:rPr>
              <a:t/>
            </a:r>
            <a:br>
              <a:rPr lang="ru-RU" dirty="0" smtClean="0">
                <a:latin typeface="Monotype Corsiva" pitchFamily="66" charset="0"/>
                <a:ea typeface="BatangChe" pitchFamily="49" charset="-127"/>
              </a:rPr>
            </a:br>
            <a:endParaRPr lang="ru-RU" dirty="0">
              <a:latin typeface="Monotype Corsiva" pitchFamily="66" charset="0"/>
              <a:ea typeface="Batang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85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714489"/>
          <a:ext cx="7643866" cy="3226680"/>
        </p:xfrm>
        <a:graphic>
          <a:graphicData uri="http://schemas.openxmlformats.org/drawingml/2006/table">
            <a:tbl>
              <a:tblPr/>
              <a:tblGrid>
                <a:gridCol w="393093"/>
                <a:gridCol w="409951"/>
                <a:gridCol w="403055"/>
                <a:gridCol w="398458"/>
                <a:gridCol w="402288"/>
                <a:gridCol w="400756"/>
                <a:gridCol w="400756"/>
                <a:gridCol w="411484"/>
                <a:gridCol w="406886"/>
                <a:gridCol w="405353"/>
                <a:gridCol w="403055"/>
                <a:gridCol w="403055"/>
                <a:gridCol w="408417"/>
                <a:gridCol w="402288"/>
                <a:gridCol w="402288"/>
                <a:gridCol w="403055"/>
                <a:gridCol w="403055"/>
                <a:gridCol w="402288"/>
                <a:gridCol w="384285"/>
              </a:tblGrid>
              <a:tr h="5694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1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6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5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8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43" marR="65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1785926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G    E   </a:t>
            </a:r>
            <a:r>
              <a:rPr lang="ru-RU" sz="2000" b="1" dirty="0" smtClean="0">
                <a:solidFill>
                  <a:srgbClr val="7030A0"/>
                </a:solidFill>
              </a:rPr>
              <a:t>  </a:t>
            </a:r>
            <a:r>
              <a:rPr lang="de-DE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FF0000"/>
                </a:solidFill>
              </a:rPr>
              <a:t>S </a:t>
            </a:r>
            <a:r>
              <a:rPr lang="de-DE" sz="2000" b="1" dirty="0" smtClean="0">
                <a:solidFill>
                  <a:srgbClr val="7030A0"/>
                </a:solidFill>
              </a:rPr>
              <a:t>   C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H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I     C    H  </a:t>
            </a:r>
            <a:r>
              <a:rPr lang="ru-RU" sz="2000" b="1" dirty="0" smtClean="0">
                <a:solidFill>
                  <a:srgbClr val="7030A0"/>
                </a:solidFill>
              </a:rPr>
              <a:t>  </a:t>
            </a:r>
            <a:r>
              <a:rPr lang="de-DE" sz="2000" b="1" dirty="0" smtClean="0">
                <a:solidFill>
                  <a:srgbClr val="7030A0"/>
                </a:solidFill>
              </a:rPr>
              <a:t> T    E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348880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7030A0"/>
                </a:solidFill>
              </a:rPr>
              <a:t>M    U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T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T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E     R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S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P     R    A   </a:t>
            </a:r>
            <a:r>
              <a:rPr lang="de-DE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 smtClean="0">
                <a:solidFill>
                  <a:srgbClr val="FF0000"/>
                </a:solidFill>
              </a:rPr>
              <a:t>C   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H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E    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857496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/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M    A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T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FF0000"/>
                </a:solidFill>
              </a:rPr>
              <a:t>H </a:t>
            </a:r>
            <a:r>
              <a:rPr lang="de-DE" sz="2000" b="1" dirty="0" smtClean="0">
                <a:solidFill>
                  <a:srgbClr val="7030A0"/>
                </a:solidFill>
              </a:rPr>
              <a:t>   E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M    A     T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I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K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3429000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M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FF0000"/>
                </a:solidFill>
              </a:rPr>
              <a:t>U</a:t>
            </a:r>
            <a:r>
              <a:rPr lang="de-DE" sz="2000" b="1" dirty="0" smtClean="0">
                <a:solidFill>
                  <a:srgbClr val="7030A0"/>
                </a:solidFill>
              </a:rPr>
              <a:t>   S 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I     K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4000504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7030A0"/>
                </a:solidFill>
              </a:rPr>
              <a:t>B     I     O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FF0000"/>
                </a:solidFill>
              </a:rPr>
              <a:t>L </a:t>
            </a:r>
            <a:r>
              <a:rPr lang="de-DE" sz="2000" b="1" dirty="0" smtClean="0">
                <a:solidFill>
                  <a:srgbClr val="7030A0"/>
                </a:solidFill>
              </a:rPr>
              <a:t>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O    G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I 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E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984" y="4500570"/>
            <a:ext cx="364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</a:t>
            </a:r>
            <a:r>
              <a:rPr lang="de-DE" sz="2000" b="1" dirty="0" smtClean="0">
                <a:solidFill>
                  <a:srgbClr val="FF0000"/>
                </a:solidFill>
              </a:rPr>
              <a:t>E   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R    D    K     U 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N 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D 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de-DE" sz="2000" b="1" dirty="0" smtClean="0">
                <a:solidFill>
                  <a:srgbClr val="7030A0"/>
                </a:solidFill>
              </a:rPr>
              <a:t> E     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12" name="Рисунок 11" descr="F:\картинки\MC900434411.WMF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24328" y="5085184"/>
            <a:ext cx="13573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56792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 smtClean="0">
                <a:latin typeface="Georgia" pitchFamily="18" charset="0"/>
              </a:rPr>
              <a:t> </a:t>
            </a:r>
            <a:r>
              <a:rPr lang="en-US" sz="8000" i="1" dirty="0" err="1" smtClean="0">
                <a:latin typeface="Georgia" pitchFamily="18" charset="0"/>
              </a:rPr>
              <a:t>Wie</a:t>
            </a:r>
            <a:r>
              <a:rPr lang="en-US" sz="8000" i="1" dirty="0" smtClean="0">
                <a:latin typeface="Georgia" pitchFamily="18" charset="0"/>
              </a:rPr>
              <a:t> ist </a:t>
            </a:r>
            <a:r>
              <a:rPr lang="en-US" sz="8000" i="1" dirty="0" err="1" smtClean="0">
                <a:latin typeface="Georgia" pitchFamily="18" charset="0"/>
              </a:rPr>
              <a:t>dein</a:t>
            </a:r>
            <a:r>
              <a:rPr lang="en-US" sz="8000" i="1" dirty="0" smtClean="0">
                <a:latin typeface="Georgia" pitchFamily="18" charset="0"/>
              </a:rPr>
              <a:t> </a:t>
            </a:r>
            <a:r>
              <a:rPr lang="en-US" sz="8000" i="1" dirty="0" err="1" smtClean="0">
                <a:latin typeface="Georgia" pitchFamily="18" charset="0"/>
              </a:rPr>
              <a:t>Lieblingsfach</a:t>
            </a:r>
            <a:r>
              <a:rPr lang="en-US" sz="8000" i="1" dirty="0" smtClean="0">
                <a:latin typeface="Georgia" pitchFamily="18" charset="0"/>
              </a:rPr>
              <a:t>?</a:t>
            </a:r>
            <a:endParaRPr lang="ru-RU" sz="8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204864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sz="4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 sz="16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620688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Falsch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oder</a:t>
            </a:r>
            <a:r>
              <a:rPr lang="en-US" sz="4000" b="1" dirty="0" smtClean="0"/>
              <a:t>  </a:t>
            </a:r>
            <a:r>
              <a:rPr lang="en-US" sz="4000" b="1" dirty="0" err="1" smtClean="0"/>
              <a:t>richtig</a:t>
            </a:r>
            <a:r>
              <a:rPr lang="en-US" sz="4000" b="1" dirty="0" smtClean="0"/>
              <a:t>?</a:t>
            </a:r>
            <a:endParaRPr lang="ru-RU" sz="40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27584" y="1484784"/>
            <a:ext cx="7704856" cy="4824536"/>
          </a:xfrm>
        </p:spPr>
        <p:txBody>
          <a:bodyPr>
            <a:normAutofit fontScale="925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3000" b="1" dirty="0" err="1" smtClean="0">
                <a:solidFill>
                  <a:srgbClr val="7030A0"/>
                </a:solidFill>
              </a:rPr>
              <a:t>Meine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Schule</a:t>
            </a:r>
            <a:r>
              <a:rPr lang="de-DE" sz="3000" b="1" dirty="0" smtClean="0">
                <a:solidFill>
                  <a:srgbClr val="7030A0"/>
                </a:solidFill>
              </a:rPr>
              <a:t> liegt  nicht weit von dem Fluss </a:t>
            </a:r>
            <a:r>
              <a:rPr lang="en-US" sz="3000" b="1" dirty="0" err="1" smtClean="0">
                <a:solidFill>
                  <a:srgbClr val="7030A0"/>
                </a:solidFill>
              </a:rPr>
              <a:t>Wolga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de-DE" sz="3000" b="1" dirty="0" smtClean="0">
                <a:solidFill>
                  <a:srgbClr val="7030A0"/>
                </a:solidFill>
              </a:rPr>
              <a:t>i</a:t>
            </a:r>
            <a:r>
              <a:rPr lang="en-US" sz="3000" b="1" dirty="0" smtClean="0">
                <a:solidFill>
                  <a:srgbClr val="7030A0"/>
                </a:solidFill>
              </a:rPr>
              <a:t>m </a:t>
            </a:r>
            <a:r>
              <a:rPr lang="de-DE" sz="3000" b="1" dirty="0" smtClean="0">
                <a:solidFill>
                  <a:srgbClr val="7030A0"/>
                </a:solidFill>
              </a:rPr>
              <a:t>Dorf  </a:t>
            </a:r>
            <a:r>
              <a:rPr lang="en-US" sz="3000" b="1" dirty="0" err="1" smtClean="0">
                <a:solidFill>
                  <a:srgbClr val="7030A0"/>
                </a:solidFill>
              </a:rPr>
              <a:t>Emischevo</a:t>
            </a:r>
            <a:r>
              <a:rPr lang="de-DE" sz="3000" b="1" dirty="0" smtClean="0">
                <a:solidFill>
                  <a:srgbClr val="7030A0"/>
                </a:solidFill>
              </a:rPr>
              <a:t>.</a:t>
            </a:r>
            <a:r>
              <a:rPr lang="en-US" sz="3000" b="1" dirty="0" smtClean="0">
                <a:solidFill>
                  <a:srgbClr val="7030A0"/>
                </a:solidFill>
              </a:rPr>
              <a:t>  </a:t>
            </a:r>
            <a:endParaRPr lang="ru-RU" sz="30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000" b="1" dirty="0" err="1" smtClean="0">
                <a:solidFill>
                  <a:srgbClr val="7030A0"/>
                </a:solidFill>
              </a:rPr>
              <a:t>Alle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Schüler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gehen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zur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Schule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zu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Fuß</a:t>
            </a:r>
            <a:r>
              <a:rPr lang="en-US" sz="3000" b="1" dirty="0" smtClean="0">
                <a:solidFill>
                  <a:srgbClr val="7030A0"/>
                </a:solidFill>
              </a:rPr>
              <a:t>. </a:t>
            </a:r>
            <a:endParaRPr lang="ru-RU" sz="30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3000" b="1" dirty="0" smtClean="0">
                <a:solidFill>
                  <a:srgbClr val="7030A0"/>
                </a:solidFill>
              </a:rPr>
              <a:t>Das Schulgebäude ist nicht hoch, es ist zweistöckig und sieht modern aus. </a:t>
            </a:r>
            <a:endParaRPr lang="ru-RU" sz="30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de-DE" sz="3000" b="1" dirty="0" smtClean="0">
                <a:solidFill>
                  <a:srgbClr val="7030A0"/>
                </a:solidFill>
              </a:rPr>
              <a:t>Meine Schule ist 105 Jahre alt.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endParaRPr lang="ru-RU" sz="30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000" b="1" dirty="0" smtClean="0">
                <a:solidFill>
                  <a:srgbClr val="7030A0"/>
                </a:solidFill>
              </a:rPr>
              <a:t>In </a:t>
            </a:r>
            <a:r>
              <a:rPr lang="en-US" sz="3000" b="1" dirty="0" err="1" smtClean="0">
                <a:solidFill>
                  <a:srgbClr val="7030A0"/>
                </a:solidFill>
              </a:rPr>
              <a:t>der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Schule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gibt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es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kleine</a:t>
            </a:r>
            <a:r>
              <a:rPr lang="en-US" sz="3000" b="1" dirty="0" smtClean="0">
                <a:solidFill>
                  <a:srgbClr val="7030A0"/>
                </a:solidFill>
              </a:rPr>
              <a:t> und </a:t>
            </a:r>
            <a:r>
              <a:rPr lang="en-US" sz="3000" b="1" dirty="0" err="1" smtClean="0">
                <a:solidFill>
                  <a:srgbClr val="7030A0"/>
                </a:solidFill>
              </a:rPr>
              <a:t>große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Pausen</a:t>
            </a:r>
            <a:r>
              <a:rPr lang="en-US" sz="3000" b="1" dirty="0" smtClean="0">
                <a:solidFill>
                  <a:srgbClr val="7030A0"/>
                </a:solidFill>
              </a:rPr>
              <a:t>. </a:t>
            </a:r>
            <a:endParaRPr lang="ru-RU" sz="30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3000" b="1" dirty="0" smtClean="0">
                <a:solidFill>
                  <a:srgbClr val="7030A0"/>
                </a:solidFill>
              </a:rPr>
              <a:t>Die Schule hat keine große Aula. </a:t>
            </a:r>
            <a:endParaRPr lang="ru-RU" sz="30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000" b="1" dirty="0" smtClean="0">
                <a:solidFill>
                  <a:srgbClr val="7030A0"/>
                </a:solidFill>
              </a:rPr>
              <a:t>Die Kinder </a:t>
            </a:r>
            <a:r>
              <a:rPr lang="en-US" sz="3000" b="1" dirty="0" err="1" smtClean="0">
                <a:solidFill>
                  <a:srgbClr val="7030A0"/>
                </a:solidFill>
              </a:rPr>
              <a:t>arbeiten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im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Schulgarten</a:t>
            </a:r>
            <a:r>
              <a:rPr lang="en-US" sz="30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</a:rPr>
              <a:t>nicht</a:t>
            </a:r>
            <a:r>
              <a:rPr lang="en-US" sz="3000" b="1" dirty="0" smtClean="0">
                <a:solidFill>
                  <a:srgbClr val="7030A0"/>
                </a:solidFill>
              </a:rPr>
              <a:t>. </a:t>
            </a:r>
            <a:r>
              <a:rPr lang="en-US" b="1" dirty="0" smtClean="0">
                <a:solidFill>
                  <a:srgbClr val="7030A0"/>
                </a:solidFill>
              </a:rPr>
              <a:t/>
            </a:r>
            <a:br>
              <a:rPr lang="en-US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052736"/>
            <a:ext cx="4680520" cy="5544616"/>
          </a:xfrm>
        </p:spPr>
        <p:txBody>
          <a:bodyPr>
            <a:normAutofit/>
          </a:bodyPr>
          <a:lstStyle/>
          <a:p>
            <a:pPr marL="742950" lvl="0" indent="-742950" algn="l"/>
            <a:r>
              <a:rPr lang="en-US" dirty="0" smtClean="0">
                <a:solidFill>
                  <a:schemeClr val="tx1"/>
                </a:solidFill>
              </a:rPr>
              <a:t>      </a:t>
            </a:r>
            <a:r>
              <a:rPr lang="en-US" b="1" dirty="0" smtClean="0">
                <a:solidFill>
                  <a:schemeClr val="tx1"/>
                </a:solidFill>
              </a:rPr>
              <a:t>1. + </a:t>
            </a:r>
            <a:r>
              <a:rPr lang="en-US" b="1" dirty="0" err="1" smtClean="0">
                <a:solidFill>
                  <a:schemeClr val="tx1"/>
                </a:solidFill>
              </a:rPr>
              <a:t>Richtig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2.  - </a:t>
            </a:r>
            <a:r>
              <a:rPr lang="en-US" b="1" dirty="0" err="1" smtClean="0">
                <a:solidFill>
                  <a:srgbClr val="FF0000"/>
                </a:solidFill>
              </a:rPr>
              <a:t>Falsch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>
                <a:solidFill>
                  <a:schemeClr val="tx1"/>
                </a:solidFill>
              </a:rPr>
              <a:t>3. + </a:t>
            </a:r>
            <a:r>
              <a:rPr lang="en-US" b="1" dirty="0" err="1" smtClean="0">
                <a:solidFill>
                  <a:schemeClr val="tx1"/>
                </a:solidFill>
              </a:rPr>
              <a:t>Richtig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>
                <a:solidFill>
                  <a:srgbClr val="FF0000"/>
                </a:solidFill>
              </a:rPr>
              <a:t>4. - </a:t>
            </a:r>
            <a:r>
              <a:rPr lang="en-US" b="1" dirty="0" err="1" smtClean="0">
                <a:solidFill>
                  <a:srgbClr val="FF0000"/>
                </a:solidFill>
              </a:rPr>
              <a:t>Falsch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>
                <a:solidFill>
                  <a:schemeClr val="tx1"/>
                </a:solidFill>
              </a:rPr>
              <a:t>5. </a:t>
            </a:r>
            <a:r>
              <a:rPr lang="en-US" b="1" dirty="0" smtClean="0">
                <a:solidFill>
                  <a:srgbClr val="FF0000"/>
                </a:solidFill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</a:rPr>
              <a:t>Falsch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6. </a:t>
            </a:r>
            <a:r>
              <a:rPr lang="en-US" b="1" dirty="0" smtClean="0">
                <a:solidFill>
                  <a:schemeClr val="tx1"/>
                </a:solidFill>
              </a:rPr>
              <a:t>+ </a:t>
            </a:r>
            <a:r>
              <a:rPr lang="en-US" b="1" dirty="0" err="1" smtClean="0">
                <a:solidFill>
                  <a:schemeClr val="tx1"/>
                </a:solidFill>
              </a:rPr>
              <a:t>Richtig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7.  - </a:t>
            </a:r>
            <a:r>
              <a:rPr lang="en-US" b="1" dirty="0" err="1" smtClean="0">
                <a:solidFill>
                  <a:srgbClr val="FF0000"/>
                </a:solidFill>
              </a:rPr>
              <a:t>Falsch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49" name="Picture 1" descr="C:\Users\User\Desktop\шк3.jpg"/>
          <p:cNvPicPr>
            <a:picLocks noChangeAspect="1" noChangeArrowheads="1"/>
          </p:cNvPicPr>
          <p:nvPr/>
        </p:nvPicPr>
        <p:blipFill>
          <a:blip r:embed="rId2" cstate="screen"/>
          <a:srcRect b="4401"/>
          <a:stretch>
            <a:fillRect/>
          </a:stretch>
        </p:blipFill>
        <p:spPr bwMode="auto">
          <a:xfrm>
            <a:off x="1" y="1959843"/>
            <a:ext cx="3419872" cy="32693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395536" y="1268760"/>
          <a:ext cx="8460432" cy="5328592"/>
        </p:xfrm>
        <a:graphic>
          <a:graphicData uri="http://schemas.openxmlformats.org/presentationml/2006/ole">
            <p:oleObj spid="_x0000_s1026" name="Слайд" r:id="rId3" imgW="3823718" imgH="2868019" progId="PowerPoint.Slide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1196752"/>
            <a:ext cx="68407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dirty="0" smtClean="0"/>
              <a:t>             </a:t>
            </a:r>
            <a:endParaRPr lang="en-US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en-US" sz="3600" b="1" dirty="0" smtClean="0"/>
              <a:t>              </a:t>
            </a:r>
            <a:r>
              <a:rPr lang="en-US" sz="3600" b="1" dirty="0" err="1" smtClean="0"/>
              <a:t>aktiv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viel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fleißig</a:t>
            </a:r>
            <a:r>
              <a:rPr lang="en-US" sz="3600" b="1" dirty="0" smtClean="0"/>
              <a:t>, super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en-US" dirty="0" smtClean="0"/>
              <a:t>                             </a:t>
            </a:r>
            <a:r>
              <a:rPr lang="en-US" sz="3200" b="1" dirty="0" smtClean="0"/>
              <a:t>gut, </a:t>
            </a:r>
            <a:r>
              <a:rPr lang="en-US" sz="3200" b="1" dirty="0" err="1" smtClean="0"/>
              <a:t>nicht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besonders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aktiv</a:t>
            </a:r>
            <a:endParaRPr lang="en-US" sz="3200" b="1" dirty="0" smtClean="0"/>
          </a:p>
          <a:p>
            <a:pPr algn="ctr">
              <a:buNone/>
            </a:pPr>
            <a:endParaRPr lang="en-US" sz="3200" b="1" dirty="0" smtClean="0"/>
          </a:p>
          <a:p>
            <a:pPr algn="ctr">
              <a:buNone/>
            </a:pPr>
            <a:endParaRPr lang="en-US" sz="3200" b="1" dirty="0" smtClean="0"/>
          </a:p>
          <a:p>
            <a:pPr algn="ctr">
              <a:buNone/>
            </a:pPr>
            <a:r>
              <a:rPr lang="en-US" sz="3200" b="1" dirty="0" err="1" smtClean="0"/>
              <a:t>passiv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unzufrieden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                </a:t>
            </a:r>
            <a:endParaRPr lang="ru-RU" b="1" dirty="0" smtClean="0"/>
          </a:p>
        </p:txBody>
      </p:sp>
      <p:sp>
        <p:nvSpPr>
          <p:cNvPr id="7" name="Улыбающееся лицо 6"/>
          <p:cNvSpPr/>
          <p:nvPr/>
        </p:nvSpPr>
        <p:spPr>
          <a:xfrm>
            <a:off x="971600" y="1124744"/>
            <a:ext cx="1368152" cy="1224136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971600" y="2636912"/>
            <a:ext cx="1368152" cy="122413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899592" y="4149080"/>
            <a:ext cx="1440160" cy="122413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7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87016"/>
          </a:xfrm>
        </p:spPr>
        <p:txBody>
          <a:bodyPr>
            <a:normAutofit/>
          </a:bodyPr>
          <a:lstStyle/>
          <a:p>
            <a:r>
              <a:rPr lang="de-DE" dirty="0" smtClean="0">
                <a:solidFill>
                  <a:srgbClr val="B9176C"/>
                </a:solidFill>
              </a:rPr>
              <a:t/>
            </a:r>
            <a:br>
              <a:rPr lang="de-DE" dirty="0" smtClean="0">
                <a:solidFill>
                  <a:srgbClr val="B9176C"/>
                </a:solidFill>
              </a:rPr>
            </a:br>
            <a:r>
              <a:rPr lang="de-DE" dirty="0" smtClean="0">
                <a:solidFill>
                  <a:srgbClr val="B9176C"/>
                </a:solidFill>
              </a:rPr>
              <a:t/>
            </a:r>
            <a:br>
              <a:rPr lang="de-DE" dirty="0" smtClean="0">
                <a:solidFill>
                  <a:srgbClr val="B9176C"/>
                </a:solidFill>
              </a:rPr>
            </a:br>
            <a:r>
              <a:rPr lang="de-DE" dirty="0" smtClean="0">
                <a:solidFill>
                  <a:srgbClr val="B9176C"/>
                </a:solidFill>
              </a:rPr>
              <a:t/>
            </a:r>
            <a:br>
              <a:rPr lang="de-DE" dirty="0" smtClean="0">
                <a:solidFill>
                  <a:srgbClr val="B9176C"/>
                </a:solidFill>
              </a:rPr>
            </a:br>
            <a:r>
              <a:rPr lang="de-DE" dirty="0" smtClean="0">
                <a:solidFill>
                  <a:srgbClr val="B9176C"/>
                </a:solidFill>
              </a:rPr>
              <a:t/>
            </a:r>
            <a:br>
              <a:rPr lang="de-DE" dirty="0" smtClean="0">
                <a:solidFill>
                  <a:srgbClr val="B9176C"/>
                </a:solidFill>
              </a:rPr>
            </a:br>
            <a:r>
              <a:rPr lang="de-DE" dirty="0" smtClean="0">
                <a:solidFill>
                  <a:srgbClr val="B9176C"/>
                </a:solidFill>
              </a:rPr>
              <a:t/>
            </a:r>
            <a:br>
              <a:rPr lang="de-DE" dirty="0" smtClean="0">
                <a:solidFill>
                  <a:srgbClr val="B9176C"/>
                </a:solidFill>
              </a:rPr>
            </a:br>
            <a:r>
              <a:rPr lang="de-DE" dirty="0" smtClean="0">
                <a:solidFill>
                  <a:srgbClr val="B9176C"/>
                </a:solidFill>
              </a:rPr>
              <a:t/>
            </a:r>
            <a:br>
              <a:rPr lang="de-DE" dirty="0" smtClean="0">
                <a:solidFill>
                  <a:srgbClr val="B9176C"/>
                </a:solidFill>
              </a:rPr>
            </a:br>
            <a:r>
              <a:rPr lang="de-DE" b="1" dirty="0" smtClean="0">
                <a:solidFill>
                  <a:srgbClr val="B9176C"/>
                </a:solidFill>
              </a:rPr>
              <a:t>Danke für die Arbeit!</a:t>
            </a:r>
            <a:br>
              <a:rPr lang="de-DE" b="1" dirty="0" smtClean="0">
                <a:solidFill>
                  <a:srgbClr val="B9176C"/>
                </a:solidFill>
              </a:rPr>
            </a:br>
            <a:r>
              <a:rPr lang="de-DE" b="1" dirty="0" smtClean="0">
                <a:solidFill>
                  <a:srgbClr val="B9176C"/>
                </a:solidFill>
              </a:rPr>
              <a:t>Auf Wiedersehen!</a:t>
            </a:r>
            <a:r>
              <a:rPr lang="ru-RU" b="1" dirty="0" smtClean="0">
                <a:solidFill>
                  <a:srgbClr val="B9176C"/>
                </a:solidFill>
              </a:rPr>
              <a:t/>
            </a:r>
            <a:br>
              <a:rPr lang="ru-RU" b="1" dirty="0" smtClean="0">
                <a:solidFill>
                  <a:srgbClr val="B9176C"/>
                </a:solidFill>
              </a:rPr>
            </a:br>
            <a:endParaRPr lang="ru-RU" b="1" dirty="0">
              <a:solidFill>
                <a:srgbClr val="B9176C"/>
              </a:solidFill>
            </a:endParaRPr>
          </a:p>
        </p:txBody>
      </p:sp>
      <p:pic>
        <p:nvPicPr>
          <p:cNvPr id="3" name="Рисунок 2" descr="F:\картинки\MC900437581.WMF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99792" y="548680"/>
            <a:ext cx="396044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6140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/>
          <a:lstStyle/>
          <a:p>
            <a:r>
              <a:rPr lang="de-DE" b="1" dirty="0" smtClean="0">
                <a:solidFill>
                  <a:schemeClr val="tx1"/>
                </a:solidFill>
              </a:rPr>
              <a:t> Im Garten steht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ein schönes Haus,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  Dort gehen Kinder ein und aus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  Sie lernen, turnen, singen hier,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  Wie heißt das Haus,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wer sagt das mir?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476672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Die Schule</a:t>
            </a:r>
            <a:r>
              <a:rPr lang="en-US" sz="3200" b="1" dirty="0" smtClean="0"/>
              <a:t>.</a:t>
            </a:r>
          </a:p>
        </p:txBody>
      </p:sp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268760"/>
            <a:ext cx="6840760" cy="5112568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1060102"/>
          <p:cNvPicPr>
            <a:picLocks noChangeAspect="1" noChangeArrowheads="1"/>
          </p:cNvPicPr>
          <p:nvPr/>
        </p:nvPicPr>
        <p:blipFill>
          <a:blip r:embed="rId2" cstate="print"/>
          <a:srcRect l="2533" r="3734" b="296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085184"/>
            <a:ext cx="5832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FF00"/>
                </a:solidFill>
              </a:rPr>
              <a:t>Meine</a:t>
            </a:r>
            <a:r>
              <a:rPr lang="en-US" sz="4800" b="1" dirty="0" smtClean="0">
                <a:solidFill>
                  <a:srgbClr val="FFFF00"/>
                </a:solidFill>
              </a:rPr>
              <a:t> Schule.</a:t>
            </a:r>
          </a:p>
          <a:p>
            <a:pPr algn="ctr"/>
            <a:r>
              <a:rPr lang="en-US" sz="4800" b="1" dirty="0" smtClean="0">
                <a:solidFill>
                  <a:srgbClr val="FFFF00"/>
                </a:solidFill>
              </a:rPr>
              <a:t> Das </a:t>
            </a:r>
            <a:r>
              <a:rPr lang="en-US" sz="4800" b="1" dirty="0" err="1" smtClean="0">
                <a:solidFill>
                  <a:srgbClr val="FFFF00"/>
                </a:solidFill>
              </a:rPr>
              <a:t>Schulleben</a:t>
            </a:r>
            <a:r>
              <a:rPr lang="en-US" sz="4800" b="1" dirty="0" smtClean="0">
                <a:solidFill>
                  <a:srgbClr val="FFFF00"/>
                </a:solidFill>
              </a:rPr>
              <a:t>.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6048672"/>
          </a:xfrm>
        </p:spPr>
        <p:txBody>
          <a:bodyPr>
            <a:normAutofit fontScale="70000" lnSpcReduction="20000"/>
          </a:bodyPr>
          <a:lstStyle/>
          <a:p>
            <a:r>
              <a:rPr lang="en-US" sz="4500" b="1" dirty="0" err="1" smtClean="0">
                <a:solidFill>
                  <a:schemeClr val="tx1"/>
                </a:solidFill>
              </a:rPr>
              <a:t>der</a:t>
            </a:r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smtClean="0">
                <a:solidFill>
                  <a:schemeClr val="tx1"/>
                </a:solidFill>
              </a:rPr>
              <a:t>Computer</a:t>
            </a:r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smtClean="0">
                <a:solidFill>
                  <a:schemeClr val="tx1"/>
                </a:solidFill>
              </a:rPr>
              <a:t>— die </a:t>
            </a:r>
            <a:r>
              <a:rPr lang="en-US" sz="4500" b="1" dirty="0" err="1" smtClean="0">
                <a:solidFill>
                  <a:schemeClr val="tx1"/>
                </a:solidFill>
              </a:rPr>
              <a:t>Klasse</a:t>
            </a:r>
            <a:r>
              <a:rPr lang="en-US" sz="4500" b="1" dirty="0" smtClean="0">
                <a:solidFill>
                  <a:schemeClr val="tx1"/>
                </a:solidFill>
              </a:rPr>
              <a:t>   -  </a:t>
            </a:r>
            <a:endParaRPr lang="en-US" sz="4500" b="1" dirty="0" smtClean="0">
              <a:solidFill>
                <a:schemeClr val="tx1"/>
              </a:solidFill>
            </a:endParaRPr>
          </a:p>
          <a:p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smtClean="0">
                <a:solidFill>
                  <a:schemeClr val="tx1"/>
                </a:solidFill>
              </a:rPr>
              <a:t>                                                   </a:t>
            </a:r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smtClean="0">
                <a:solidFill>
                  <a:srgbClr val="C00000"/>
                </a:solidFill>
              </a:rPr>
              <a:t>die </a:t>
            </a:r>
            <a:r>
              <a:rPr lang="en-US" sz="4500" b="1" dirty="0" err="1" smtClean="0">
                <a:solidFill>
                  <a:srgbClr val="C00000"/>
                </a:solidFill>
              </a:rPr>
              <a:t>Computerklasse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</a:p>
          <a:p>
            <a:endParaRPr lang="en-US" sz="1300" b="1" i="1" dirty="0" smtClean="0">
              <a:solidFill>
                <a:schemeClr val="tx1"/>
              </a:solidFill>
            </a:endParaRPr>
          </a:p>
          <a:p>
            <a:r>
              <a:rPr lang="en-US" sz="4500" b="1" i="1" dirty="0" smtClean="0">
                <a:solidFill>
                  <a:schemeClr val="tx1"/>
                </a:solidFill>
              </a:rPr>
              <a:t> </a:t>
            </a:r>
            <a:r>
              <a:rPr lang="en-US" sz="4500" b="1" dirty="0" smtClean="0">
                <a:solidFill>
                  <a:schemeClr val="tx1"/>
                </a:solidFill>
              </a:rPr>
              <a:t>die </a:t>
            </a:r>
            <a:r>
              <a:rPr lang="en-US" sz="4500" b="1" dirty="0" err="1" smtClean="0">
                <a:solidFill>
                  <a:schemeClr val="tx1"/>
                </a:solidFill>
              </a:rPr>
              <a:t>Schule</a:t>
            </a:r>
            <a:r>
              <a:rPr lang="en-US" sz="4500" b="1" dirty="0" smtClean="0">
                <a:solidFill>
                  <a:schemeClr val="tx1"/>
                </a:solidFill>
              </a:rPr>
              <a:t> — die </a:t>
            </a:r>
            <a:r>
              <a:rPr lang="en-US" sz="4500" b="1" dirty="0" err="1" smtClean="0">
                <a:solidFill>
                  <a:schemeClr val="tx1"/>
                </a:solidFill>
              </a:rPr>
              <a:t>Bibliothek</a:t>
            </a:r>
            <a:r>
              <a:rPr lang="en-US" sz="4500" b="1" dirty="0" smtClean="0">
                <a:solidFill>
                  <a:schemeClr val="tx1"/>
                </a:solidFill>
              </a:rPr>
              <a:t>,  -   </a:t>
            </a:r>
          </a:p>
          <a:p>
            <a:r>
              <a:rPr lang="en-US" sz="4500" b="1" dirty="0" smtClean="0">
                <a:solidFill>
                  <a:schemeClr val="tx1"/>
                </a:solidFill>
              </a:rPr>
              <a:t>                                                    </a:t>
            </a:r>
            <a:r>
              <a:rPr lang="en-US" sz="4500" b="1" dirty="0" smtClean="0">
                <a:solidFill>
                  <a:srgbClr val="C00000"/>
                </a:solidFill>
              </a:rPr>
              <a:t>die </a:t>
            </a:r>
            <a:r>
              <a:rPr lang="en-US" sz="4500" b="1" dirty="0" err="1" smtClean="0">
                <a:solidFill>
                  <a:srgbClr val="C00000"/>
                </a:solidFill>
              </a:rPr>
              <a:t>Schulbibliothek</a:t>
            </a:r>
            <a:endParaRPr lang="en-US" sz="4500" b="1" dirty="0" smtClean="0">
              <a:solidFill>
                <a:srgbClr val="C00000"/>
              </a:solidFill>
            </a:endParaRPr>
          </a:p>
          <a:p>
            <a:endParaRPr lang="ru-RU" sz="1300" b="1" dirty="0" smtClean="0">
              <a:solidFill>
                <a:schemeClr val="tx1"/>
              </a:solidFill>
            </a:endParaRPr>
          </a:p>
          <a:p>
            <a:r>
              <a:rPr lang="en-US" sz="4500" b="1" dirty="0" smtClean="0">
                <a:solidFill>
                  <a:schemeClr val="tx1"/>
                </a:solidFill>
              </a:rPr>
              <a:t>die </a:t>
            </a:r>
            <a:r>
              <a:rPr lang="en-US" sz="4500" b="1" dirty="0" err="1" smtClean="0">
                <a:solidFill>
                  <a:schemeClr val="tx1"/>
                </a:solidFill>
              </a:rPr>
              <a:t>Oberstufe</a:t>
            </a:r>
            <a:r>
              <a:rPr lang="en-US" sz="4500" b="1" dirty="0" smtClean="0">
                <a:solidFill>
                  <a:schemeClr val="tx1"/>
                </a:solidFill>
              </a:rPr>
              <a:t> — </a:t>
            </a:r>
            <a:r>
              <a:rPr lang="en-US" sz="4500" b="1" dirty="0" err="1" smtClean="0">
                <a:solidFill>
                  <a:schemeClr val="tx1"/>
                </a:solidFill>
              </a:rPr>
              <a:t>der</a:t>
            </a:r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err="1" smtClean="0">
                <a:solidFill>
                  <a:schemeClr val="tx1"/>
                </a:solidFill>
              </a:rPr>
              <a:t>Raum</a:t>
            </a:r>
            <a:r>
              <a:rPr lang="en-US" sz="4500" b="1" dirty="0" smtClean="0">
                <a:solidFill>
                  <a:schemeClr val="tx1"/>
                </a:solidFill>
              </a:rPr>
              <a:t>,  -  </a:t>
            </a:r>
          </a:p>
          <a:p>
            <a:r>
              <a:rPr lang="en-US" sz="4500" b="1" dirty="0" smtClean="0">
                <a:solidFill>
                  <a:schemeClr val="tx1"/>
                </a:solidFill>
              </a:rPr>
              <a:t>                                                  </a:t>
            </a:r>
            <a:r>
              <a:rPr lang="en-US" sz="4500" b="1" dirty="0" smtClean="0">
                <a:solidFill>
                  <a:schemeClr val="tx1"/>
                </a:solidFill>
              </a:rPr>
              <a:t>    </a:t>
            </a:r>
            <a:r>
              <a:rPr lang="en-US" sz="4500" b="1" dirty="0" err="1" smtClean="0">
                <a:solidFill>
                  <a:srgbClr val="C00000"/>
                </a:solidFill>
              </a:rPr>
              <a:t>der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Oberstuferaum</a:t>
            </a:r>
            <a:endParaRPr lang="en-US" sz="4500" b="1" dirty="0" smtClean="0">
              <a:solidFill>
                <a:srgbClr val="C00000"/>
              </a:solidFill>
            </a:endParaRPr>
          </a:p>
          <a:p>
            <a:endParaRPr lang="ru-RU" sz="1300" b="1" dirty="0" smtClean="0">
              <a:solidFill>
                <a:schemeClr val="tx1"/>
              </a:solidFill>
            </a:endParaRPr>
          </a:p>
          <a:p>
            <a:r>
              <a:rPr lang="en-US" sz="4500" b="1" dirty="0" smtClean="0">
                <a:solidFill>
                  <a:schemeClr val="tx1"/>
                </a:solidFill>
              </a:rPr>
              <a:t>die </a:t>
            </a:r>
            <a:r>
              <a:rPr lang="en-US" sz="4500" b="1" dirty="0" err="1" smtClean="0">
                <a:solidFill>
                  <a:schemeClr val="tx1"/>
                </a:solidFill>
              </a:rPr>
              <a:t>Unterstufe</a:t>
            </a:r>
            <a:r>
              <a:rPr lang="en-US" sz="4500" b="1" dirty="0" smtClean="0">
                <a:solidFill>
                  <a:schemeClr val="tx1"/>
                </a:solidFill>
              </a:rPr>
              <a:t> — </a:t>
            </a:r>
            <a:r>
              <a:rPr lang="en-US" sz="4500" b="1" dirty="0" err="1" smtClean="0">
                <a:solidFill>
                  <a:schemeClr val="tx1"/>
                </a:solidFill>
              </a:rPr>
              <a:t>der</a:t>
            </a:r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err="1" smtClean="0">
                <a:solidFill>
                  <a:schemeClr val="tx1"/>
                </a:solidFill>
              </a:rPr>
              <a:t>Raum</a:t>
            </a:r>
            <a:r>
              <a:rPr lang="en-US" sz="4500" b="1" dirty="0" smtClean="0">
                <a:solidFill>
                  <a:schemeClr val="tx1"/>
                </a:solidFill>
              </a:rPr>
              <a:t>,  - </a:t>
            </a:r>
          </a:p>
          <a:p>
            <a:r>
              <a:rPr lang="en-US" sz="4500" b="1" dirty="0" smtClean="0">
                <a:solidFill>
                  <a:schemeClr val="tx1"/>
                </a:solidFill>
              </a:rPr>
              <a:t>       </a:t>
            </a:r>
            <a:r>
              <a:rPr lang="en-US" sz="4500" b="1" dirty="0" smtClean="0">
                <a:solidFill>
                  <a:schemeClr val="tx1"/>
                </a:solidFill>
              </a:rPr>
              <a:t>                                            </a:t>
            </a:r>
            <a:r>
              <a:rPr lang="en-US" sz="4500" b="1" dirty="0" err="1" smtClean="0">
                <a:solidFill>
                  <a:srgbClr val="C00000"/>
                </a:solidFill>
              </a:rPr>
              <a:t>der</a:t>
            </a:r>
            <a:r>
              <a:rPr lang="en-US" sz="4500" b="1" dirty="0" smtClean="0">
                <a:solidFill>
                  <a:srgbClr val="C00000"/>
                </a:solidFill>
              </a:rPr>
              <a:t> </a:t>
            </a:r>
            <a:r>
              <a:rPr lang="en-US" sz="4500" b="1" dirty="0" err="1" smtClean="0">
                <a:solidFill>
                  <a:srgbClr val="C00000"/>
                </a:solidFill>
              </a:rPr>
              <a:t>Unterstuferaum</a:t>
            </a:r>
            <a:endParaRPr lang="en-US" sz="4500" b="1" dirty="0" smtClean="0">
              <a:solidFill>
                <a:srgbClr val="C00000"/>
              </a:solidFill>
            </a:endParaRPr>
          </a:p>
          <a:p>
            <a:endParaRPr lang="ru-RU" sz="1300" b="1" dirty="0" smtClean="0">
              <a:solidFill>
                <a:schemeClr val="tx1"/>
              </a:solidFill>
            </a:endParaRPr>
          </a:p>
          <a:p>
            <a:r>
              <a:rPr lang="en-US" sz="4500" b="1" dirty="0" err="1" smtClean="0">
                <a:solidFill>
                  <a:schemeClr val="tx1"/>
                </a:solidFill>
              </a:rPr>
              <a:t>der</a:t>
            </a:r>
            <a:r>
              <a:rPr lang="en-US" sz="4500" b="1" dirty="0" smtClean="0">
                <a:solidFill>
                  <a:schemeClr val="tx1"/>
                </a:solidFill>
              </a:rPr>
              <a:t> </a:t>
            </a:r>
            <a:r>
              <a:rPr lang="en-US" sz="4500" b="1" dirty="0" err="1" smtClean="0">
                <a:solidFill>
                  <a:schemeClr val="tx1"/>
                </a:solidFill>
              </a:rPr>
              <a:t>Schüler</a:t>
            </a:r>
            <a:r>
              <a:rPr lang="en-US" sz="4500" b="1" dirty="0" smtClean="0">
                <a:solidFill>
                  <a:schemeClr val="tx1"/>
                </a:solidFill>
              </a:rPr>
              <a:t> —  die </a:t>
            </a:r>
            <a:r>
              <a:rPr lang="en-US" sz="4500" b="1" dirty="0" err="1" smtClean="0">
                <a:solidFill>
                  <a:schemeClr val="tx1"/>
                </a:solidFill>
              </a:rPr>
              <a:t>Garderobe</a:t>
            </a:r>
            <a:r>
              <a:rPr lang="en-US" sz="4500" b="1" dirty="0" smtClean="0">
                <a:solidFill>
                  <a:schemeClr val="tx1"/>
                </a:solidFill>
              </a:rPr>
              <a:t>,   -  </a:t>
            </a:r>
          </a:p>
          <a:p>
            <a:r>
              <a:rPr lang="en-US" sz="4500" b="1" dirty="0" smtClean="0">
                <a:solidFill>
                  <a:schemeClr val="tx1"/>
                </a:solidFill>
              </a:rPr>
              <a:t>                                            </a:t>
            </a:r>
            <a:r>
              <a:rPr lang="en-US" sz="4500" b="1" dirty="0" smtClean="0">
                <a:solidFill>
                  <a:schemeClr val="tx1"/>
                </a:solidFill>
              </a:rPr>
              <a:t>   </a:t>
            </a:r>
            <a:r>
              <a:rPr lang="en-US" sz="4500" b="1" dirty="0" smtClean="0">
                <a:solidFill>
                  <a:srgbClr val="C00000"/>
                </a:solidFill>
              </a:rPr>
              <a:t>die </a:t>
            </a:r>
            <a:r>
              <a:rPr lang="en-US" sz="4500" b="1" dirty="0" err="1" smtClean="0">
                <a:solidFill>
                  <a:srgbClr val="C00000"/>
                </a:solidFill>
              </a:rPr>
              <a:t>Schülergarderobe</a:t>
            </a:r>
            <a:endParaRPr lang="ru-RU" sz="45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43608" y="924296"/>
            <a:ext cx="6552728" cy="51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das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Büro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+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Raum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Büroraum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Lehrer +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das Zimmer -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das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Lehrerzimmer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Park  +  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Platz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-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Parkplatz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Schule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 das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Gebäude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das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Schulegebäude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Eingang</a:t>
            </a:r>
            <a:r>
              <a:rPr lang="en-US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Halle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-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Eingang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alle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de-DE" dirty="0" smtClean="0"/>
              <a:t>Wir spielen Auktion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de-DE" dirty="0" smtClean="0"/>
              <a:t>  </a:t>
            </a:r>
            <a:r>
              <a:rPr lang="en-US" sz="6000" b="1" dirty="0" smtClean="0">
                <a:solidFill>
                  <a:srgbClr val="FF0000"/>
                </a:solidFill>
              </a:rPr>
              <a:t>«</a:t>
            </a:r>
            <a:r>
              <a:rPr lang="en-US" sz="6000" b="1" dirty="0" err="1" smtClean="0">
                <a:solidFill>
                  <a:srgbClr val="FF0000"/>
                </a:solidFill>
              </a:rPr>
              <a:t>Sieg</a:t>
            </a:r>
            <a:r>
              <a:rPr lang="en-US" sz="6000" b="1" dirty="0" smtClean="0">
                <a:solidFill>
                  <a:srgbClr val="FF0000"/>
                </a:solidFill>
              </a:rPr>
              <a:t> das </a:t>
            </a:r>
            <a:r>
              <a:rPr lang="en-US" sz="6000" b="1" dirty="0" err="1" smtClean="0">
                <a:solidFill>
                  <a:srgbClr val="FF0000"/>
                </a:solidFill>
              </a:rPr>
              <a:t>Wort</a:t>
            </a:r>
            <a:r>
              <a:rPr lang="en-US" sz="6000" b="1" dirty="0" smtClean="0">
                <a:solidFill>
                  <a:srgbClr val="FF0000"/>
                </a:solidFill>
              </a:rPr>
              <a:t>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708920"/>
            <a:ext cx="85662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i="1" dirty="0" err="1" smtClean="0">
                <a:latin typeface="Georgia" pitchFamily="18" charset="0"/>
              </a:rPr>
              <a:t>Schulfächer</a:t>
            </a:r>
            <a:endParaRPr lang="ru-RU" sz="8000" b="1" i="1" dirty="0">
              <a:latin typeface="Georgia" pitchFamily="18" charset="0"/>
            </a:endParaRPr>
          </a:p>
        </p:txBody>
      </p:sp>
      <p:pic>
        <p:nvPicPr>
          <p:cNvPr id="10241" name="Picture 1" descr="C:\Users\User\Desktop\шк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79912" y="4581128"/>
            <a:ext cx="1584176" cy="18859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24745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dirty="0" err="1" smtClean="0">
                <a:latin typeface="Georgia" pitchFamily="18" charset="0"/>
              </a:rPr>
              <a:t>Wie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viele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Stunden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habt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ihr</a:t>
            </a:r>
            <a:r>
              <a:rPr lang="en-GB" sz="4800" dirty="0" smtClean="0">
                <a:latin typeface="Georgia" pitchFamily="18" charset="0"/>
              </a:rPr>
              <a:t> an </a:t>
            </a:r>
            <a:r>
              <a:rPr lang="en-GB" sz="4800" dirty="0" err="1" smtClean="0">
                <a:latin typeface="Georgia" pitchFamily="18" charset="0"/>
              </a:rPr>
              <a:t>einem</a:t>
            </a:r>
            <a:r>
              <a:rPr lang="en-GB" sz="4800" dirty="0" smtClean="0">
                <a:latin typeface="Georgia" pitchFamily="18" charset="0"/>
              </a:rPr>
              <a:t> Tag/</a:t>
            </a:r>
            <a:r>
              <a:rPr lang="en-GB" sz="4800" b="1" dirty="0" err="1" smtClean="0">
                <a:latin typeface="Georgia" pitchFamily="18" charset="0"/>
              </a:rPr>
              <a:t>täglich</a:t>
            </a:r>
            <a:r>
              <a:rPr lang="en-GB" sz="4800" b="1" dirty="0" smtClean="0">
                <a:latin typeface="Georgia" pitchFamily="18" charset="0"/>
              </a:rPr>
              <a:t> </a:t>
            </a:r>
            <a:r>
              <a:rPr lang="en-GB" sz="4800" dirty="0" smtClean="0">
                <a:latin typeface="Georgia" pitchFamily="18" charset="0"/>
              </a:rPr>
              <a:t>? </a:t>
            </a:r>
          </a:p>
          <a:p>
            <a:r>
              <a:rPr lang="en-GB" sz="4800" dirty="0" smtClean="0">
                <a:latin typeface="Georgia" pitchFamily="18" charset="0"/>
              </a:rPr>
              <a:t>                   </a:t>
            </a:r>
            <a:r>
              <a:rPr lang="en-GB" sz="4800" b="1" dirty="0" smtClean="0">
                <a:solidFill>
                  <a:srgbClr val="002060"/>
                </a:solidFill>
                <a:latin typeface="Georgia" pitchFamily="18" charset="0"/>
              </a:rPr>
              <a:t>– Wir </a:t>
            </a:r>
            <a:r>
              <a:rPr lang="en-GB" sz="4800" b="1" dirty="0" err="1" smtClean="0">
                <a:solidFill>
                  <a:srgbClr val="002060"/>
                </a:solidFill>
                <a:latin typeface="Georgia" pitchFamily="18" charset="0"/>
              </a:rPr>
              <a:t>haben</a:t>
            </a:r>
            <a:r>
              <a:rPr lang="en-GB" sz="4800" b="1" dirty="0" smtClean="0">
                <a:solidFill>
                  <a:srgbClr val="002060"/>
                </a:solidFill>
                <a:latin typeface="Georgia" pitchFamily="18" charset="0"/>
              </a:rPr>
              <a:t> ....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 err="1" smtClean="0"/>
              <a:t>Beantworten</a:t>
            </a:r>
            <a:r>
              <a:rPr lang="en-GB" sz="4000" b="1" dirty="0" smtClean="0"/>
              <a:t> wir die </a:t>
            </a:r>
            <a:r>
              <a:rPr lang="en-GB" sz="4000" b="1" dirty="0" err="1" smtClean="0"/>
              <a:t>Fragen</a:t>
            </a:r>
            <a:r>
              <a:rPr lang="en-GB" sz="4000" b="1" dirty="0" smtClean="0"/>
              <a:t>!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717032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dirty="0" err="1" smtClean="0">
                <a:latin typeface="Georgia" pitchFamily="18" charset="0"/>
              </a:rPr>
              <a:t>Wie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viele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Stunden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habt</a:t>
            </a:r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ihr</a:t>
            </a:r>
            <a:endParaRPr lang="ru-RU" sz="4800" dirty="0" smtClean="0">
              <a:latin typeface="Georgia" pitchFamily="18" charset="0"/>
            </a:endParaRPr>
          </a:p>
          <a:p>
            <a:r>
              <a:rPr lang="en-GB" sz="4800" dirty="0" smtClean="0">
                <a:latin typeface="Georgia" pitchFamily="18" charset="0"/>
              </a:rPr>
              <a:t> </a:t>
            </a:r>
            <a:r>
              <a:rPr lang="en-GB" sz="4800" dirty="0" err="1" smtClean="0">
                <a:latin typeface="Georgia" pitchFamily="18" charset="0"/>
              </a:rPr>
              <a:t>heute</a:t>
            </a:r>
            <a:r>
              <a:rPr lang="en-GB" sz="4800" dirty="0" smtClean="0">
                <a:latin typeface="Georgia" pitchFamily="18" charset="0"/>
              </a:rPr>
              <a:t>? Und </a:t>
            </a:r>
            <a:r>
              <a:rPr lang="en-GB" sz="4800" dirty="0" err="1" smtClean="0">
                <a:latin typeface="Georgia" pitchFamily="18" charset="0"/>
              </a:rPr>
              <a:t>welche</a:t>
            </a:r>
            <a:r>
              <a:rPr lang="en-GB" sz="4800" dirty="0" smtClean="0">
                <a:latin typeface="Georgia" pitchFamily="18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517232"/>
            <a:ext cx="8640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err="1" smtClean="0">
                <a:latin typeface="Georgia" pitchFamily="18" charset="0"/>
              </a:rPr>
              <a:t>Habt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ihr</a:t>
            </a:r>
            <a:r>
              <a:rPr lang="en-GB" sz="4400" dirty="0" smtClean="0">
                <a:latin typeface="Georgia" pitchFamily="18" charset="0"/>
              </a:rPr>
              <a:t> am </a:t>
            </a:r>
            <a:r>
              <a:rPr lang="en-GB" sz="4400" dirty="0" err="1" smtClean="0">
                <a:latin typeface="Georgia" pitchFamily="18" charset="0"/>
              </a:rPr>
              <a:t>Samstag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b="1" dirty="0" err="1" smtClean="0">
                <a:latin typeface="Georgia" pitchFamily="18" charset="0"/>
              </a:rPr>
              <a:t>schulfrei</a:t>
            </a:r>
            <a:r>
              <a:rPr lang="en-GB" sz="4400" dirty="0" smtClean="0">
                <a:latin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8964488" cy="197768"/>
          </a:xfrm>
        </p:spPr>
        <p:txBody>
          <a:bodyPr>
            <a:normAutofit fontScale="25000" lnSpcReduction="20000"/>
          </a:bodyPr>
          <a:lstStyle/>
          <a:p>
            <a:endParaRPr lang="en-GB" sz="44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GB" dirty="0" err="1" smtClean="0"/>
              <a:t>Beantworten</a:t>
            </a:r>
            <a:r>
              <a:rPr lang="en-GB" dirty="0" smtClean="0"/>
              <a:t> wir die </a:t>
            </a:r>
            <a:r>
              <a:rPr lang="en-GB" dirty="0" err="1" smtClean="0"/>
              <a:t>Fragen</a:t>
            </a:r>
            <a:r>
              <a:rPr lang="en-GB" dirty="0" smtClean="0"/>
              <a:t>!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645024"/>
            <a:ext cx="8964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err="1" smtClean="0">
                <a:latin typeface="Georgia" pitchFamily="18" charset="0"/>
              </a:rPr>
              <a:t>Wie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viele</a:t>
            </a:r>
            <a:r>
              <a:rPr lang="en-GB" sz="4400" dirty="0" smtClean="0">
                <a:latin typeface="Georgia" pitchFamily="18" charset="0"/>
              </a:rPr>
              <a:t> Male in der</a:t>
            </a:r>
            <a:r>
              <a:rPr lang="ru-RU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Woche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habt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ihr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Fremdsprache</a:t>
            </a:r>
            <a:r>
              <a:rPr lang="en-GB" sz="4400" dirty="0" smtClean="0">
                <a:latin typeface="Georgia" pitchFamily="18" charset="0"/>
              </a:rPr>
              <a:t>?                         Und Geschichte? </a:t>
            </a:r>
            <a:r>
              <a:rPr lang="en-GB" sz="4400" dirty="0" err="1" smtClean="0">
                <a:latin typeface="Georgia" pitchFamily="18" charset="0"/>
              </a:rPr>
              <a:t>Mathe</a:t>
            </a:r>
            <a:r>
              <a:rPr lang="en-GB" sz="4400" dirty="0" smtClean="0">
                <a:latin typeface="Georgia" pitchFamily="18" charset="0"/>
              </a:rPr>
              <a:t>? </a:t>
            </a:r>
            <a:r>
              <a:rPr lang="en-GB" sz="4400" dirty="0" err="1" smtClean="0">
                <a:latin typeface="Georgia" pitchFamily="18" charset="0"/>
              </a:rPr>
              <a:t>Kunst</a:t>
            </a:r>
            <a:r>
              <a:rPr lang="en-GB" sz="4400" dirty="0" smtClean="0">
                <a:latin typeface="Georgia" pitchFamily="18" charset="0"/>
              </a:rPr>
              <a:t>? </a:t>
            </a:r>
            <a:r>
              <a:rPr lang="en-GB" sz="4400" dirty="0" err="1" smtClean="0">
                <a:latin typeface="Georgia" pitchFamily="18" charset="0"/>
              </a:rPr>
              <a:t>Biologie</a:t>
            </a:r>
            <a:r>
              <a:rPr lang="en-GB" sz="4400" dirty="0" smtClean="0">
                <a:latin typeface="Georgia" pitchFamily="18" charset="0"/>
              </a:rPr>
              <a:t> ?</a:t>
            </a:r>
            <a:endParaRPr lang="ru-RU" sz="4400" dirty="0" smtClean="0"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4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628800"/>
            <a:ext cx="89644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err="1" smtClean="0">
                <a:latin typeface="Georgia" pitchFamily="18" charset="0"/>
              </a:rPr>
              <a:t>Wie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viele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US" sz="4400" dirty="0" smtClean="0">
                <a:latin typeface="Georgia" pitchFamily="18" charset="0"/>
              </a:rPr>
              <a:t>M</a:t>
            </a:r>
            <a:r>
              <a:rPr lang="en-GB" sz="4400" dirty="0" smtClean="0">
                <a:latin typeface="Georgia" pitchFamily="18" charset="0"/>
              </a:rPr>
              <a:t>ale in der </a:t>
            </a:r>
            <a:r>
              <a:rPr lang="en-GB" sz="4400" dirty="0" err="1" smtClean="0">
                <a:latin typeface="Georgia" pitchFamily="18" charset="0"/>
              </a:rPr>
              <a:t>Woche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habt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ihr</a:t>
            </a:r>
            <a:r>
              <a:rPr lang="en-GB" sz="4400" dirty="0" smtClean="0">
                <a:latin typeface="Georgia" pitchFamily="18" charset="0"/>
              </a:rPr>
              <a:t> </a:t>
            </a:r>
            <a:r>
              <a:rPr lang="en-GB" sz="4400" dirty="0" err="1" smtClean="0">
                <a:latin typeface="Georgia" pitchFamily="18" charset="0"/>
              </a:rPr>
              <a:t>Muttersprache</a:t>
            </a:r>
            <a:r>
              <a:rPr lang="en-GB" sz="4400" dirty="0" smtClean="0">
                <a:latin typeface="Georgia" pitchFamily="18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">
      <a:dk1>
        <a:sysClr val="windowText" lastClr="000000"/>
      </a:dk1>
      <a:lt1>
        <a:sysClr val="window" lastClr="FFFFFF"/>
      </a:lt1>
      <a:dk2>
        <a:srgbClr val="6ADAFA"/>
      </a:dk2>
      <a:lt2>
        <a:srgbClr val="DBF5F9"/>
      </a:lt2>
      <a:accent1>
        <a:srgbClr val="59A9F2"/>
      </a:accent1>
      <a:accent2>
        <a:srgbClr val="90C6F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2779</TotalTime>
  <Words>271</Words>
  <Application>Microsoft Office PowerPoint</Application>
  <PresentationFormat>Экран (4:3)</PresentationFormat>
  <Paragraphs>76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Волна</vt:lpstr>
      <vt:lpstr>Слайд</vt:lpstr>
      <vt:lpstr>Урок немецкого языка в 6 классе  </vt:lpstr>
      <vt:lpstr> Im Garten steht  ein schönes Haus,   Dort gehen Kinder ein und aus   Sie lernen, turnen, singen hier,   Wie heißt das Haus,  wer sagt das mir?</vt:lpstr>
      <vt:lpstr>Слайд 3</vt:lpstr>
      <vt:lpstr>Слайд 4</vt:lpstr>
      <vt:lpstr>Слайд 5</vt:lpstr>
      <vt:lpstr>Слайд 6</vt:lpstr>
      <vt:lpstr>Wir spielen Auktion    «Sieg das Wort»</vt:lpstr>
      <vt:lpstr>Слайд 8</vt:lpstr>
      <vt:lpstr>Beantworten wir die Fragen!</vt:lpstr>
      <vt:lpstr>Слайд 10</vt:lpstr>
      <vt:lpstr>Слайд 11</vt:lpstr>
      <vt:lpstr>Слайд 12</vt:lpstr>
      <vt:lpstr>      1. + Richtig 2.  - Falsch 3. + Richtig 4. - Falsch 5. - Falsch  6. + Richtig  7.  - Falsch </vt:lpstr>
      <vt:lpstr>Слайд 14</vt:lpstr>
      <vt:lpstr>Слайд 15</vt:lpstr>
      <vt:lpstr>      Danke für die Arbeit! Auf Wiedersehen!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МОРФЕМ</dc:title>
  <dc:creator>Вова</dc:creator>
  <cp:lastModifiedBy>KEY</cp:lastModifiedBy>
  <cp:revision>87</cp:revision>
  <dcterms:created xsi:type="dcterms:W3CDTF">2012-01-17T05:45:22Z</dcterms:created>
  <dcterms:modified xsi:type="dcterms:W3CDTF">2017-11-28T17:03:10Z</dcterms:modified>
</cp:coreProperties>
</file>