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88" r:id="rId2"/>
    <p:sldId id="289" r:id="rId3"/>
    <p:sldId id="284" r:id="rId4"/>
    <p:sldId id="299" r:id="rId5"/>
    <p:sldId id="257" r:id="rId6"/>
    <p:sldId id="258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97" r:id="rId30"/>
    <p:sldId id="291" r:id="rId31"/>
    <p:sldId id="296" r:id="rId32"/>
    <p:sldId id="295" r:id="rId33"/>
    <p:sldId id="292" r:id="rId34"/>
    <p:sldId id="300" r:id="rId35"/>
    <p:sldId id="293" r:id="rId36"/>
    <p:sldId id="294" r:id="rId37"/>
    <p:sldId id="298" r:id="rId38"/>
    <p:sldId id="283" r:id="rId39"/>
    <p:sldId id="28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94F51-CA45-48DA-B8E8-FD4721B98A94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7B78C7-6380-4A11-9CB6-590D6D7C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6760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7B78C7-6380-4A11-9CB6-590D6D7CD94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3629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7B78C7-6380-4A11-9CB6-590D6D7CD94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7002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http://mcsar.ru/tovarfoto/big_223297.jpg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7B78C7-6380-4A11-9CB6-590D6D7CD94B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8433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7B78C7-6380-4A11-9CB6-590D6D7CD94B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7198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7B78C7-6380-4A11-9CB6-590D6D7CD94B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7198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fizika.r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hyperlink" Target="http://de.drivertuner.com/images/tup4.jpg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i99.carguru.ru/www.kuharka.ru/uploads/images/therms/b28fb326bfc7d8f41fd03f040c696c72.gif" TargetMode="External"/><Relationship Id="rId13" Type="http://schemas.openxmlformats.org/officeDocument/2006/relationships/hyperlink" Target="http://mcsar.ru/tovarfoto/big_223297.jpg" TargetMode="External"/><Relationship Id="rId18" Type="http://schemas.openxmlformats.org/officeDocument/2006/relationships/hyperlink" Target="http://apoteko.ru/pic/20472_7753738.jpg" TargetMode="External"/><Relationship Id="rId3" Type="http://schemas.openxmlformats.org/officeDocument/2006/relationships/hyperlink" Target="http://katti.ucoz.ru/_pu/38/14949003.jpg" TargetMode="External"/><Relationship Id="rId21" Type="http://schemas.openxmlformats.org/officeDocument/2006/relationships/hyperlink" Target="http://otdikh-rossiyan.ru/wp-content/uploads/2012/03/6.jpg" TargetMode="External"/><Relationship Id="rId7" Type="http://schemas.openxmlformats.org/officeDocument/2006/relationships/hyperlink" Target="http://www.menichinigioiellieri.it/polopoly_fs/1.8617991.1332947428!/httpImage/img.jpg_gen/derivatives/landscape_324/img.jpg" TargetMode="External"/><Relationship Id="rId12" Type="http://schemas.openxmlformats.org/officeDocument/2006/relationships/hyperlink" Target="http://www.decor-elite.com.ua/adm/images/phocagallery/water/water_0006.jpg" TargetMode="External"/><Relationship Id="rId17" Type="http://schemas.openxmlformats.org/officeDocument/2006/relationships/hyperlink" Target="http://feo.ua/news_thumbs/onfbd97091e3e641af772b19b56b25e6575_800.jpg" TargetMode="External"/><Relationship Id="rId25" Type="http://schemas.openxmlformats.org/officeDocument/2006/relationships/image" Target="../media/image68.png"/><Relationship Id="rId2" Type="http://schemas.openxmlformats.org/officeDocument/2006/relationships/notesSlide" Target="../notesSlides/notesSlide5.xml"/><Relationship Id="rId16" Type="http://schemas.openxmlformats.org/officeDocument/2006/relationships/hyperlink" Target="http://dreamworlds.ru/uploads/posts/2010-06/1277635794_ships1.jpg" TargetMode="External"/><Relationship Id="rId20" Type="http://schemas.openxmlformats.org/officeDocument/2006/relationships/hyperlink" Target="http://www.chitalnya.ru/upload/433/5891389166936278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lay.livegames.ru/pic/morskoy_boy.jpg" TargetMode="External"/><Relationship Id="rId11" Type="http://schemas.openxmlformats.org/officeDocument/2006/relationships/hyperlink" Target="http://www.astrosurf.com/luxorion/Physique/sony-alpha-dslr-a100-macro.jpg" TargetMode="External"/><Relationship Id="rId24" Type="http://schemas.openxmlformats.org/officeDocument/2006/relationships/hyperlink" Target="http://de.drivertuner.com/images/tup4.jpg" TargetMode="External"/><Relationship Id="rId5" Type="http://schemas.openxmlformats.org/officeDocument/2006/relationships/hyperlink" Target="http://mold.su/images/stories/time.jpg" TargetMode="External"/><Relationship Id="rId15" Type="http://schemas.openxmlformats.org/officeDocument/2006/relationships/hyperlink" Target="http://www.euforia.tv/uploads/modules/news/16053/272248-astigmatism.jpg" TargetMode="External"/><Relationship Id="rId23" Type="http://schemas.openxmlformats.org/officeDocument/2006/relationships/slide" Target="slide3.xml"/><Relationship Id="rId10" Type="http://schemas.openxmlformats.org/officeDocument/2006/relationships/hyperlink" Target="http://s44.radikal.ru/i105/1005/f7/91c5de671508.gif" TargetMode="External"/><Relationship Id="rId19" Type="http://schemas.openxmlformats.org/officeDocument/2006/relationships/hyperlink" Target="http://antclub.ru/f/827/r2_tn.jpg" TargetMode="External"/><Relationship Id="rId4" Type="http://schemas.openxmlformats.org/officeDocument/2006/relationships/hyperlink" Target="http://s0.tochka.net/games_gallery/g_6734/img_2/great-sea-battle-screenshot0.jpg" TargetMode="External"/><Relationship Id="rId9" Type="http://schemas.openxmlformats.org/officeDocument/2006/relationships/hyperlink" Target="http://www.dedushkinalavka.ru/images/catalog/081211174540_full.jpg" TargetMode="External"/><Relationship Id="rId14" Type="http://schemas.openxmlformats.org/officeDocument/2006/relationships/hyperlink" Target="http://lib.rus.ec/i/67/362267/p5_06.jpg" TargetMode="External"/><Relationship Id="rId22" Type="http://schemas.openxmlformats.org/officeDocument/2006/relationships/hyperlink" Target="http://3dmodelscnc.ru/wp-content/uploads/2011/05/paket-s-molokom-iz-farfora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14.png"/><Relationship Id="rId18" Type="http://schemas.openxmlformats.org/officeDocument/2006/relationships/slide" Target="slide15.xml"/><Relationship Id="rId26" Type="http://schemas.openxmlformats.org/officeDocument/2006/relationships/image" Target="../media/image21.png"/><Relationship Id="rId3" Type="http://schemas.openxmlformats.org/officeDocument/2006/relationships/image" Target="../media/image7.jpeg"/><Relationship Id="rId21" Type="http://schemas.openxmlformats.org/officeDocument/2006/relationships/slide" Target="slide27.xml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17" Type="http://schemas.openxmlformats.org/officeDocument/2006/relationships/slide" Target="slide13.xml"/><Relationship Id="rId25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png"/><Relationship Id="rId20" Type="http://schemas.openxmlformats.org/officeDocument/2006/relationships/slide" Target="slide23.xml"/><Relationship Id="rId29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image" Target="../media/image12.png"/><Relationship Id="rId24" Type="http://schemas.openxmlformats.org/officeDocument/2006/relationships/slide" Target="slide21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23" Type="http://schemas.openxmlformats.org/officeDocument/2006/relationships/image" Target="../media/image19.png"/><Relationship Id="rId28" Type="http://schemas.openxmlformats.org/officeDocument/2006/relationships/image" Target="../media/image22.png"/><Relationship Id="rId10" Type="http://schemas.openxmlformats.org/officeDocument/2006/relationships/image" Target="../media/image11.png"/><Relationship Id="rId19" Type="http://schemas.openxmlformats.org/officeDocument/2006/relationships/image" Target="../media/image17.png"/><Relationship Id="rId31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18.png"/><Relationship Id="rId27" Type="http://schemas.openxmlformats.org/officeDocument/2006/relationships/slide" Target="slide8.xml"/><Relationship Id="rId30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7650" y="-225425"/>
            <a:ext cx="96393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428992" y="6000768"/>
            <a:ext cx="55006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Белоусов А.В.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Преподаватель физики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ОГАПОУ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«</a:t>
            </a:r>
            <a:r>
              <a:rPr lang="ru-RU" sz="2000" dirty="0" err="1" smtClean="0">
                <a:solidFill>
                  <a:schemeClr val="bg1"/>
                </a:solidFill>
              </a:rPr>
              <a:t>Яковлевский</a:t>
            </a:r>
            <a:r>
              <a:rPr lang="ru-RU" sz="2000" dirty="0" smtClean="0">
                <a:solidFill>
                  <a:schemeClr val="bg1"/>
                </a:solidFill>
              </a:rPr>
              <a:t> политехнический техникум»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6429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Интерактивная игра по физике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Механика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1" y="1988840"/>
            <a:ext cx="7128792" cy="168478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легче везти сумку – тележку: толкать её перед собой или тащить позади себя?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04046" y="4941168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004045" y="4941168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73016"/>
            <a:ext cx="2742574" cy="274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1604" cy="1466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332241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005" y="1988840"/>
            <a:ext cx="7751203" cy="424847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толкать сумку перед собой, у силы, с которой вы действуете на сумку, появляется составляющая, направленная вниз и увеличивающая вес сумки. При этом возрастает сила трения. Если тащить сумку позади себя, получается обратный эффект: приложенная вами сила уменьшает вес сумки и силу трения. Таким образом, тащить сумку позади себя легче.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799" y="476672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71800" y="476672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845068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36;p15" descr="slide0005_backgroun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484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488" y="1714488"/>
            <a:ext cx="4547997" cy="2214578"/>
          </a:xfrm>
        </p:spPr>
        <p:txBody>
          <a:bodyPr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5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Переход</a:t>
            </a: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хода</a:t>
            </a:r>
            <a:endParaRPr lang="ru-RU" sz="54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 l="12057" t="1026" r="12057"/>
          <a:stretch>
            <a:fillRect/>
          </a:stretch>
        </p:blipFill>
        <p:spPr bwMode="auto">
          <a:xfrm>
            <a:off x="4714876" y="3643314"/>
            <a:ext cx="166895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670727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Оптика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7672365" cy="1684784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Фотограф увидел, что во время фотографирования на объектив фотоаппарата села муха. Появится ли изображение мухи на снимке?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04046" y="4941168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005162" y="4930368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120769"/>
            <a:ext cx="2196679" cy="1629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4858244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005" y="1988840"/>
            <a:ext cx="7751203" cy="288032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снимке изображения мухи не будет. Она закрывает часть объектива, то есть выполняет роль диафрагмы. Освещённость фотоплёнки несколько уменьшится, но изображение останется прежним.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799" y="476672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71800" y="476672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3611325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Оптика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1" y="1988840"/>
            <a:ext cx="7128792" cy="168478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/>
              <a:t>Можно ли добыть огонь с помощью льда?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4046" y="4941168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004046" y="4941166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99" y="3437392"/>
            <a:ext cx="3118237" cy="2079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0814784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005" y="1988840"/>
            <a:ext cx="7751203" cy="4248472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/>
              <a:t>Добыть </a:t>
            </a:r>
            <a:r>
              <a:rPr lang="ru-RU" sz="2800" dirty="0"/>
              <a:t>огонь с помощью </a:t>
            </a:r>
            <a:r>
              <a:rPr lang="ru-RU" sz="2800" dirty="0" smtClean="0"/>
              <a:t>льда можно в солнечный день. Для этого нужно сделать из льда двояковыпуклую линзу, которая имеет свойство фокусировать падающие на неё параллельные лучи в одну точку. В этой точке можно получить высокую температуру и зажечь горючий материал.  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799" y="476672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71800" y="476672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66529">
            <a:off x="5181992" y="5276041"/>
            <a:ext cx="984453" cy="1478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73401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Оптика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1" y="1988840"/>
            <a:ext cx="7128792" cy="168478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Какой физический смысл имеет выражение «Из глаз посыпались искры»?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4046" y="4941168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004046" y="4941166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683412"/>
            <a:ext cx="2257900" cy="2388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325631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005" y="1988840"/>
            <a:ext cx="7751203" cy="1296144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любом способе раздражения зрительного нерва возникает ощущение света.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799" y="476672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71800" y="476672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02" y="3357562"/>
            <a:ext cx="3193827" cy="2281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28" cy="133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002177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Оптика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7272809" cy="168478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Какого цвета небо видят астронавты на Луне?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4046" y="4941168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004046" y="4941166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86" r="7356" b="6484"/>
          <a:stretch/>
        </p:blipFill>
        <p:spPr bwMode="auto">
          <a:xfrm>
            <a:off x="1187624" y="3451769"/>
            <a:ext cx="3241500" cy="2191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344999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336;p15" descr="slide0005_backgroun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484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14678" y="2214554"/>
            <a:ext cx="3643338" cy="175432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Правила игры</a:t>
            </a:r>
            <a:endParaRPr lang="ru-RU" sz="54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005" y="1988840"/>
            <a:ext cx="7751203" cy="2664296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Луне нет атмосферы, в которой бы происходило рассеяние солнечного света. Поэтому на Луне небо всегда чёрного цвета.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799" y="476672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71800" y="476672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2266" y="3796088"/>
            <a:ext cx="2954246" cy="2352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67364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Теплота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1988840"/>
            <a:ext cx="7715304" cy="168478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Почему в медицинских термометрах используют ртуть, а не спирт или эфир?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04046" y="4941168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4996370" y="4941168"/>
            <a:ext cx="3672409" cy="756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89040"/>
            <a:ext cx="2495611" cy="1451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52428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005" y="1988840"/>
            <a:ext cx="7751203" cy="266429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Ртуть имеет 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ó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льшую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теплопроводность и меньшую теплоёмкость по сравнению с эфиром и спиртом, поэтому сокращается время измерения температуры.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799" y="476672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71800" y="476672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246378"/>
            <a:ext cx="2511160" cy="1886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7540530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Теплота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7272809" cy="168478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измерить температуру муравья?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4046" y="4941168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004046" y="4941166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573016"/>
            <a:ext cx="3001516" cy="2011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497211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005" y="1988840"/>
            <a:ext cx="7751203" cy="1296144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/>
              <a:t>Нужно набрать стакан муравьёв и поместить туда термометр.  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799" y="476672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71800" y="476672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140968"/>
            <a:ext cx="2998787" cy="299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866236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Теплота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7272809" cy="168478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Будет ли кипеть вода внутри длинных макарон?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04046" y="4941168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4046" y="5044778"/>
            <a:ext cx="367240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645024"/>
            <a:ext cx="2585864" cy="193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37626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005" y="1988840"/>
            <a:ext cx="7751203" cy="367240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Нет. Чтобы вода в полости макарон кипела, ей необходимо сообщать тепло от более нагретого тела. Вода в кастрюле не может быть нагретой выше температуры кипения. Поэтому температура воды в полости макарон может лишь сравниться с температурой воды в кастрюле.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799" y="476672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71800" y="476672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106046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Теплота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7272809" cy="168478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/>
              <a:t>Можно ли разогреть молоко, упакованное в бумажный пакет, на открытом огне?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4046" y="4941168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004046" y="4941166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491771"/>
            <a:ext cx="2713484" cy="2713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342372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005" y="1988840"/>
            <a:ext cx="7751203" cy="316835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Можно, если пакет имеет стенки, хорошо проводящие тепло. Температура упаковочного материала при наличии молока не может в данном случае быть заметно выше температуры кипения молока, которой недостаточно для разрушения упаковки.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799" y="476672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71800" y="476672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889248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450;p28" descr="slide0005_backgroun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484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1357298"/>
            <a:ext cx="6000792" cy="414340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Спасибо за участие!</a:t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0366" y="4653136"/>
            <a:ext cx="1622425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4184" y="4772825"/>
            <a:ext cx="1474787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>
            <a:hlinkClick r:id="" action="ppaction://hlinkshowjump?jump=endshow"/>
          </p:cNvPr>
          <p:cNvSpPr/>
          <p:nvPr/>
        </p:nvSpPr>
        <p:spPr>
          <a:xfrm>
            <a:off x="7507274" y="4757272"/>
            <a:ext cx="1548605" cy="7200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143697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Правила игры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5969" y="1865857"/>
            <a:ext cx="7272809" cy="3120236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 каждой буквой названия темы «прячется» вопрос. Команды поочерёдно выбирают вопросы, называя их «адреса»: А1, Б3 и т.д.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 правильный ответ команда получает один балл. Побеждает команда, набравшая  большее количество баллов.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15157" y="5864663"/>
            <a:ext cx="2016224" cy="725348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6915156" y="5996504"/>
            <a:ext cx="201622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</a:rPr>
              <a:t>Начало игры</a:t>
            </a:r>
            <a:endParaRPr lang="ru-RU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2052" name="Picture 4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27" y="5777336"/>
            <a:ext cx="162000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890" y="5912213"/>
            <a:ext cx="1549274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182063" y="5900139"/>
            <a:ext cx="1527101" cy="6543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6915157" y="5590936"/>
            <a:ext cx="2016224" cy="64726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89769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ed5c3affd274fa2b9a53a922366e809d&amp;n=33&amp;h=215&amp;w=3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894" y="3409833"/>
            <a:ext cx="3052784" cy="22337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Picture 4" descr="https://im0-tub-ru.yandex.net/i?id=dcf2e2df4d78d756522c13f64edff051&amp;n=33&amp;h=215&amp;w=215"/>
          <p:cNvPicPr>
            <a:picLocks noChangeAspect="1" noChangeArrowheads="1"/>
          </p:cNvPicPr>
          <p:nvPr/>
        </p:nvPicPr>
        <p:blipFill>
          <a:blip r:embed="rId3"/>
          <a:srcRect l="6250" t="6250" r="6250" b="6250"/>
          <a:stretch>
            <a:fillRect/>
          </a:stretch>
        </p:blipFill>
        <p:spPr bwMode="auto">
          <a:xfrm>
            <a:off x="3428992" y="3429000"/>
            <a:ext cx="2286016" cy="22860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Picture 6" descr="https://im0-tub-ru.yandex.net/i?id=40b511e0d93c0c19ac5b6eb82e5409e8&amp;n=33&amp;h=215&amp;w=361"/>
          <p:cNvPicPr>
            <a:picLocks noChangeAspect="1" noChangeArrowheads="1"/>
          </p:cNvPicPr>
          <p:nvPr/>
        </p:nvPicPr>
        <p:blipFill>
          <a:blip r:embed="rId4"/>
          <a:srcRect l="14543" r="10664"/>
          <a:stretch>
            <a:fillRect/>
          </a:stretch>
        </p:blipFill>
        <p:spPr bwMode="auto">
          <a:xfrm>
            <a:off x="5857884" y="3452826"/>
            <a:ext cx="2840908" cy="226219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«Добей» мудреца</a:t>
            </a:r>
            <a:endParaRPr kumimoji="0" lang="ru-RU" sz="44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7356" y="1115311"/>
            <a:ext cx="26432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Знание – 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endParaRPr lang="ru-RU" sz="2800" b="1" dirty="0" smtClean="0">
              <a:solidFill>
                <a:schemeClr val="bg1"/>
              </a:solidFill>
            </a:endParaRPr>
          </a:p>
          <a:p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071934" y="1142984"/>
            <a:ext cx="47149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СИЛА</a:t>
            </a: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Френсис Бэкон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английский философ,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основоположник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экспериментального метода в науке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«Добей» мудреца</a:t>
            </a:r>
            <a:endParaRPr kumimoji="0" lang="ru-RU" sz="44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260447"/>
            <a:ext cx="6929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Дайте мне точку опоры - и я переверну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71934" y="1214422"/>
            <a:ext cx="47149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ЗЕМЛЮ!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Архимед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древнегреческий математик,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физик, инженер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im0-tub-ru.yandex.net/i?id=bc3c62c48622c9719a973593ba7a8a0b&amp;n=33&amp;h=215&amp;w=312"/>
          <p:cNvPicPr>
            <a:picLocks noChangeAspect="1" noChangeArrowheads="1"/>
          </p:cNvPicPr>
          <p:nvPr/>
        </p:nvPicPr>
        <p:blipFill>
          <a:blip r:embed="rId3"/>
          <a:srcRect l="7212" r="8653"/>
          <a:stretch>
            <a:fillRect/>
          </a:stretch>
        </p:blipFill>
        <p:spPr bwMode="auto">
          <a:xfrm>
            <a:off x="5984977" y="3071810"/>
            <a:ext cx="2878305" cy="23574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Picture 4" descr="https://im0-tub-ru.yandex.net/i?id=50de09fc5250f0b812e8920bcb27edf0&amp;n=33&amp;h=215&amp;w=306"/>
          <p:cNvPicPr>
            <a:picLocks noChangeAspect="1" noChangeArrowheads="1"/>
          </p:cNvPicPr>
          <p:nvPr/>
        </p:nvPicPr>
        <p:blipFill>
          <a:blip r:embed="rId4"/>
          <a:srcRect l="9804" r="6862"/>
          <a:stretch>
            <a:fillRect/>
          </a:stretch>
        </p:blipFill>
        <p:spPr bwMode="auto">
          <a:xfrm>
            <a:off x="142844" y="3071810"/>
            <a:ext cx="2796069" cy="23574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Picture 6" descr="https://im0-tub-ru.yandex.net/i?id=1888b3f83449aed937306a39f4b0f36c&amp;n=33&amp;h=215&amp;w=25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3071810"/>
            <a:ext cx="2774119" cy="23574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«Добей» мудреца</a:t>
            </a:r>
            <a:endParaRPr kumimoji="0" lang="ru-RU" sz="44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115311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Существует лишь то, что можно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643174" y="1142984"/>
            <a:ext cx="592935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ИЗМЕРИТЬ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 Планк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немецкий физик-теоретик,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основоположник квантовой физики,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лауреат Нобелевской премии по физике (1918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s://im0-tub-ru.yandex.net/i?id=5051056a89a9a7291e90f417863ec590&amp;n=33&amp;h=215&amp;w=323"/>
          <p:cNvPicPr>
            <a:picLocks noChangeAspect="1" noChangeArrowheads="1"/>
          </p:cNvPicPr>
          <p:nvPr/>
        </p:nvPicPr>
        <p:blipFill>
          <a:blip r:embed="rId3"/>
          <a:srcRect l="13932"/>
          <a:stretch>
            <a:fillRect/>
          </a:stretch>
        </p:blipFill>
        <p:spPr bwMode="auto">
          <a:xfrm>
            <a:off x="294359" y="3643314"/>
            <a:ext cx="3017431" cy="23336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/>
          </a:sp3d>
        </p:spPr>
      </p:pic>
      <p:pic>
        <p:nvPicPr>
          <p:cNvPr id="13" name="Picture 4" descr="https://im0-tub-ru.yandex.net/i?id=c7664e5653e1ce42b787e7c30798d07a&amp;n=33&amp;h=215&amp;w=156"/>
          <p:cNvPicPr>
            <a:picLocks noChangeAspect="1" noChangeArrowheads="1"/>
          </p:cNvPicPr>
          <p:nvPr/>
        </p:nvPicPr>
        <p:blipFill>
          <a:blip r:embed="rId4"/>
          <a:srcRect b="14108"/>
          <a:stretch>
            <a:fillRect/>
          </a:stretch>
        </p:blipFill>
        <p:spPr bwMode="auto">
          <a:xfrm>
            <a:off x="3500430" y="3643314"/>
            <a:ext cx="2000264" cy="23678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4" name="Picture 6" descr="https://im0-tub-ru.yandex.net/i?id=b992fb918e3211d3c209e45bd975f819&amp;n=33&amp;h=215&amp;w=2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3643313"/>
            <a:ext cx="2357454" cy="23357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«Добей» мудреца</a:t>
            </a:r>
            <a:endParaRPr kumimoji="0" lang="ru-RU" sz="44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142984"/>
            <a:ext cx="76438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Жизнь - как вождение велосипеда. Чтобы сохранить равновесие, ты должен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1571612"/>
            <a:ext cx="528641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ДВИГАТЬСЯ</a:t>
            </a: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Альберт Эйнштейн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физик-теоретик,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лауреат Нобелевской премии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физике (1921)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im0-tub-ru.yandex.net/i?id=13e375ffe3fec9facc736da55a629590&amp;n=33&amp;h=215&amp;w=344"/>
          <p:cNvPicPr>
            <a:picLocks noChangeAspect="1" noChangeArrowheads="1"/>
          </p:cNvPicPr>
          <p:nvPr/>
        </p:nvPicPr>
        <p:blipFill>
          <a:blip r:embed="rId3"/>
          <a:srcRect l="26163"/>
          <a:stretch>
            <a:fillRect/>
          </a:stretch>
        </p:blipFill>
        <p:spPr bwMode="auto">
          <a:xfrm>
            <a:off x="3286116" y="3857628"/>
            <a:ext cx="2562220" cy="21688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Picture 6" descr="https://im0-tub-ru.yandex.net/i?id=2abfa6c011715d985c64b6718adc9ef1&amp;n=33&amp;h=215&amp;w=215"/>
          <p:cNvPicPr>
            <a:picLocks noChangeAspect="1" noChangeArrowheads="1"/>
          </p:cNvPicPr>
          <p:nvPr/>
        </p:nvPicPr>
        <p:blipFill>
          <a:blip r:embed="rId4"/>
          <a:srcRect t="19626" r="10280"/>
          <a:stretch>
            <a:fillRect/>
          </a:stretch>
        </p:blipFill>
        <p:spPr bwMode="auto">
          <a:xfrm>
            <a:off x="571472" y="3857628"/>
            <a:ext cx="2428892" cy="217586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Picture 8" descr="https://im0-tub-ru.yandex.net/i?id=ef88020202903e264c7f5fa9a60e2ec4&amp;n=33&amp;h=215&amp;w=208"/>
          <p:cNvPicPr>
            <a:picLocks noChangeAspect="1" noChangeArrowheads="1"/>
          </p:cNvPicPr>
          <p:nvPr/>
        </p:nvPicPr>
        <p:blipFill>
          <a:blip r:embed="rId5"/>
          <a:srcRect b="6481"/>
          <a:stretch>
            <a:fillRect/>
          </a:stretch>
        </p:blipFill>
        <p:spPr bwMode="auto">
          <a:xfrm>
            <a:off x="6072198" y="3860009"/>
            <a:ext cx="2214578" cy="214075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«Добей» мудреца</a:t>
            </a:r>
            <a:endParaRPr kumimoji="0" lang="ru-RU" sz="44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115311"/>
            <a:ext cx="8286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Науки делятся на две группы — на физику и коллекционирование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714480" y="1571612"/>
            <a:ext cx="721523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МАРОК </a:t>
            </a: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Эрнест Резерфорд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британский физик,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«отец» ядерной физики,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лауреат Нобелевской премии по химии (1908)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im0-tub-ru.yandex.net/i?id=852410f07a71a9be414542321693beeb-l&amp;n=13"/>
          <p:cNvPicPr>
            <a:picLocks noChangeAspect="1" noChangeArrowheads="1"/>
          </p:cNvPicPr>
          <p:nvPr/>
        </p:nvPicPr>
        <p:blipFill>
          <a:blip r:embed="rId3"/>
          <a:srcRect l="2041" t="7445" r="4082"/>
          <a:stretch>
            <a:fillRect/>
          </a:stretch>
        </p:blipFill>
        <p:spPr bwMode="auto">
          <a:xfrm>
            <a:off x="142844" y="3857628"/>
            <a:ext cx="3067595" cy="207170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Picture 4" descr="http://fotohood.ru/images/806369_listy-dlya-monet-svoimi-rukam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857628"/>
            <a:ext cx="3000396" cy="207195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Picture 6" descr="http://vtemu.by/wp-content/uploads/2013/09/19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3857628"/>
            <a:ext cx="2786114" cy="208829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«Добей» мудреца</a:t>
            </a:r>
            <a:endParaRPr kumimoji="0" lang="ru-RU" sz="44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1115311"/>
            <a:ext cx="77867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Всё, что есть в химии научного, это физика, а остальное —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endParaRPr lang="ru-RU" sz="2800" b="1" dirty="0" smtClean="0">
              <a:solidFill>
                <a:schemeClr val="bg1"/>
              </a:solidFill>
            </a:endParaRPr>
          </a:p>
          <a:p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000364" y="1643050"/>
            <a:ext cx="58579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КУХНЯ</a:t>
            </a:r>
          </a:p>
          <a:p>
            <a:pPr algn="r"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Лев Давидович Ландау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советский физик-теоретик, </a:t>
            </a: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лауреат Нобелевской премии по физике (1962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im0-tub-ru.yandex.net/i?id=26906fd76859d3ebe6c813d6500c52dc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714752"/>
            <a:ext cx="3000396" cy="20002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Picture 6" descr="http://klassniytur.ru/wp-content/uploads/2016/07/tsirk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714752"/>
            <a:ext cx="3000664" cy="199919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Picture 8" descr="https://im0-tub-ru.yandex.net/i?id=7e52d8d96abc0e76078cfe9761ff68de-l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20" y="3714752"/>
            <a:ext cx="2964744" cy="197526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«Добей» мудреца</a:t>
            </a:r>
            <a:endParaRPr kumimoji="0" lang="ru-RU" sz="44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184490"/>
            <a:ext cx="87154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Свобода творчества — свобода делать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endParaRPr lang="ru-RU" sz="2800" b="1" dirty="0" smtClean="0">
              <a:solidFill>
                <a:schemeClr val="bg1"/>
              </a:solidFill>
            </a:endParaRPr>
          </a:p>
          <a:p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786182" y="1199737"/>
            <a:ext cx="47149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ОШИБКИ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Петр Капица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советский инженер, физик,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академик АН СССР,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лауреат Нобелевской премии по физике (1978)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im0-tub-ru.yandex.net/i?id=1d9983ed348c82e3bd59318136580da5&amp;n=33&amp;h=215&amp;w=324"/>
          <p:cNvPicPr>
            <a:picLocks noChangeAspect="1" noChangeArrowheads="1"/>
          </p:cNvPicPr>
          <p:nvPr/>
        </p:nvPicPr>
        <p:blipFill>
          <a:blip r:embed="rId3"/>
          <a:srcRect l="6944"/>
          <a:stretch>
            <a:fillRect/>
          </a:stretch>
        </p:blipFill>
        <p:spPr bwMode="auto">
          <a:xfrm>
            <a:off x="142844" y="3571876"/>
            <a:ext cx="2871786" cy="20478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Picture 4" descr="https://im0-tub-ru.yandex.net/i?id=b320d63f300567d6777ba012bd55510f&amp;n=33&amp;h=215&amp;w=323"/>
          <p:cNvPicPr>
            <a:picLocks noChangeAspect="1" noChangeArrowheads="1"/>
          </p:cNvPicPr>
          <p:nvPr/>
        </p:nvPicPr>
        <p:blipFill>
          <a:blip r:embed="rId4"/>
          <a:srcRect r="9442"/>
          <a:stretch>
            <a:fillRect/>
          </a:stretch>
        </p:blipFill>
        <p:spPr bwMode="auto">
          <a:xfrm>
            <a:off x="3143240" y="3571876"/>
            <a:ext cx="2786082" cy="20478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Picture 8" descr="https://im0-tub-ru.yandex.net/i?id=be74b4c6b59957f1c01ba467c7d2c3b3&amp;n=33&amp;h=215&amp;w=29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3554207"/>
            <a:ext cx="2786082" cy="20655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336;p15" descr="slide0005_backgroun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484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000232" y="1357298"/>
            <a:ext cx="6000792" cy="2571768"/>
          </a:xfrm>
          <a:prstGeom prst="rect">
            <a:avLst/>
          </a:prstGeo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0" u="none" strike="noStrike" kern="1200" cap="all" spc="0" normalizeH="0" baseline="0" noProof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Поздравляем победителей!</a:t>
            </a:r>
            <a:endParaRPr kumimoji="0" lang="ru-RU" sz="4200" b="1" i="0" u="none" strike="noStrike" kern="1200" cap="all" spc="0" normalizeH="0" baseline="0" noProof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5737" t="3259" b="5074"/>
          <a:stretch>
            <a:fillRect/>
          </a:stretch>
        </p:blipFill>
        <p:spPr bwMode="auto">
          <a:xfrm>
            <a:off x="3286116" y="2928934"/>
            <a:ext cx="3500462" cy="251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714884"/>
            <a:ext cx="2071702" cy="1765975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600" cy="9409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Источник основного содержания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000" y="1440000"/>
            <a:ext cx="8568952" cy="85439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Занимательная физика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en-US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en-US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en-US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4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4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4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4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4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800" dirty="0"/>
          </a:p>
        </p:txBody>
      </p:sp>
      <p:pic>
        <p:nvPicPr>
          <p:cNvPr id="4098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37577">
            <a:off x="7138485" y="4297428"/>
            <a:ext cx="1604878" cy="146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16000" y="6310800"/>
            <a:ext cx="828000" cy="5472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02198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600" cy="940966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Источники иллюстраций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000" y="1440000"/>
            <a:ext cx="8406680" cy="481483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Логотип конкурса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Фон</a:t>
            </a:r>
            <a:endParaRPr lang="ru-RU" sz="2000" dirty="0" smtClean="0">
              <a:latin typeface="Times New Roman" pitchFamily="18" charset="0"/>
              <a:cs typeface="Times New Roman" pitchFamily="18" charset="0"/>
              <a:hlinkClick r:id="rId5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6"/>
              </a:rPr>
              <a:t>Эмблема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5"/>
              </a:rPr>
              <a:t>Настенные часы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7"/>
              </a:rPr>
              <a:t>Наручные часы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	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8"/>
              </a:rPr>
              <a:t>Сосиски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9"/>
              </a:rPr>
              <a:t>Сумка-тележка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0"/>
              </a:rPr>
              <a:t>Корабль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1"/>
              </a:rPr>
              <a:t>Фотоаппарат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2"/>
              </a:rPr>
              <a:t>Лёд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3"/>
              </a:rPr>
              <a:t>Линза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4"/>
              </a:rPr>
              <a:t>«Искры из глаз»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5"/>
              </a:rPr>
              <a:t>Глаз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6"/>
              </a:rPr>
              <a:t>Космос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7"/>
              </a:rPr>
              <a:t>«Чёрный» космос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8"/>
              </a:rPr>
              <a:t>Термометр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19"/>
              </a:rPr>
              <a:t>Серый муравей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0"/>
              </a:rPr>
              <a:t>Муравей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1"/>
              </a:rPr>
              <a:t>Макароны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2"/>
              </a:rPr>
              <a:t>Пакет с молоком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/>
          </a:p>
          <a:p>
            <a:endParaRPr lang="ru-RU" sz="18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en-US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en-US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en-US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1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4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4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4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4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4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8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ru-RU" sz="2800" dirty="0"/>
          </a:p>
        </p:txBody>
      </p:sp>
      <p:sp>
        <p:nvSpPr>
          <p:cNvPr id="6" name="Управляющая кнопка: возврат 5">
            <a:hlinkClick r:id="rId23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>
            <a:hlinkClick r:id="rId24"/>
          </p:cNvPr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37577">
            <a:off x="7042036" y="3247691"/>
            <a:ext cx="1650928" cy="150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771099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336;p15" descr="slide0005_backgroun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484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14678" y="2214554"/>
            <a:ext cx="3643338" cy="1754326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Правила игры</a:t>
            </a:r>
            <a:endParaRPr lang="ru-RU" sz="54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 l="2180" r="1162"/>
          <a:stretch>
            <a:fillRect/>
          </a:stretch>
        </p:blipFill>
        <p:spPr bwMode="auto">
          <a:xfrm>
            <a:off x="-142908" y="0"/>
            <a:ext cx="9286908" cy="7150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14290"/>
            <a:ext cx="493204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>
            <a:hlinkClick r:id="rId5" action="ppaction://hlinksldjump"/>
          </p:cNvPr>
          <p:cNvSpPr/>
          <p:nvPr/>
        </p:nvSpPr>
        <p:spPr>
          <a:xfrm>
            <a:off x="1343856" y="3146761"/>
            <a:ext cx="864096" cy="864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00240" y="3146761"/>
            <a:ext cx="864096" cy="864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664336" y="3156572"/>
            <a:ext cx="864096" cy="864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07952" y="3146761"/>
            <a:ext cx="864096" cy="864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36144" y="3146761"/>
            <a:ext cx="864096" cy="864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Click r:id="rId6" action="ppaction://hlinksldjump"/>
          </p:cNvPr>
          <p:cNvSpPr/>
          <p:nvPr/>
        </p:nvSpPr>
        <p:spPr>
          <a:xfrm>
            <a:off x="3072048" y="3146761"/>
            <a:ext cx="864096" cy="864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543340" y="3146761"/>
            <a:ext cx="864096" cy="864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322632" y="2264888"/>
            <a:ext cx="864096" cy="864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193832" y="2261528"/>
            <a:ext cx="864096" cy="864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068632" y="2263868"/>
            <a:ext cx="864096" cy="864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947032" y="2261528"/>
            <a:ext cx="864096" cy="864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9760" y="4910447"/>
            <a:ext cx="864096" cy="8640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80232" y="4033426"/>
            <a:ext cx="864096" cy="8640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73032" y="3156668"/>
            <a:ext cx="864096" cy="8640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407436" y="3141056"/>
            <a:ext cx="864096" cy="864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693032" y="4027868"/>
            <a:ext cx="86409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821832" y="4021702"/>
            <a:ext cx="86409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957832" y="4021702"/>
            <a:ext cx="86409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093832" y="4021702"/>
            <a:ext cx="86409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226232" y="4021702"/>
            <a:ext cx="86409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358764" y="4021702"/>
            <a:ext cx="86409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957832" y="4902668"/>
            <a:ext cx="864096" cy="86409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90232" y="4896000"/>
            <a:ext cx="864096" cy="864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226232" y="4902668"/>
            <a:ext cx="864096" cy="86409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361867" y="4903324"/>
            <a:ext cx="864096" cy="86409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1337128" y="2342945"/>
            <a:ext cx="86099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85000"/>
                  </a:schemeClr>
                </a:solidFill>
              </a:rPr>
              <a:t>А</a:t>
            </a:r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201224" y="2339585"/>
            <a:ext cx="86099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85000"/>
                  </a:schemeClr>
                </a:solidFill>
              </a:rPr>
              <a:t>Б</a:t>
            </a:r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77583" y="2338705"/>
            <a:ext cx="86099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85000"/>
                  </a:schemeClr>
                </a:solidFill>
              </a:rPr>
              <a:t>В</a:t>
            </a:r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68510" y="2336851"/>
            <a:ext cx="84817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000" dirty="0">
                <a:solidFill>
                  <a:schemeClr val="bg1">
                    <a:lumMod val="85000"/>
                  </a:schemeClr>
                </a:solidFill>
              </a:rPr>
              <a:t>Г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78880" y="3239268"/>
            <a:ext cx="86099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85000"/>
                  </a:schemeClr>
                </a:solidFill>
              </a:rPr>
              <a:t>1</a:t>
            </a:r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97771" y="4111483"/>
            <a:ext cx="86099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85000"/>
                  </a:schemeClr>
                </a:solidFill>
              </a:rPr>
              <a:t>2</a:t>
            </a:r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00874" y="4981429"/>
            <a:ext cx="86099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85000"/>
                  </a:schemeClr>
                </a:solidFill>
              </a:rPr>
              <a:t>3</a:t>
            </a:r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872675" y="4998460"/>
            <a:ext cx="86099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85000"/>
                  </a:schemeClr>
                </a:solidFill>
              </a:rPr>
              <a:t>О</a:t>
            </a:r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883926" y="4989861"/>
            <a:ext cx="86099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>
                    <a:lumMod val="85000"/>
                  </a:schemeClr>
                </a:solidFill>
              </a:rPr>
              <a:t>О</a:t>
            </a:r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4818548" y="4901053"/>
            <a:ext cx="864000" cy="864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554924" y="4910351"/>
            <a:ext cx="864096" cy="86409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5689432" y="4899068"/>
            <a:ext cx="864096" cy="86409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4628" y="3167491"/>
            <a:ext cx="819708" cy="837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928" y="3164808"/>
            <a:ext cx="842312" cy="856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9020" y="3164808"/>
            <a:ext cx="852512" cy="840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3856" y="3156668"/>
            <a:ext cx="854265" cy="854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7583" y="3167490"/>
            <a:ext cx="869449" cy="837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3032" y="3167491"/>
            <a:ext cx="835400" cy="83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8956" y="4043301"/>
            <a:ext cx="884237" cy="823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7129" y="3167491"/>
            <a:ext cx="850307" cy="83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3192" y="4043300"/>
            <a:ext cx="840335" cy="84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7129" y="4917711"/>
            <a:ext cx="873003" cy="847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" name="Picture 20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4237" y="4917712"/>
            <a:ext cx="854075" cy="856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3032" y="4903324"/>
            <a:ext cx="864097" cy="861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9640" y="4043300"/>
            <a:ext cx="854687" cy="84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6682" y="4910447"/>
            <a:ext cx="865865" cy="849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6" name="Picture 24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4237" y="4043301"/>
            <a:ext cx="854075" cy="823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7" name="Picture 25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6381" y="4043299"/>
            <a:ext cx="831202" cy="84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8" name="Picture 26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9639" y="4897426"/>
            <a:ext cx="860999" cy="86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9" name="Picture 27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8509" y="4917712"/>
            <a:ext cx="831731" cy="84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0" name="Picture 28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760000"/>
            <a:ext cx="1943712" cy="109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6381" y="4885796"/>
            <a:ext cx="843851" cy="88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8509" y="4033426"/>
            <a:ext cx="860447" cy="852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7952" y="3135568"/>
            <a:ext cx="849975" cy="886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80572" y="5893501"/>
            <a:ext cx="19052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</a:rPr>
              <a:t>Завершение игры</a:t>
            </a:r>
            <a:endParaRPr lang="ru-RU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38796" y="5876951"/>
            <a:ext cx="1846980" cy="84754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29" action="ppaction://hlinksldjump"/>
          </p:cNvPr>
          <p:cNvSpPr/>
          <p:nvPr/>
        </p:nvSpPr>
        <p:spPr>
          <a:xfrm>
            <a:off x="7209684" y="5876951"/>
            <a:ext cx="1905204" cy="84754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2" name="Picture 5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500034" y="2285992"/>
            <a:ext cx="791595" cy="857256"/>
          </a:xfrm>
          <a:prstGeom prst="round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1470" y="0"/>
            <a:ext cx="1571604" cy="1466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061908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Механика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99" y="1988840"/>
            <a:ext cx="7272809" cy="168478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каких часов линейная скорость конца минутной стрелки больше – у наручных или у настенных?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4046" y="4941168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004046" y="4941166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57557">
            <a:off x="3183120" y="4575508"/>
            <a:ext cx="1209822" cy="1209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21088"/>
            <a:ext cx="1918662" cy="191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9188227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3598" y="1988840"/>
            <a:ext cx="7308811" cy="168478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Линейная скорость конца минутной стрелки больше у настенных часов.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799" y="476672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43808" y="565145"/>
            <a:ext cx="360040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01008"/>
            <a:ext cx="2688208" cy="2688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831219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Механика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1" y="1988840"/>
            <a:ext cx="7056784" cy="168478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Почему сосиски при варке обычно лопаются вдоль, а не поперёк?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4046" y="4941168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5004046" y="4941166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861048"/>
            <a:ext cx="28575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831219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9006" y="1988840"/>
            <a:ext cx="7751202" cy="3168352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варке внутри сосисок образуется избыточное давление. При этом сила, приходящаяся на единицу длины вдоль сосиски, больше силы, приходящейся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единицу длины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поперёк сосиски. Поэтому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сосиски при варке обычно лопаются вдоль, а не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поперёк.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1799" y="476672"/>
            <a:ext cx="3672409" cy="76172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71800" y="476672"/>
            <a:ext cx="3672409" cy="7920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Правильный ответ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82758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357290" cy="1266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4948571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</TotalTime>
  <Words>815</Words>
  <Application>Microsoft Office PowerPoint</Application>
  <PresentationFormat>Экран (4:3)</PresentationFormat>
  <Paragraphs>180</Paragraphs>
  <Slides>39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Правила игры</vt:lpstr>
      <vt:lpstr>Слайд 4</vt:lpstr>
      <vt:lpstr>Игра</vt:lpstr>
      <vt:lpstr>Механика</vt:lpstr>
      <vt:lpstr>Слайд 7</vt:lpstr>
      <vt:lpstr>Механика</vt:lpstr>
      <vt:lpstr>Слайд 9</vt:lpstr>
      <vt:lpstr>Механика</vt:lpstr>
      <vt:lpstr>Слайд 11</vt:lpstr>
      <vt:lpstr>Слайд 12</vt:lpstr>
      <vt:lpstr>Оптика</vt:lpstr>
      <vt:lpstr>Слайд 14</vt:lpstr>
      <vt:lpstr>Оптика</vt:lpstr>
      <vt:lpstr>Слайд 16</vt:lpstr>
      <vt:lpstr>Оптика</vt:lpstr>
      <vt:lpstr>Слайд 18</vt:lpstr>
      <vt:lpstr>Оптика</vt:lpstr>
      <vt:lpstr>Слайд 20</vt:lpstr>
      <vt:lpstr>Теплота</vt:lpstr>
      <vt:lpstr>Слайд 22</vt:lpstr>
      <vt:lpstr>Теплота</vt:lpstr>
      <vt:lpstr>Слайд 24</vt:lpstr>
      <vt:lpstr>Теплота</vt:lpstr>
      <vt:lpstr>Слайд 26</vt:lpstr>
      <vt:lpstr>Теплота</vt:lpstr>
      <vt:lpstr>Слайд 28</vt:lpstr>
      <vt:lpstr>Спасибо за участие! 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Источник основного содержания</vt:lpstr>
      <vt:lpstr>Источники иллюстраций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147</cp:revision>
  <dcterms:modified xsi:type="dcterms:W3CDTF">2022-06-05T20:17:22Z</dcterms:modified>
</cp:coreProperties>
</file>