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0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AD7CBD2-38AD-4374-8120-C2D5E504BB31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F5939CF-9E2C-4319-ABAA-C961112F5D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643221&#1079;&#1093;-\Desktop\&#1051;&#1072;&#1088;&#1080;&#1089;&#1072;%20&#1044;&#1086;&#1083;&#1080;&#1085;&#1072;_-_&#1055;&#1086;&#1075;&#1086;&#1076;&#1072;%20&#1074;%20&#1076;&#1086;&#1084;&#1077;%20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785794"/>
            <a:ext cx="7100910" cy="23042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«</a:t>
            </a:r>
            <a:r>
              <a:rPr lang="ru-RU" dirty="0" smtClean="0"/>
              <a:t>Семьей дорожить – счастливым быть»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Подготовила: Позднякова Наталья Александровна,</a:t>
            </a:r>
            <a:br>
              <a:rPr lang="ru-RU" dirty="0" smtClean="0"/>
            </a:br>
            <a:r>
              <a:rPr lang="ru-RU" dirty="0" smtClean="0"/>
              <a:t>учитель начальных  классов</a:t>
            </a:r>
            <a:br>
              <a:rPr lang="ru-RU" dirty="0" smtClean="0"/>
            </a:br>
            <a:r>
              <a:rPr lang="ru-RU" dirty="0" smtClean="0"/>
              <a:t>МБОУ Одинцовская СОШ №9</a:t>
            </a:r>
            <a:br>
              <a:rPr lang="ru-RU" dirty="0" smtClean="0"/>
            </a:br>
            <a:r>
              <a:rPr lang="ru-RU" dirty="0" smtClean="0"/>
              <a:t>им. М. И. </a:t>
            </a:r>
            <a:r>
              <a:rPr lang="ru-RU" dirty="0" err="1" smtClean="0"/>
              <a:t>Неделина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15192165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819472"/>
            <a:ext cx="4939923" cy="6996516"/>
          </a:xfrm>
        </p:spPr>
      </p:pic>
      <p:sp>
        <p:nvSpPr>
          <p:cNvPr id="12" name="TextBox 11"/>
          <p:cNvSpPr txBox="1"/>
          <p:nvPr/>
        </p:nvSpPr>
        <p:spPr>
          <a:xfrm>
            <a:off x="4283968" y="836712"/>
            <a:ext cx="43204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1. Расположенность к другим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2. Снисходительность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3. Терпение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4. Чувство юмора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5. Чуткость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6. Доверие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8. Терпимость к различиям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9. Умение владеть собой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10.Доброжелательность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11.Умение не осуждать других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12.Гуманизм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13.Умение слушать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14.Любознательность</a:t>
            </a:r>
          </a:p>
          <a:p>
            <a:r>
              <a:rPr lang="ru-RU" sz="2000" dirty="0">
                <a:latin typeface="Cambria" pitchFamily="18" charset="0"/>
                <a:ea typeface="Cambria" pitchFamily="18" charset="0"/>
              </a:rPr>
              <a:t>15.Способность к сопереживанию</a:t>
            </a:r>
          </a:p>
          <a:p>
            <a:endParaRPr lang="ru-RU" sz="2000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6883661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07214" y="260648"/>
            <a:ext cx="6257073" cy="58813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заповеди дружбы</a:t>
            </a:r>
            <a:endParaRPr lang="ru-RU" b="1" dirty="0">
              <a:solidFill>
                <a:srgbClr val="FF000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Один за всех и все за одного.</a:t>
            </a:r>
          </a:p>
          <a:p>
            <a:r>
              <a:rPr lang="ru-RU" dirty="0" smtClean="0"/>
              <a:t>2. С хорошим другом веселей при удаче, легче в беде.</a:t>
            </a:r>
          </a:p>
          <a:p>
            <a:r>
              <a:rPr lang="ru-RU" dirty="0" smtClean="0"/>
              <a:t>3. Не ссорься и не спорь с другом по пустякам.</a:t>
            </a:r>
          </a:p>
          <a:p>
            <a:r>
              <a:rPr lang="ru-RU" dirty="0" smtClean="0"/>
              <a:t>4. Не ябедничай, лучше сам поправь.</a:t>
            </a:r>
          </a:p>
          <a:p>
            <a:r>
              <a:rPr lang="ru-RU" dirty="0" smtClean="0"/>
              <a:t>5. Не зазнавайся, если у тебя что-то очень хорошо получилось. Не сердись и не падай духом, если у тебя что-то не получилось.</a:t>
            </a:r>
          </a:p>
          <a:p>
            <a:r>
              <a:rPr lang="ru-RU" dirty="0" smtClean="0"/>
              <a:t>6. В разговоре, в игре не будь грубым, не кричи.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игра «Собери пословицу»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/>
              <a:t>«Нет друга - ищи,…………………….»</a:t>
            </a:r>
            <a:endParaRPr lang="ru-RU" dirty="0" smtClean="0"/>
          </a:p>
          <a:p>
            <a:r>
              <a:rPr lang="ru-RU" i="1" dirty="0" smtClean="0"/>
              <a:t>«Старый друг лучше……………..…»</a:t>
            </a:r>
            <a:endParaRPr lang="ru-RU" dirty="0" smtClean="0"/>
          </a:p>
          <a:p>
            <a:r>
              <a:rPr lang="ru-RU" i="1" dirty="0" smtClean="0"/>
              <a:t>«Не имей 100 рублей, ……………..…»</a:t>
            </a:r>
            <a:endParaRPr lang="ru-RU" dirty="0" smtClean="0"/>
          </a:p>
          <a:p>
            <a:r>
              <a:rPr lang="ru-RU" i="1" dirty="0" smtClean="0"/>
              <a:t>«Человек без друзей,…………….…..»</a:t>
            </a:r>
            <a:endParaRPr lang="ru-RU" dirty="0" smtClean="0"/>
          </a:p>
          <a:p>
            <a:r>
              <a:rPr lang="ru-RU" i="1" dirty="0" smtClean="0"/>
              <a:t>«Дружба – как стекло:……………….»</a:t>
            </a:r>
            <a:endParaRPr lang="ru-RU" dirty="0" smtClean="0"/>
          </a:p>
          <a:p>
            <a:r>
              <a:rPr lang="ru-RU" i="1" dirty="0" smtClean="0"/>
              <a:t>«Друга за деньги ……………………..»</a:t>
            </a:r>
            <a:endParaRPr lang="ru-RU" dirty="0" smtClean="0"/>
          </a:p>
          <a:p>
            <a:r>
              <a:rPr lang="ru-RU" i="1" dirty="0" smtClean="0"/>
              <a:t>«Сам погибай, ……………………….. »</a:t>
            </a:r>
            <a:endParaRPr lang="ru-RU" dirty="0" smtClean="0"/>
          </a:p>
          <a:p>
            <a:r>
              <a:rPr lang="ru-RU" i="1" dirty="0" smtClean="0"/>
              <a:t>«Друг познается …..……………….. »</a:t>
            </a:r>
            <a:endParaRPr lang="ru-RU" dirty="0" smtClean="0"/>
          </a:p>
          <a:p>
            <a:r>
              <a:rPr lang="ru-RU" i="1" dirty="0" smtClean="0"/>
              <a:t>«Дружба не гриб, ………………….…»</a:t>
            </a:r>
            <a:endParaRPr lang="ru-RU" dirty="0" smtClean="0"/>
          </a:p>
          <a:p>
            <a:r>
              <a:rPr lang="ru-RU" i="1" dirty="0" smtClean="0"/>
              <a:t>«Дерево сильно корнями, …………..»</a:t>
            </a:r>
            <a:endParaRPr lang="ru-RU" dirty="0" smtClean="0"/>
          </a:p>
          <a:p>
            <a:r>
              <a:rPr lang="ru-RU" i="1" dirty="0" smtClean="0"/>
              <a:t>«Дружба крепка не лестью, …….....»</a:t>
            </a:r>
            <a:endParaRPr lang="ru-RU" dirty="0" smtClean="0"/>
          </a:p>
          <a:p>
            <a:r>
              <a:rPr lang="ru-RU" i="1" dirty="0" smtClean="0"/>
              <a:t>«Крепкую дружбу и топором не …..»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467600" cy="5637240"/>
          </a:xfrm>
        </p:spPr>
        <p:txBody>
          <a:bodyPr/>
          <a:lstStyle/>
          <a:p>
            <a:r>
              <a:rPr lang="ru-RU" sz="2800" dirty="0" smtClean="0">
                <a:latin typeface="Cambria" pitchFamily="18" charset="0"/>
                <a:ea typeface="Cambria" pitchFamily="18" charset="0"/>
              </a:rPr>
              <a:t>Тема урока: 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«Семьей дорожить – счастливым быть».  </a:t>
            </a:r>
          </a:p>
          <a:p>
            <a:pPr>
              <a:buNone/>
            </a:pPr>
            <a:r>
              <a:rPr lang="ru-RU" sz="2800" dirty="0" smtClean="0">
                <a:latin typeface="Cambria" pitchFamily="18" charset="0"/>
                <a:ea typeface="Cambria" pitchFamily="18" charset="0"/>
              </a:rPr>
              <a:t>Цель: формирование доброжелательных взаимоотношениях в классе и в вашей семье с вашими родителями.</a:t>
            </a:r>
          </a:p>
          <a:p>
            <a:pPr>
              <a:buNone/>
            </a:pPr>
            <a:endParaRPr lang="ru-RU" sz="2800" dirty="0" smtClean="0">
              <a:latin typeface="Cambria" pitchFamily="18" charset="0"/>
              <a:ea typeface="Cambr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9807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Упражнение «Ассоциации»</a:t>
            </a:r>
            <a:r>
              <a:rPr lang="ru-RU" i="1" dirty="0" smtClean="0"/>
              <a:t>   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 smtClean="0"/>
              <a:t>Если конфликт – это музыка, то какая?</a:t>
            </a:r>
          </a:p>
          <a:p>
            <a:pPr lvl="0"/>
            <a:r>
              <a:rPr lang="ru-RU" dirty="0" smtClean="0"/>
              <a:t>Если конфликт – это погода, то какая?</a:t>
            </a:r>
          </a:p>
          <a:p>
            <a:pPr lvl="0"/>
            <a:r>
              <a:rPr lang="ru-RU" dirty="0" smtClean="0"/>
              <a:t>Если конфликт – это животное, то какое?</a:t>
            </a:r>
          </a:p>
          <a:p>
            <a:pPr lvl="0"/>
            <a:r>
              <a:rPr lang="ru-RU" dirty="0" smtClean="0"/>
              <a:t>Если конфликт – это вода, то какая?</a:t>
            </a:r>
          </a:p>
          <a:p>
            <a:pPr lvl="0"/>
            <a:r>
              <a:rPr lang="ru-RU" dirty="0" smtClean="0"/>
              <a:t>Если конфликт – это растение, то какое?</a:t>
            </a:r>
          </a:p>
          <a:p>
            <a:pPr lvl="0"/>
            <a:r>
              <a:rPr lang="ru-RU" dirty="0" smtClean="0"/>
              <a:t>Если конфликт – это человек, то какой?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-  Как избежать конфликта в классе?</a:t>
            </a:r>
          </a:p>
          <a:p>
            <a:r>
              <a:rPr lang="ru-RU" dirty="0" smtClean="0"/>
              <a:t>-  Как следует понимать слова «Дружба любит дело»?</a:t>
            </a:r>
          </a:p>
          <a:p>
            <a:r>
              <a:rPr lang="ru-RU" dirty="0" smtClean="0"/>
              <a:t> - Как избежать конфликта с родителями?</a:t>
            </a:r>
          </a:p>
          <a:p>
            <a:r>
              <a:rPr lang="ru-RU" dirty="0" smtClean="0"/>
              <a:t>-  Какую семью можно назвать «счастливой»?</a:t>
            </a:r>
          </a:p>
          <a:p>
            <a:r>
              <a:rPr lang="ru-RU" dirty="0" smtClean="0"/>
              <a:t>-  Что ещё, кроме родственных связей, объединяет людей в семье?</a:t>
            </a:r>
          </a:p>
          <a:p>
            <a:r>
              <a:rPr lang="ru-RU" dirty="0" smtClean="0"/>
              <a:t>-  Как следует понимать слова «не нужен клад, когда в семье лад»?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ello_html_1411151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8544950" cy="640871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460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Cambria" pitchFamily="18" charset="0"/>
                <a:ea typeface="Cambria" pitchFamily="18" charset="0"/>
              </a:rPr>
              <a:t>правила поведения в семье </a:t>
            </a:r>
            <a:endParaRPr lang="ru-RU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Дорогой друг!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Всегда старайся проявлять по отношению к близким уважение, заботу, любезность.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Помни, грубое слово, брошенное в пылу гнева, больно ранит твоих родных.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Чаще произноси такие слова, как «спасибо», «пожалуйста».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Здоровайся с родителями. Помни, здороваясь, мы приветствуем человека и желаем ему здоровья.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Уважай родных и близких, считайся с ними.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- А что можно посоветовать нашим родителям?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Советы родителям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Не балуйте меня, вы этим меня портите.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Не бойтесь быть твердым со мной.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Если вы будите давать обещания, которые не можете выполнить, это разрушит мою веру в вас.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Не делайте для меня или за меня то, что я в состоянии сделать сам.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627784" y="2276872"/>
          <a:ext cx="60960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Кроссворд «Непогода в доме»</a:t>
            </a:r>
            <a:endParaRPr lang="ru-RU" dirty="0"/>
          </a:p>
        </p:txBody>
      </p:sp>
      <p:pic>
        <p:nvPicPr>
          <p:cNvPr id="4" name="Лариса Долина_-_Погода в доме .mp3">
            <a:hlinkClick r:id="" action="ppaction://media"/>
          </p:cNvPr>
          <p:cNvPicPr>
            <a:picLocks noGrp="1" noRot="1" noChangeAspect="1"/>
          </p:cNvPicPr>
          <p:nvPr>
            <p:ph sz="quarter"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6237312"/>
            <a:ext cx="304800" cy="3048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79512" y="620688"/>
            <a:ext cx="60486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Cambria" pitchFamily="18" charset="0"/>
                <a:ea typeface="Cambria" pitchFamily="18" charset="0"/>
              </a:rPr>
              <a:t>1.</a:t>
            </a:r>
            <a:r>
              <a:rPr lang="ru-RU" sz="1400" dirty="0">
                <a:latin typeface="Cambria" pitchFamily="18" charset="0"/>
                <a:ea typeface="Cambria" pitchFamily="18" charset="0"/>
              </a:rPr>
              <a:t>  Поведение, характеризующееся активным отвержением требований других людей, обращенных к нему. </a:t>
            </a:r>
          </a:p>
          <a:p>
            <a:r>
              <a:rPr lang="ru-RU" sz="1400" b="1" dirty="0">
                <a:latin typeface="Cambria" pitchFamily="18" charset="0"/>
                <a:ea typeface="Cambria" pitchFamily="18" charset="0"/>
              </a:rPr>
              <a:t>2.  </a:t>
            </a:r>
            <a:r>
              <a:rPr lang="ru-RU" sz="1400" dirty="0">
                <a:latin typeface="Cambria" pitchFamily="18" charset="0"/>
                <a:ea typeface="Cambria" pitchFamily="18" charset="0"/>
              </a:rPr>
              <a:t>Это поведение, в основе которого лежит обман, полуправда. </a:t>
            </a:r>
          </a:p>
          <a:p>
            <a:r>
              <a:rPr lang="ru-RU" sz="1400" b="1" dirty="0">
                <a:latin typeface="Cambria" pitchFamily="18" charset="0"/>
                <a:ea typeface="Cambria" pitchFamily="18" charset="0"/>
              </a:rPr>
              <a:t>3.  </a:t>
            </a:r>
            <a:r>
              <a:rPr lang="ru-RU" sz="1400" dirty="0">
                <a:latin typeface="Cambria" pitchFamily="18" charset="0"/>
                <a:ea typeface="Cambria" pitchFamily="18" charset="0"/>
              </a:rPr>
              <a:t>Это тяготение к ненормальным, чрезмерным эмоциональным проявлениям, взрывным реакциям на рядовые раздражители, несдержанности, предрасположенность к гневливости. </a:t>
            </a:r>
          </a:p>
          <a:p>
            <a:r>
              <a:rPr lang="ru-RU" sz="1400" b="1" dirty="0">
                <a:latin typeface="Cambria" pitchFamily="18" charset="0"/>
                <a:ea typeface="Cambria" pitchFamily="18" charset="0"/>
              </a:rPr>
              <a:t>4.</a:t>
            </a:r>
            <a:r>
              <a:rPr lang="ru-RU" sz="1400" dirty="0">
                <a:latin typeface="Cambria" pitchFamily="18" charset="0"/>
                <a:ea typeface="Cambria" pitchFamily="18" charset="0"/>
              </a:rPr>
              <a:t> Отсутствие или недостаток трудолюбия. </a:t>
            </a:r>
          </a:p>
          <a:p>
            <a:r>
              <a:rPr lang="ru-RU" sz="1400" b="1" dirty="0">
                <a:latin typeface="Cambria" pitchFamily="18" charset="0"/>
                <a:ea typeface="Cambria" pitchFamily="18" charset="0"/>
              </a:rPr>
              <a:t>5. </a:t>
            </a:r>
            <a:r>
              <a:rPr lang="ru-RU" sz="1400" dirty="0">
                <a:latin typeface="Cambria" pitchFamily="18" charset="0"/>
                <a:ea typeface="Cambria" pitchFamily="18" charset="0"/>
              </a:rPr>
              <a:t>Нравственно-этическое качество личности, характеризующее нарушение правил общения и отношений. </a:t>
            </a:r>
          </a:p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267744" y="4941168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5292080" y="3501008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</a:t>
            </a:r>
            <a:endParaRPr lang="ru-RU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3419872" y="3789040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779912" y="6381328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4</a:t>
            </a:r>
            <a:endParaRPr lang="ru-RU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7236296" y="191683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5</a:t>
            </a:r>
            <a:endParaRPr lang="ru-RU" sz="14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0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286</TotalTime>
  <Words>566</Words>
  <Application>Microsoft Office PowerPoint</Application>
  <PresentationFormat>Экран (4:3)</PresentationFormat>
  <Paragraphs>77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  «Семьей дорожить – счастливым быть» </vt:lpstr>
      <vt:lpstr>заповеди дружбы</vt:lpstr>
      <vt:lpstr>игра «Собери пословицу»</vt:lpstr>
      <vt:lpstr>Слайд 4</vt:lpstr>
      <vt:lpstr>  Упражнение «Ассоциации»                                     </vt:lpstr>
      <vt:lpstr>Слайд 6</vt:lpstr>
      <vt:lpstr>Слайд 7</vt:lpstr>
      <vt:lpstr>правила поведения в семье </vt:lpstr>
      <vt:lpstr>Кроссворд «Непогода в доме»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Windows User</cp:lastModifiedBy>
  <cp:revision>30</cp:revision>
  <dcterms:created xsi:type="dcterms:W3CDTF">2020-02-24T11:35:13Z</dcterms:created>
  <dcterms:modified xsi:type="dcterms:W3CDTF">2021-05-31T05:16:54Z</dcterms:modified>
</cp:coreProperties>
</file>