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1" r:id="rId2"/>
    <p:sldId id="262" r:id="rId3"/>
    <p:sldId id="265" r:id="rId4"/>
    <p:sldId id="266" r:id="rId5"/>
    <p:sldId id="269" r:id="rId6"/>
    <p:sldId id="270" r:id="rId7"/>
    <p:sldId id="268" r:id="rId8"/>
    <p:sldId id="271" r:id="rId9"/>
    <p:sldId id="272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3D77F2-9336-4E98-80FC-A6E996164B7F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558612-7BDB-4348-BA3E-A8B69133528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i="1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4800" i="1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800" i="1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4800" i="1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800" i="1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4800" i="1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800" i="1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4800" i="1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800" i="1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4800" i="1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800" i="1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4800" i="1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800" i="1" smtClean="0">
                <a:solidFill>
                  <a:schemeClr val="tx2">
                    <a:lumMod val="75000"/>
                  </a:schemeClr>
                </a:solidFill>
              </a:rPr>
              <a:t>Особенности </a:t>
            </a:r>
            <a:r>
              <a:rPr lang="ru-RU" sz="4800" i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4800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800" i="1" dirty="0" smtClean="0">
                <a:solidFill>
                  <a:schemeClr val="tx2">
                    <a:lumMod val="75000"/>
                  </a:schemeClr>
                </a:solidFill>
              </a:rPr>
              <a:t>дошкольного возраста</a:t>
            </a:r>
            <a:endParaRPr lang="ru-RU" sz="4800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Дошкольный возраст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это этап психического развития с 3 до 7 лет.  </a:t>
            </a:r>
          </a:p>
          <a:p>
            <a:pPr>
              <a:buNone/>
            </a:pP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Три периода: 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младший дошкольный возраст — от 3 до 4 лет; 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средний дошкольный возраст — от 4 до 5 лет; 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старший дошкольный возраст — от 5 до 7лет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sz="3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Ведущая деятельность</a:t>
            </a:r>
            <a:r>
              <a:rPr lang="ru-RU" sz="3300" b="1" dirty="0" smtClean="0">
                <a:solidFill>
                  <a:srgbClr val="C00000"/>
                </a:solidFill>
              </a:rPr>
              <a:t> </a:t>
            </a:r>
            <a:r>
              <a:rPr lang="ru-RU" sz="2800" b="1" i="1" dirty="0" smtClean="0">
                <a:solidFill>
                  <a:srgbClr val="C00000"/>
                </a:solidFill>
              </a:rPr>
              <a:t> -  </a:t>
            </a:r>
            <a:r>
              <a:rPr lang="ru-RU" sz="3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</a:t>
            </a:r>
            <a:r>
              <a:rPr lang="ru-RU" sz="3000" b="1" i="1" dirty="0" smtClean="0">
                <a:solidFill>
                  <a:srgbClr val="C00000"/>
                </a:solidFill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Возраст от 3 до 4 лет</a:t>
            </a:r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Мышление наглядно-образное</a:t>
            </a:r>
          </a:p>
          <a:p>
            <a:pPr lvl="0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Взрослый интересен как источник способов деятельности, партнер по игре и другим видам деятельности</a:t>
            </a:r>
          </a:p>
          <a:p>
            <a:pPr lvl="0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Связная речь в стадии формирования</a:t>
            </a:r>
          </a:p>
          <a:p>
            <a:pPr lvl="0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Эмоции сильные, легко переключаемые</a:t>
            </a:r>
          </a:p>
          <a:p>
            <a:pPr lvl="0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 3,5 лет сохранение кризиса «Я САМ!»</a:t>
            </a:r>
          </a:p>
          <a:p>
            <a:pPr lvl="0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Внимание непроизвольное</a:t>
            </a:r>
          </a:p>
          <a:p>
            <a:pPr lvl="0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Поведение  носит непроизвольный характер, дети действуют под влиянием чувств и желаний. Мотивацией интересов детей данного возраста является похвала</a:t>
            </a:r>
          </a:p>
          <a:p>
            <a:pPr lvl="0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Объект познания – предметы «здесь» и «сейчас»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Возраст от 4 до 5 лет</a:t>
            </a:r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Мышление наглядно-образное</a:t>
            </a:r>
          </a:p>
          <a:p>
            <a:pPr lvl="0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Взрослый интересен как источник информации, сверстник, как партнер по сюжетной игре</a:t>
            </a:r>
          </a:p>
          <a:p>
            <a:pPr lvl="0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Хорошее понимание речи</a:t>
            </a:r>
          </a:p>
          <a:p>
            <a:pPr lvl="0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Эмоции более уравновешенны</a:t>
            </a:r>
          </a:p>
          <a:p>
            <a:pPr lvl="0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Появляются игровая ситуация и ролевой диалог</a:t>
            </a:r>
          </a:p>
          <a:p>
            <a:pPr lvl="0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Игра коллективная, со сверстниками</a:t>
            </a:r>
          </a:p>
          <a:p>
            <a:pPr lvl="0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Память, внимание непроизвольны</a:t>
            </a:r>
          </a:p>
          <a:p>
            <a:pPr lvl="0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Условие успешности – хорошая речь и кругозор взрослого, общение со взрослым и детьми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 fontScale="40000" lnSpcReduction="20000"/>
          </a:bodyPr>
          <a:lstStyle/>
          <a:p>
            <a:pPr algn="ctr">
              <a:buNone/>
            </a:pPr>
            <a:r>
              <a:rPr lang="ru-RU" sz="59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Возраст от 5 до 6 лет</a:t>
            </a:r>
            <a:endParaRPr lang="ru-RU" sz="59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51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Мышление наглядно-образное</a:t>
            </a:r>
          </a:p>
          <a:p>
            <a:pPr lvl="0"/>
            <a:r>
              <a:rPr lang="ru-RU" sz="51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Общение </a:t>
            </a:r>
            <a:r>
              <a:rPr lang="ru-RU" sz="51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внеситуативно-личностное</a:t>
            </a:r>
            <a:endParaRPr lang="ru-RU" sz="51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51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Взрослый интересен как партнер по индивидуальному общению</a:t>
            </a:r>
          </a:p>
          <a:p>
            <a:pPr lvl="0"/>
            <a:r>
              <a:rPr lang="ru-RU" sz="51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Сверстник интересен как партнер по сюжетной игре, возрастает потребность в общении со сверстниками , в принятии и признании с их стороны</a:t>
            </a:r>
          </a:p>
          <a:p>
            <a:pPr lvl="0"/>
            <a:r>
              <a:rPr lang="ru-RU" sz="51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Развивается связная речь</a:t>
            </a:r>
          </a:p>
          <a:p>
            <a:pPr lvl="0"/>
            <a:r>
              <a:rPr lang="ru-RU" sz="51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Внимание, память становятся произвольными</a:t>
            </a:r>
          </a:p>
          <a:p>
            <a:pPr lvl="0"/>
            <a:r>
              <a:rPr lang="ru-RU" sz="51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Совершенствуются обобщения, что является основой словесно-логического мышления</a:t>
            </a:r>
          </a:p>
          <a:p>
            <a:pPr lvl="0"/>
            <a:r>
              <a:rPr lang="ru-RU" sz="51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 уверенно ориентируются в пространстве и времени</a:t>
            </a:r>
          </a:p>
          <a:p>
            <a:pPr lvl="0"/>
            <a:r>
              <a:rPr lang="ru-RU" sz="51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Конструирование на основе схемы, по замыслу и по условиям.</a:t>
            </a:r>
          </a:p>
          <a:p>
            <a:pPr lvl="0"/>
            <a:r>
              <a:rPr lang="ru-RU" sz="51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Произвольное управление своим поведением</a:t>
            </a:r>
          </a:p>
          <a:p>
            <a:pPr lvl="0"/>
            <a:r>
              <a:rPr lang="ru-RU" sz="51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Условие успешности – обеспечение разнообразия детской деятельности</a:t>
            </a:r>
          </a:p>
          <a:p>
            <a:endParaRPr lang="ru-RU" sz="5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Возраст от 6 до 7 лет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Произвольность всех психических процессов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Управление своим поведением. Появление самооценки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взаимооценки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Способность управлять своим вниманием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словесно-логического мышления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Игровое пространство усложняется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Богатый словарный запас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Компоненты психологической готовности к школе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Личностная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Мотивационная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Интеллектуальная 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pPr algn="ctr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Возрастные кризисы детей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дошкольного возраста</a:t>
            </a:r>
            <a:endParaRPr lang="ru-RU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Кризис 3-х лет</a:t>
            </a:r>
          </a:p>
          <a:p>
            <a:pPr lvl="0">
              <a:buNone/>
            </a:pPr>
            <a:endParaRPr lang="ru-RU" sz="28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Кризис 7-ми лет</a:t>
            </a:r>
            <a:endParaRPr lang="ru-RU" sz="28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Кризис 3-х лет</a:t>
            </a:r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Рождается самооценка и самосознание ребенка.</a:t>
            </a:r>
          </a:p>
          <a:p>
            <a:pPr lvl="0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запреты взрослых все чаще отвечает протестом. Таким образом ребенок отстаивает свои права.</a:t>
            </a:r>
          </a:p>
          <a:p>
            <a:pPr lvl="0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Ведущей деятельностью становится игра.</a:t>
            </a:r>
          </a:p>
          <a:p>
            <a:pPr lvl="0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Проводится проверка границ дозволенного .</a:t>
            </a:r>
          </a:p>
          <a:p>
            <a:pPr lvl="0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Ребенку становится важна успешность или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неуспешность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делах и играх.</a:t>
            </a:r>
          </a:p>
          <a:p>
            <a:pPr lvl="0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Бурно реагирует на оценку его дел и поступков, учится самостоятельно оценивать результаты своей деятельности.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Кризис 7-ми лет</a:t>
            </a:r>
            <a:endParaRPr lang="ru-RU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Начинает с негативизмом и иронией относится к своему «детскому» прошлому (одежда, игрушки, книги)</a:t>
            </a:r>
          </a:p>
          <a:p>
            <a:pPr lvl="0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Эмоциональная закрытость</a:t>
            </a:r>
          </a:p>
          <a:p>
            <a:pPr lvl="0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Подавленное настроение</a:t>
            </a:r>
          </a:p>
          <a:p>
            <a:pPr lvl="0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Резкая смена настроения</a:t>
            </a:r>
          </a:p>
          <a:p>
            <a:pPr lvl="0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Повышенная чувствительность к критике</a:t>
            </a:r>
          </a:p>
          <a:p>
            <a:pPr lvl="0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Придумывание невероятных историй (иногда откровенный обман)</a:t>
            </a:r>
          </a:p>
          <a:p>
            <a:pPr lvl="0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Кривляние, паясничание (чаще у мальчиков)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387</Words>
  <Application>Microsoft Office PowerPoint</Application>
  <PresentationFormat>Экран (4:3)</PresentationFormat>
  <Paragraphs>76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Office Theme</vt:lpstr>
      <vt:lpstr>      Особенности  дошкольного возраста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Оля</dc:creator>
  <cp:lastModifiedBy>Ольга</cp:lastModifiedBy>
  <cp:revision>5</cp:revision>
  <dcterms:created xsi:type="dcterms:W3CDTF">2019-09-13T06:17:32Z</dcterms:created>
  <dcterms:modified xsi:type="dcterms:W3CDTF">2022-03-28T06:19:18Z</dcterms:modified>
</cp:coreProperties>
</file>