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7" r:id="rId2"/>
    <p:sldId id="258" r:id="rId3"/>
    <p:sldId id="259" r:id="rId4"/>
    <p:sldId id="272" r:id="rId5"/>
    <p:sldId id="275" r:id="rId6"/>
    <p:sldId id="260" r:id="rId7"/>
    <p:sldId id="305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99" r:id="rId28"/>
    <p:sldId id="302" r:id="rId29"/>
    <p:sldId id="285" r:id="rId30"/>
    <p:sldId id="286" r:id="rId31"/>
    <p:sldId id="287" r:id="rId32"/>
    <p:sldId id="288" r:id="rId33"/>
    <p:sldId id="289" r:id="rId34"/>
    <p:sldId id="290" r:id="rId35"/>
    <p:sldId id="307" r:id="rId36"/>
    <p:sldId id="308" r:id="rId37"/>
    <p:sldId id="309" r:id="rId38"/>
    <p:sldId id="291" r:id="rId39"/>
    <p:sldId id="306" r:id="rId40"/>
    <p:sldId id="292" r:id="rId41"/>
    <p:sldId id="293" r:id="rId42"/>
    <p:sldId id="294" r:id="rId43"/>
    <p:sldId id="295" r:id="rId44"/>
    <p:sldId id="296" r:id="rId45"/>
    <p:sldId id="297" r:id="rId46"/>
    <p:sldId id="29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8" autoAdjust="0"/>
    <p:restoredTop sz="94660"/>
  </p:normalViewPr>
  <p:slideViewPr>
    <p:cSldViewPr>
      <p:cViewPr varScale="1">
        <p:scale>
          <a:sx n="67" d="100"/>
          <a:sy n="67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87AB-7DA7-43DC-AC8F-E3C1634261D1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5CA56-94BF-4349-933B-FD2B1E3DB6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45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5CA56-94BF-4349-933B-FD2B1E3DB641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20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D551BF-A86D-44F2-BC9C-08879662B8A6}" type="datetimeFigureOut">
              <a:rPr lang="ru-RU" smtClean="0"/>
              <a:t>06.07.2022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3265448-56D7-4835-AD3A-301F2D7B7C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7667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МКУДО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Руднянский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ЦДТ»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846004"/>
            <a:ext cx="709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ПЕДАГОГИЧЕСКИЙ ПРОЕКТ ПО ТЕМЕ :                                           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340680"/>
            <a:ext cx="633670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экологической культуры и творческих способностей обучающихся в процессе изготовления панно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«Символ мира и плодородия».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329374"/>
            <a:ext cx="6661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Разработчик : педагог дополнительного образования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Ромащенко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Надежда Александровна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2592288" cy="2160064"/>
          </a:xfrm>
          <a:prstGeom prst="rect">
            <a:avLst/>
          </a:prstGeom>
        </p:spPr>
      </p:pic>
      <p:pic>
        <p:nvPicPr>
          <p:cNvPr id="8" name="Picture 2" descr="C:\Users\Надежда\Desktop\Новая папка (5)\DSCN27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t="1" r="3126" b="12036"/>
          <a:stretch/>
        </p:blipFill>
        <p:spPr bwMode="auto">
          <a:xfrm>
            <a:off x="6300192" y="4724373"/>
            <a:ext cx="266429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80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49694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Гнездо располагают главным образом на ветвях деревьев и кустарников. Кладка состоит из 1-2 белых яиц, которые насиживают оба родителя. Птенцы вылупляются голыми, слепыми и полностью зависят от взрослых птиц.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8" y="2465080"/>
            <a:ext cx="3888432" cy="429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9"/>
          <a:stretch/>
        </p:blipFill>
        <p:spPr bwMode="auto">
          <a:xfrm>
            <a:off x="4896560" y="2492896"/>
            <a:ext cx="3828245" cy="394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7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84584" y="694522"/>
            <a:ext cx="7168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изумрудный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4814"/>
          <a:stretch/>
        </p:blipFill>
        <p:spPr>
          <a:xfrm>
            <a:off x="1619672" y="1484784"/>
            <a:ext cx="5688632" cy="386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5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398290"/>
            <a:ext cx="5553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Обыкновенный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бронзовокрылый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голубь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889" t="-19741" r="1062" b="16790"/>
          <a:stretch/>
        </p:blipFill>
        <p:spPr>
          <a:xfrm>
            <a:off x="1475656" y="1844824"/>
            <a:ext cx="648072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7027" y="873488"/>
            <a:ext cx="6333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Голубь хохлатый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1912" t="-15243" r="1891" b="15243"/>
          <a:stretch/>
        </p:blipFill>
        <p:spPr>
          <a:xfrm>
            <a:off x="1259632" y="1134036"/>
            <a:ext cx="6696744" cy="45992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83807" y="699572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rgbClr val="5DCEAF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5DCEAF">
                      <a:shade val="20000"/>
                      <a:satMod val="245000"/>
                    </a:srgbClr>
                  </a:gs>
                  <a:gs pos="43000">
                    <a:srgbClr val="5DCEAF">
                      <a:satMod val="255000"/>
                    </a:srgbClr>
                  </a:gs>
                  <a:gs pos="48000">
                    <a:srgbClr val="5DCEAF">
                      <a:shade val="85000"/>
                      <a:satMod val="255000"/>
                    </a:srgbClr>
                  </a:gs>
                  <a:gs pos="100000">
                    <a:srgbClr val="5DCEAF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100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99972"/>
            <a:ext cx="7024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куропатковый каменный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</a:t>
            </a: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4436"/>
          <a:stretch/>
        </p:blipFill>
        <p:spPr>
          <a:xfrm>
            <a:off x="1547664" y="1700808"/>
            <a:ext cx="6048672" cy="345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92696"/>
            <a:ext cx="40324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сизый 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1950"/>
          <a:stretch/>
        </p:blipFill>
        <p:spPr>
          <a:xfrm>
            <a:off x="1721703" y="1438274"/>
            <a:ext cx="6234673" cy="397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5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620688"/>
            <a:ext cx="263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гривистый 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5832"/>
          <a:stretch/>
        </p:blipFill>
        <p:spPr>
          <a:xfrm>
            <a:off x="1403648" y="1196752"/>
            <a:ext cx="5976664" cy="40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4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b="13042"/>
          <a:stretch/>
        </p:blipFill>
        <p:spPr>
          <a:xfrm>
            <a:off x="1187624" y="1556792"/>
            <a:ext cx="6408712" cy="39448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13123" y="1021378"/>
            <a:ext cx="270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фазановый </a:t>
            </a:r>
          </a:p>
        </p:txBody>
      </p:sp>
    </p:spTree>
    <p:extLst>
      <p:ext uri="{BB962C8B-B14F-4D97-AF65-F5344CB8AC3E}">
        <p14:creationId xmlns:p14="http://schemas.microsoft.com/office/powerpoint/2010/main" val="60089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65786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венценосный 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1774"/>
          <a:stretch/>
        </p:blipFill>
        <p:spPr>
          <a:xfrm>
            <a:off x="1403648" y="1844824"/>
            <a:ext cx="6192688" cy="374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980728"/>
            <a:ext cx="2915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Веероносный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голубь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4388"/>
          <a:stretch/>
        </p:blipFill>
        <p:spPr>
          <a:xfrm>
            <a:off x="1816819" y="1628800"/>
            <a:ext cx="5760640" cy="332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9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88640"/>
            <a:ext cx="26667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     ПРОБЛЕМА: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1576" y="373306"/>
            <a:ext cx="4266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Человечество стоит на пороге экологического кризиса.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66" y="1340768"/>
            <a:ext cx="6801986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91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62068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Двухцветный фруктовый голубь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4040"/>
          <a:stretch/>
        </p:blipFill>
        <p:spPr>
          <a:xfrm>
            <a:off x="1547664" y="1628800"/>
            <a:ext cx="6336704" cy="414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7667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великолепный пестрый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6123"/>
          <a:stretch/>
        </p:blipFill>
        <p:spPr>
          <a:xfrm>
            <a:off x="1043608" y="1124744"/>
            <a:ext cx="6984776" cy="459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1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Малиновошапочный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пестрый голубь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b="16692"/>
          <a:stretch/>
        </p:blipFill>
        <p:spPr>
          <a:xfrm>
            <a:off x="899592" y="1196752"/>
            <a:ext cx="6768752" cy="425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7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903649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символизирует голубь?</a:t>
            </a:r>
          </a:p>
          <a:p>
            <a:endParaRPr lang="ru-RU" dirty="0" smtClean="0"/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Голубя можно считать одним из самых древних символов. 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древности голубь был символом мира и плодородия.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древних евреев голуби считались символом чистоты и приносились в жертву при проведении обрядов очищения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Мекке и поныне мусульмане относятся к ним почтительно и никогда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убивают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христиан голубь - символ Святого Духа.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Китае голубь считается символом мудрости и долголетия, а также за свою преданность потомству, голубя называют символом материнской любви.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45024"/>
            <a:ext cx="3600400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26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88640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Легенды  о голубях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5030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Голубя считали священной птицей и называли вестником богов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преданию, один из голубей, обычно прилетавших в Грецию из Египта, уселся на дуб в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Додоне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и заговорил человеческим голосом — так появился один из самых древних оракулов, в шелесте дуба которого и голубиных вздохах, жрецы "прочитывали" волеизлияния самого Зевса.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4"/>
          <a:stretch/>
        </p:blipFill>
        <p:spPr bwMode="auto">
          <a:xfrm>
            <a:off x="827584" y="2645232"/>
            <a:ext cx="7056784" cy="395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77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78497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Голубь, также как ласточка, жаворонок, соловей, клест и дрозд, у славян относятся к чистым птицам. Христианство признает Бога-Духа в виде голубки. В виде голубя Святой Дух сошел с небес во время крещения Иисуса. Поэтому голубь — любимая Богом птица. У католиков голубь — символ чистоты, невинности, покорности, ласки, любви, сосредоточенности и рассудительности.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3"/>
          <a:stretch/>
        </p:blipFill>
        <p:spPr bwMode="auto">
          <a:xfrm>
            <a:off x="683568" y="3123528"/>
            <a:ext cx="3456384" cy="346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58161"/>
            <a:ext cx="3240360" cy="3639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91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03649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Голубь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— символ Святого Духа. </a:t>
            </a:r>
            <a:endParaRPr lang="ru-RU" dirty="0" smtClean="0"/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официально принято отцами церкви на соборе в Константинополе в 536 г. По одной из легенд, к кардиналу, избранному Папой, прилетели в церковь два голубя и сели на его плечи. С тех пор Пап нередко изображают с двумя голубями на плечах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    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060848"/>
            <a:ext cx="903649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 средние века ходили легенды о том, что в преддверии Дня Святого Валентина часто появлялись знаки, которые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благовещали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о рождающихся Истинных Чувствах Человека. Это были птицы с красными или розовыми клювами, которые ютились на подоконнике…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739" y="3501008"/>
            <a:ext cx="3190465" cy="318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9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76875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260648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Самый первый случай использования голубиной почты — 44 г. н. э., при осаде города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Мурино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это сделал римский военачальник Децим Брут.</a:t>
            </a:r>
          </a:p>
        </p:txBody>
      </p:sp>
    </p:spTree>
    <p:extLst>
      <p:ext uri="{BB962C8B-B14F-4D97-AF65-F5344CB8AC3E}">
        <p14:creationId xmlns:p14="http://schemas.microsoft.com/office/powerpoint/2010/main" val="24823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0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Сейчас почтовые голуби уже редко используются для доставки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писем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однако успешно справляются с другими заданиями. Например, в удалённых районах Англии и Франции голуби доставляют в больницу пробы крови.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2276872"/>
            <a:ext cx="3888432" cy="415364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4644008" y="2434605"/>
            <a:ext cx="3960440" cy="322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7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99604"/>
            <a:ext cx="5246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Жестокость современных  жителей планеты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601787" y="1449070"/>
            <a:ext cx="5940425" cy="395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7924" y="1103826"/>
            <a:ext cx="23720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ПРЕКТА: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90336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1.Привлечь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обучающихся   к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возможности решения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экологических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проблем, помочь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осознании ими необходимости личного посильного вклада каждого человека в сохранении окружающей среды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Познакомить с видами голубей.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Изготовить  панно в технике объёмной аппликации из бересты.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2"/>
          <a:stretch/>
        </p:blipFill>
        <p:spPr bwMode="auto">
          <a:xfrm>
            <a:off x="4499992" y="0"/>
            <a:ext cx="3882008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8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539553" y="1052736"/>
            <a:ext cx="4104456" cy="3384376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4860032" y="2744924"/>
            <a:ext cx="403244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323528" y="332657"/>
            <a:ext cx="4536504" cy="36004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55976" y="2924944"/>
            <a:ext cx="439248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25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297632" y="309033"/>
            <a:ext cx="4562400" cy="3624024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382030"/>
            <a:ext cx="4680520" cy="399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8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стреляйте люди в голубей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27410" y="1268760"/>
            <a:ext cx="694093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7" y="260648"/>
            <a:ext cx="6110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Вопрос: Что я могу сделать в защиту голубей?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836712"/>
            <a:ext cx="4392488" cy="30243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4293096"/>
            <a:ext cx="101531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Ответ: 1.бережно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относиться к этой птице.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2.Научить других доброму отношению к голубям.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3.Изготовить панно из бересты «Символ мира и плодородия</a:t>
            </a:r>
            <a:r>
              <a:rPr lang="ru-RU" dirty="0"/>
              <a:t>»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8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66227"/>
            <a:ext cx="33375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Апплика́ция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(лат.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applicātiō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— прикладывание,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присоединение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— способ получения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изображения.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Аппликация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— вырезание и наклеивание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фигурок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узоров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или целых картин из кусочков бумаги, ткани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кожи, растительных и прочих материалов на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материал-основу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(фон). </a:t>
            </a:r>
          </a:p>
        </p:txBody>
      </p:sp>
    </p:spTree>
    <p:extLst>
      <p:ext uri="{BB962C8B-B14F-4D97-AF65-F5344CB8AC3E}">
        <p14:creationId xmlns:p14="http://schemas.microsoft.com/office/powerpoint/2010/main" val="14716136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0103" y="836711"/>
            <a:ext cx="705678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Классификация</a:t>
            </a:r>
            <a:endParaRPr lang="ru-RU" sz="2800" dirty="0"/>
          </a:p>
          <a:p>
            <a:r>
              <a:rPr lang="ru-RU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форме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объемная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плоская;</a:t>
            </a:r>
          </a:p>
          <a:p>
            <a:r>
              <a:rPr lang="ru-RU" sz="2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цвету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одноцветная;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многоцветная;</a:t>
            </a:r>
          </a:p>
          <a:p>
            <a:r>
              <a:rPr lang="ru-RU" sz="2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тематике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предметная;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сюжетная;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декоративная;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40754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836712"/>
            <a:ext cx="88569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ФИЗМИНУТКА: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Вверх руки подняли,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И покачали –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Это деревья  в лесу.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Руки согнули, кисти встряхнули,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Ветер сбивает росу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В сторону руки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Плавно помашем –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Это к нам птички летят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Где они сядут,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Тоже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покажем – 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Руки согнули назад.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14719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24744"/>
            <a:ext cx="7632848" cy="51706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изготовления необходимо:</a:t>
            </a:r>
          </a:p>
          <a:p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Береста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Проволока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Бумажный скотч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Мешковина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Основа для панно (картон , ДСП или ДВП)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Фигурный дырокол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Пластилин</a:t>
            </a:r>
          </a:p>
          <a:p>
            <a:pPr marL="342900" indent="-342900">
              <a:buAutoNum type="arabicPeriod"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ама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Газеты</a:t>
            </a:r>
          </a:p>
          <a:p>
            <a:pPr marL="342900" indent="-34290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ножницы</a:t>
            </a:r>
          </a:p>
          <a:p>
            <a:pPr marL="342900" indent="-342900">
              <a:buAutoNum type="arabicPeriod"/>
            </a:pP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16632"/>
            <a:ext cx="7416824" cy="13542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Технология  изготовления панно из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бересты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852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28800"/>
            <a:ext cx="1098071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pPr marL="457200" indent="-457200">
              <a:buAutoNum type="arabicPeriod"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Необходимо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хранить ножницы в чехле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marL="457200" indent="-457200">
              <a:buAutoNum type="arabicPeriod"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2"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работе надо следить за направлением резания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marL="457200" indent="-457200">
              <a:buAutoNum type="arabicPeriod" startAt="2"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3"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Нельзя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работать с тупыми ножницами.  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3"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4"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Нельзя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держать ножницы лезвием вверх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marL="457200" indent="-457200">
              <a:buAutoNum type="arabicPeriod" startAt="4"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    Запрещается передавать    ножницы остриём вперёд</a:t>
            </a:r>
            <a:r>
              <a:rPr lang="ru-RU" sz="2000" dirty="0"/>
              <a:t>.</a:t>
            </a:r>
          </a:p>
          <a:p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836712"/>
            <a:ext cx="1035589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Техника безопасности при работе с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ножницами: 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257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39248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2"/>
          <a:stretch/>
        </p:blipFill>
        <p:spPr bwMode="auto">
          <a:xfrm>
            <a:off x="4788024" y="3212976"/>
            <a:ext cx="4230397" cy="344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83028"/>
            <a:ext cx="6446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ОЖИДАЕМЫЙ </a:t>
            </a: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268760"/>
            <a:ext cx="907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1.Сформируются знания о бережном отношении к природе .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2.Расширется кругозор  о жизни и повадках голубей.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3.Разовьются навыки работы с берестой.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02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836712"/>
            <a:ext cx="3869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1.Обтянуть основу мешковиной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Надежда\Desktop\Новая папка (5)\DSCN27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86847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4005064"/>
            <a:ext cx="607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2.С помощью газеты сформировать форму голубей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Users\Надежда\Desktop\Новая папка (5)\DSCN27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764" y="4374396"/>
            <a:ext cx="4939082" cy="233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6" y="221159"/>
            <a:ext cx="6840759" cy="12311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Последовательность изготовления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89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308565"/>
            <a:ext cx="3443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3.Вырезать из бересты  перья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Надежда\Desktop\Новая папка (5)\DSCN2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77796"/>
            <a:ext cx="4104456" cy="252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Новая папка (5)\DSCN27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91056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67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99993"/>
            <a:ext cx="480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4.Из проволоки создать форму  крыльев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Надежда\Desktop\Новая папка (5)\DSCN2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64509"/>
            <a:ext cx="4392488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2780928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Обклеить бумажным скотчем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 descr="C:\Users\Надежда\Desktop\Новая папка (5)\DSCN2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3356992"/>
            <a:ext cx="4166269" cy="251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1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6064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6.Обклеить птиц «перьями»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C:\Users\Надежда\Desktop\Новая папка (5)\DSCN27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18012"/>
            <a:ext cx="4319512" cy="251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7" y="3659445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7.Вырезать солнце ,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фигурными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дыроколами вырезать цветы и бабочки.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Приклеить на основу панно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 smtClean="0"/>
          </a:p>
        </p:txBody>
      </p:sp>
      <p:pic>
        <p:nvPicPr>
          <p:cNvPr id="4099" name="Picture 3" descr="C:\Users\Надежда\Desktop\Новая папка (5)\DSCN2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93096"/>
            <a:ext cx="3627549" cy="208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78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0487" y="116632"/>
            <a:ext cx="4732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8. Из пластилина сделать клюв и глаза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Users\Надежда\Desktop\Новая папка (5)\DSCN2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80" y="485964"/>
            <a:ext cx="3840000" cy="26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0487" y="3501008"/>
            <a:ext cx="670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9. Украсить панно рамой. Покрасить акриловой краской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3" name="Picture 3" descr="C:\Users\Надежда\Desktop\Новая папка (5)\DSCN27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9080"/>
            <a:ext cx="410445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72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548680"/>
            <a:ext cx="449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Панно «Символ мира и плодородия»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C:\Users\Надежда\Desktop\Новая папка (5)\DSCN27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t="1" r="3126" b="12036"/>
          <a:stretch/>
        </p:blipFill>
        <p:spPr bwMode="auto">
          <a:xfrm>
            <a:off x="1569720" y="1340768"/>
            <a:ext cx="6736080" cy="43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0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764704"/>
            <a:ext cx="3217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Используемая литература: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268760"/>
            <a:ext cx="5814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	Букин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А.П.  В дружбе с людьми и природой.- М.: Просвещение, 1991.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	Использование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интернет ресурсов http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://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mar4586.narod.ru/animals/birds/dove.html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	Энциклопедический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словарь Ф.А. Брокгауза и И.А.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Ефрона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355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64537"/>
            <a:ext cx="381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ОСНОВНАЯ ЦЕЛЬ ПРОЕКТА: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92" y="164537"/>
            <a:ext cx="9073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44625"/>
            <a:ext cx="3312368" cy="445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857033"/>
            <a:ext cx="82089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Формирование  у обучающихся бережного отношения к окружающей среде  через привлечение к активной  деятельности по изучению и охране  голубей.</a:t>
            </a:r>
          </a:p>
        </p:txBody>
      </p:sp>
    </p:spTree>
    <p:extLst>
      <p:ext uri="{BB962C8B-B14F-4D97-AF65-F5344CB8AC3E}">
        <p14:creationId xmlns:p14="http://schemas.microsoft.com/office/powerpoint/2010/main" val="8731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76672"/>
            <a:ext cx="682342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 РЕАЛИЗАЦИИ ПРОЕКТА: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ЭТАП – ПОДГОТОВИТЕЛЬНЫЙ (сентябрь 2014 г)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ЭТАП – ДЕЯТЕЛЬНЫЙ (октябрь  2014 г – МАЙ 2014 г)</a:t>
            </a: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ЭТАП – ОЦЕНОЧНЫЙ (ноябрь 2014 г) 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45024"/>
            <a:ext cx="561662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08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Голуби живут по всему земному шару, кроме полярных и антарктических районов. Особенно много их в Австралии и на Малайском архипелаге. Науке известно свыше 300 видов диких голубей. Впервые человек одомашнил голубя ещё пять тысяч лет назад. С тех пор эти птицы неразлучны с человеком. Все домашние породы голубей, а их сейчас насчитывается около двухсот, произошли от дикого сизаря. Раньше он обитал в скалах, а теперь перебрался в города, его можно встретить на любой улице.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2"/>
          <a:stretch/>
        </p:blipFill>
        <p:spPr bwMode="auto">
          <a:xfrm>
            <a:off x="1619672" y="3212976"/>
            <a:ext cx="5544615" cy="319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23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8569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Голубеобразные —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птицы среднего размера, приспособленные в основном к древесному образу жизни. Ноги с 4 пальцами, задний хорошо развит, находится на одном уровне с передними. Это удобно и для хождения по земле, и для захвата ветвей. Лазают плохо, зато быстро и длительно летают, многие из них мигрируют в отдаленные места на зимовку. Некоторые виды перешли к наземному образу жизни. Это относилось и к реликтовому семейству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дронтовых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Они полностью утратили способность к полету, увеличившись в размерах. В весе достигали 25 кг. Обитали на островах Маврикий, Родригес и Реюньон. В течение XVI-XVII вв. эти птицы были истреблены человеком.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7" y="5217687"/>
            <a:ext cx="14192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5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272" y="913944"/>
            <a:ext cx="84969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Питаются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голубеобразные исключительно растительной пищей, главным образом плодами и семенами, что обусловило строение клюва и пищеварительного тракта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отличие от большинства птиц пьют воду, не поднимая головы.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52936"/>
            <a:ext cx="4968552" cy="378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018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788</TotalTime>
  <Words>1161</Words>
  <Application>Microsoft Office PowerPoint</Application>
  <PresentationFormat>Экран (4:3)</PresentationFormat>
  <Paragraphs>152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экологической культуры и творческих способностей обучающихся в процессе изготовления панно  «Голуби мира».</dc:title>
  <dc:creator>Надежда</dc:creator>
  <cp:lastModifiedBy>Надежда</cp:lastModifiedBy>
  <cp:revision>58</cp:revision>
  <dcterms:created xsi:type="dcterms:W3CDTF">2014-08-29T17:55:20Z</dcterms:created>
  <dcterms:modified xsi:type="dcterms:W3CDTF">2022-07-06T13:34:34Z</dcterms:modified>
</cp:coreProperties>
</file>