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304" r:id="rId3"/>
    <p:sldId id="257" r:id="rId4"/>
    <p:sldId id="258" r:id="rId5"/>
    <p:sldId id="284" r:id="rId6"/>
    <p:sldId id="259" r:id="rId7"/>
    <p:sldId id="260" r:id="rId8"/>
    <p:sldId id="285" r:id="rId9"/>
    <p:sldId id="286" r:id="rId10"/>
    <p:sldId id="289" r:id="rId11"/>
    <p:sldId id="288" r:id="rId12"/>
    <p:sldId id="290" r:id="rId13"/>
    <p:sldId id="287" r:id="rId14"/>
    <p:sldId id="262" r:id="rId15"/>
    <p:sldId id="272" r:id="rId16"/>
    <p:sldId id="264" r:id="rId17"/>
    <p:sldId id="265" r:id="rId18"/>
    <p:sldId id="267" r:id="rId19"/>
    <p:sldId id="269" r:id="rId20"/>
    <p:sldId id="271" r:id="rId21"/>
    <p:sldId id="291" r:id="rId22"/>
    <p:sldId id="292" r:id="rId23"/>
    <p:sldId id="295" r:id="rId24"/>
    <p:sldId id="275" r:id="rId25"/>
    <p:sldId id="297" r:id="rId26"/>
    <p:sldId id="298" r:id="rId27"/>
    <p:sldId id="273" r:id="rId28"/>
    <p:sldId id="274" r:id="rId29"/>
    <p:sldId id="300" r:id="rId30"/>
    <p:sldId id="301" r:id="rId31"/>
    <p:sldId id="302" r:id="rId32"/>
    <p:sldId id="303" r:id="rId33"/>
    <p:sldId id="277" r:id="rId34"/>
    <p:sldId id="278" r:id="rId35"/>
    <p:sldId id="283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897" autoAdjust="0"/>
  </p:normalViewPr>
  <p:slideViewPr>
    <p:cSldViewPr>
      <p:cViewPr varScale="1">
        <p:scale>
          <a:sx n="112" d="100"/>
          <a:sy n="112" d="100"/>
        </p:scale>
        <p:origin x="-159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BF953-0353-47F0-B9AE-2A5F7D0AB06D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09B0-D208-47D4-8B08-51160694C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BF953-0353-47F0-B9AE-2A5F7D0AB06D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09B0-D208-47D4-8B08-51160694C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BF953-0353-47F0-B9AE-2A5F7D0AB06D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09B0-D208-47D4-8B08-51160694C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E813C-8ED1-4591-818A-697DC78107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BF953-0353-47F0-B9AE-2A5F7D0AB06D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09B0-D208-47D4-8B08-51160694C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BF953-0353-47F0-B9AE-2A5F7D0AB06D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09B0-D208-47D4-8B08-51160694C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BF953-0353-47F0-B9AE-2A5F7D0AB06D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09B0-D208-47D4-8B08-51160694C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BF953-0353-47F0-B9AE-2A5F7D0AB06D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09B0-D208-47D4-8B08-51160694C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BF953-0353-47F0-B9AE-2A5F7D0AB06D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09B0-D208-47D4-8B08-51160694C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BF953-0353-47F0-B9AE-2A5F7D0AB06D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09B0-D208-47D4-8B08-51160694C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BF953-0353-47F0-B9AE-2A5F7D0AB06D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A09B0-D208-47D4-8B08-51160694CD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BF953-0353-47F0-B9AE-2A5F7D0AB06D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80A09B0-D208-47D4-8B08-51160694CD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A3BF953-0353-47F0-B9AE-2A5F7D0AB06D}" type="datetimeFigureOut">
              <a:rPr lang="ru-RU" smtClean="0"/>
              <a:pPr/>
              <a:t>05.02.2016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80A09B0-D208-47D4-8B08-51160694CDC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L:\&#1091;&#1088;&#1086;&#1082;%20&#1080;&#1090;&#1086;&#1075;\&#1079;&#1074;&#1091;&#1082;&#1080;.wav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6.jpeg"/><Relationship Id="rId7" Type="http://schemas.openxmlformats.org/officeDocument/2006/relationships/image" Target="../media/image25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45.jpeg"/><Relationship Id="rId5" Type="http://schemas.openxmlformats.org/officeDocument/2006/relationships/image" Target="../media/image29.jpeg"/><Relationship Id="rId10" Type="http://schemas.openxmlformats.org/officeDocument/2006/relationships/image" Target="../media/image44.jpeg"/><Relationship Id="rId4" Type="http://schemas.openxmlformats.org/officeDocument/2006/relationships/image" Target="../media/image21.jpeg"/><Relationship Id="rId9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dirty="0" smtClean="0">
                <a:latin typeface="+mn-lt"/>
              </a:rPr>
              <a:t>Animals</a:t>
            </a:r>
            <a:endParaRPr lang="ru-RU" sz="96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348955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2.bp.blogspot.com/-LfUboWMbdyQ/UuLbhp0WjUI/AAAAAAAAC1A/zmM8J-fm86w/s1600/Giraffe__by_belv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00108"/>
            <a:ext cx="7062769" cy="564360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428604"/>
            <a:ext cx="41078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/>
              <a:t>Animals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48955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linkmesh2.com/scraper/data/alphacoders/Turtle%20Wallpapers/2804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8572560" cy="53578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785794"/>
            <a:ext cx="22413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r>
              <a:rPr lang="en-US" sz="4000" b="1" dirty="0" smtClean="0"/>
              <a:t>Animals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48955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0" name="Picture 6" descr="http://www.walldevil.com/wallpapers/a36/5592-horse-wallpaper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8156566" cy="509785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571480"/>
            <a:ext cx="44710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/>
              <a:t>Animals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48955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s24.postimg.org/a9t1lz005/417945_524099960988914_1247318982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142984"/>
            <a:ext cx="7286676" cy="54292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571480"/>
            <a:ext cx="21836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/>
              <a:t>Animals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48955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916832"/>
            <a:ext cx="4464000" cy="334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 </a:t>
            </a:r>
            <a:r>
              <a:rPr lang="en-US" b="1" dirty="0" smtClean="0">
                <a:latin typeface="+mn-lt"/>
              </a:rPr>
              <a:t>Animals</a:t>
            </a:r>
            <a:endParaRPr lang="ru-RU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3590832"/>
            <a:ext cx="5056327" cy="3096000"/>
          </a:xfrm>
        </p:spPr>
      </p:pic>
    </p:spTree>
    <p:extLst>
      <p:ext uri="{BB962C8B-B14F-4D97-AF65-F5344CB8AC3E}">
        <p14:creationId xmlns:p14="http://schemas.microsoft.com/office/powerpoint/2010/main" xmlns="" val="52496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en-US" b="1" dirty="0">
                <a:latin typeface="+mn-lt"/>
              </a:rPr>
              <a:t>Animals</a:t>
            </a:r>
            <a:endParaRPr lang="ru-RU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144006"/>
            <a:ext cx="5013338" cy="3384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3095" y="2144006"/>
            <a:ext cx="5260905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02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 </a:t>
            </a:r>
            <a:r>
              <a:rPr lang="en-US" b="1" dirty="0" smtClean="0">
                <a:latin typeface="+mn-lt"/>
              </a:rPr>
              <a:t>Animals</a:t>
            </a:r>
            <a:endParaRPr lang="ru-RU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916832"/>
            <a:ext cx="4793140" cy="316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2420888"/>
            <a:ext cx="4248000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787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b="1" dirty="0">
                <a:latin typeface="+mn-lt"/>
              </a:rPr>
              <a:t>Animals</a:t>
            </a:r>
            <a:endParaRPr lang="ru-RU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01" t="-283"/>
          <a:stretch/>
        </p:blipFill>
        <p:spPr>
          <a:xfrm>
            <a:off x="0" y="1916832"/>
            <a:ext cx="4346014" cy="332137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8475" y="3286846"/>
            <a:ext cx="50292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113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b="1" dirty="0">
                <a:latin typeface="+mn-lt"/>
              </a:rPr>
              <a:t>Animals</a:t>
            </a:r>
            <a:endParaRPr lang="ru-RU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988840"/>
            <a:ext cx="4608003" cy="298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2996952"/>
            <a:ext cx="504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2167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b="1" dirty="0">
                <a:latin typeface="+mn-lt"/>
              </a:rPr>
              <a:t>Animals</a:t>
            </a:r>
            <a:endParaRPr lang="ru-RU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24" y="1844824"/>
            <a:ext cx="3933811" cy="2952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635896" y="2705034"/>
            <a:ext cx="5376000" cy="4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066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ru.convdocs.org/pars_docs/refs/296/295215/295215_html_m5476dd9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980728"/>
            <a:ext cx="6254127" cy="4786322"/>
          </a:xfrm>
          <a:prstGeom prst="rect">
            <a:avLst/>
          </a:prstGeom>
          <a:noFill/>
        </p:spPr>
      </p:pic>
      <p:pic>
        <p:nvPicPr>
          <p:cNvPr id="6" name="звуки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339752" y="350100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b="1" dirty="0">
                <a:latin typeface="+mn-lt"/>
              </a:rPr>
              <a:t>Animals</a:t>
            </a:r>
            <a:endParaRPr lang="ru-RU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988840"/>
            <a:ext cx="2926291" cy="4389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90624" y="2060848"/>
            <a:ext cx="5664001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814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ydesign.3dn.ru/_ld/1/1987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00108"/>
            <a:ext cx="8429683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00364" y="928670"/>
            <a:ext cx="32147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chemeClr val="bg2">
                    <a:lumMod val="75000"/>
                  </a:schemeClr>
                </a:solidFill>
              </a:rPr>
              <a:t>Animals</a:t>
            </a:r>
            <a:endParaRPr lang="ru-RU" sz="6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955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kenglish.ru/wp-content/uploads/2013/04/dogs-body-parts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982756"/>
            <a:ext cx="7572427" cy="5446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2643174" y="5000636"/>
            <a:ext cx="142876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214546" y="4357694"/>
            <a:ext cx="107157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2857488" y="3286124"/>
            <a:ext cx="57150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3786182" y="2714620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4321967" y="2678901"/>
            <a:ext cx="1214446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 flipV="1">
            <a:off x="5286380" y="3286124"/>
            <a:ext cx="1500198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0800000">
            <a:off x="5072066" y="3786190"/>
            <a:ext cx="157163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>
            <a:off x="5429256" y="4643446"/>
            <a:ext cx="85725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857488" y="5572140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It has got (a) _______. 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955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8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382000" cy="24384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2400" dirty="0" smtClean="0"/>
              <a:t>Which animal has got a big mouth (big ears) ?</a:t>
            </a:r>
            <a:br>
              <a:rPr lang="en-US" sz="2400" dirty="0" smtClean="0"/>
            </a:br>
            <a:r>
              <a:rPr lang="en-US" sz="2400" dirty="0" smtClean="0"/>
              <a:t>Which animal has got a long tail (nose)?</a:t>
            </a:r>
            <a:br>
              <a:rPr lang="en-US" sz="2400" dirty="0" smtClean="0"/>
            </a:br>
            <a:r>
              <a:rPr lang="en-US" sz="2400" dirty="0" smtClean="0"/>
              <a:t>Which animal has got a short (long) tail?</a:t>
            </a:r>
            <a:br>
              <a:rPr lang="en-US" sz="2400" dirty="0" smtClean="0"/>
            </a:br>
            <a:r>
              <a:rPr lang="en-US" sz="2400" dirty="0" smtClean="0"/>
              <a:t>Which animal has got a long neck?</a:t>
            </a:r>
            <a:br>
              <a:rPr lang="en-US" sz="2400" dirty="0" smtClean="0"/>
            </a:br>
            <a:r>
              <a:rPr lang="en-US" sz="2400" dirty="0" smtClean="0"/>
              <a:t>Which animal has got a short neck?</a:t>
            </a:r>
            <a:br>
              <a:rPr lang="en-US" sz="2400" dirty="0" smtClean="0"/>
            </a:br>
            <a:r>
              <a:rPr lang="en-US" sz="2400" dirty="0" smtClean="0"/>
              <a:t>Which animal has got sharp teeth?</a:t>
            </a:r>
            <a:br>
              <a:rPr lang="en-US" sz="2400" dirty="0" smtClean="0"/>
            </a:br>
            <a:r>
              <a:rPr lang="en-US" sz="2400" dirty="0" smtClean="0"/>
              <a:t>Which animal is green (brown, grey, yellow)?</a:t>
            </a:r>
            <a:endParaRPr lang="ru-RU" sz="2400" dirty="0" smtClean="0"/>
          </a:p>
        </p:txBody>
      </p:sp>
      <p:pic>
        <p:nvPicPr>
          <p:cNvPr id="6147" name="Picture 15" descr="MC900192133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8975" y="2836863"/>
            <a:ext cx="1706563" cy="1890712"/>
          </a:xfrm>
        </p:spPr>
      </p:pic>
      <p:pic>
        <p:nvPicPr>
          <p:cNvPr id="6148" name="Picture 16" descr="MC900441409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500694" y="357166"/>
            <a:ext cx="2133600" cy="1295400"/>
          </a:xfrm>
        </p:spPr>
      </p:pic>
      <p:pic>
        <p:nvPicPr>
          <p:cNvPr id="6149" name="Picture 17" descr="MC900441398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0" y="3048000"/>
            <a:ext cx="17907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20" descr="MC900192165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3200" y="4886325"/>
            <a:ext cx="37084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22" descr="MC900192317[1]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38600" y="3124200"/>
            <a:ext cx="31242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23" descr="MC900192213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21463" y="1676400"/>
            <a:ext cx="2522537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27" descr="http://a2.mzstatic.com/us/r30/Purple/v4/b2/19/d4/b219d457-8a01-938c-467f-3982108dad91/icon350x350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800600"/>
            <a:ext cx="21907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           </a:t>
            </a:r>
            <a:r>
              <a:rPr lang="en-US" b="1" dirty="0" smtClean="0">
                <a:latin typeface="+mn-lt"/>
              </a:rPr>
              <a:t>At the Zoo</a:t>
            </a:r>
            <a:endParaRPr lang="ru-RU" b="1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168" y="2665295"/>
            <a:ext cx="2997981" cy="1944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45" y="4673739"/>
            <a:ext cx="2928000" cy="2196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3848" y="2211403"/>
            <a:ext cx="3413344" cy="2304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0941" y="4482000"/>
            <a:ext cx="3166251" cy="2376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57745" y="3688153"/>
            <a:ext cx="3043782" cy="316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51239" y="1772816"/>
            <a:ext cx="2962609" cy="198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974"/>
            <a:ext cx="1704000" cy="2556000"/>
          </a:xfrm>
          <a:prstGeom prst="rect">
            <a:avLst/>
          </a:prstGeom>
        </p:spPr>
      </p:pic>
      <p:pic>
        <p:nvPicPr>
          <p:cNvPr id="12" name="Объект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4480" y="0"/>
            <a:ext cx="2214578" cy="2071678"/>
          </a:xfrm>
          <a:prstGeom prst="rect">
            <a:avLst/>
          </a:prstGeom>
        </p:spPr>
      </p:pic>
      <p:pic>
        <p:nvPicPr>
          <p:cNvPr id="14" name="Picture 2" descr="http://2.bp.blogspot.com/-LfUboWMbdyQ/UuLbhp0WjUI/AAAAAAAAC1A/zmM8J-fm86w/s1600/Giraffe__by_belvi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00496" y="0"/>
            <a:ext cx="1857388" cy="2071678"/>
          </a:xfrm>
          <a:prstGeom prst="rect">
            <a:avLst/>
          </a:prstGeom>
          <a:noFill/>
        </p:spPr>
      </p:pic>
      <p:pic>
        <p:nvPicPr>
          <p:cNvPr id="15" name="Picture 8" descr="http://andreivedernikov.35photo.ru/photos/20121103/43003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29322" y="71414"/>
            <a:ext cx="3143272" cy="21203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2438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822960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Clever animals</a:t>
            </a:r>
            <a:r>
              <a:rPr lang="ru-RU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rgbClr val="000066"/>
                </a:solidFill>
              </a:rPr>
              <a:t>What </a:t>
            </a:r>
            <a:r>
              <a:rPr lang="de-DE" b="1" dirty="0" err="1" smtClean="0">
                <a:solidFill>
                  <a:srgbClr val="C00000"/>
                </a:solidFill>
              </a:rPr>
              <a:t>can</a:t>
            </a:r>
            <a:r>
              <a:rPr lang="en-US" b="1" dirty="0" smtClean="0">
                <a:solidFill>
                  <a:srgbClr val="000066"/>
                </a:solidFill>
              </a:rPr>
              <a:t> crawl</a:t>
            </a:r>
            <a:r>
              <a:rPr lang="ru-RU" b="1" dirty="0" smtClean="0">
                <a:solidFill>
                  <a:srgbClr val="000066"/>
                </a:solidFill>
              </a:rPr>
              <a:t>?</a:t>
            </a:r>
            <a:r>
              <a:rPr lang="en-US" b="1" dirty="0" smtClean="0">
                <a:solidFill>
                  <a:srgbClr val="000066"/>
                </a:solidFill>
              </a:rPr>
              <a:t> –     A spider</a:t>
            </a:r>
            <a:r>
              <a:rPr lang="ru-RU" b="1" dirty="0" smtClean="0">
                <a:solidFill>
                  <a:srgbClr val="000066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can</a:t>
            </a:r>
            <a:r>
              <a:rPr lang="en-US" b="1" dirty="0" smtClean="0">
                <a:solidFill>
                  <a:srgbClr val="000066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rgbClr val="000066"/>
                </a:solidFill>
              </a:rPr>
              <a:t>What </a:t>
            </a:r>
            <a:r>
              <a:rPr lang="de-DE" b="1" dirty="0" err="1" smtClean="0">
                <a:solidFill>
                  <a:srgbClr val="C00000"/>
                </a:solidFill>
              </a:rPr>
              <a:t>can</a:t>
            </a:r>
            <a:r>
              <a:rPr lang="en-US" b="1" dirty="0" smtClean="0">
                <a:solidFill>
                  <a:srgbClr val="000066"/>
                </a:solidFill>
              </a:rPr>
              <a:t>  fly?      –    A   bird </a:t>
            </a:r>
            <a:r>
              <a:rPr lang="en-US" b="1" dirty="0" smtClean="0">
                <a:solidFill>
                  <a:srgbClr val="C00000"/>
                </a:solidFill>
              </a:rPr>
              <a:t>can</a:t>
            </a:r>
            <a:r>
              <a:rPr lang="en-US" b="1" dirty="0" smtClean="0">
                <a:solidFill>
                  <a:srgbClr val="000066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rgbClr val="000066"/>
                </a:solidFill>
              </a:rPr>
              <a:t>What </a:t>
            </a:r>
            <a:r>
              <a:rPr lang="de-DE" b="1" dirty="0" err="1" smtClean="0">
                <a:solidFill>
                  <a:srgbClr val="C00000"/>
                </a:solidFill>
              </a:rPr>
              <a:t>can</a:t>
            </a:r>
            <a:r>
              <a:rPr lang="en-US" b="1" dirty="0" smtClean="0">
                <a:solidFill>
                  <a:srgbClr val="000066"/>
                </a:solidFill>
              </a:rPr>
              <a:t>  jump?    –  A   rabbit </a:t>
            </a:r>
            <a:r>
              <a:rPr lang="en-US" b="1" dirty="0" smtClean="0">
                <a:solidFill>
                  <a:srgbClr val="C00000"/>
                </a:solidFill>
              </a:rPr>
              <a:t>can</a:t>
            </a:r>
            <a:r>
              <a:rPr lang="en-US" b="1" dirty="0" smtClean="0">
                <a:solidFill>
                  <a:srgbClr val="000066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rgbClr val="000066"/>
                </a:solidFill>
              </a:rPr>
              <a:t>What </a:t>
            </a:r>
            <a:r>
              <a:rPr lang="de-DE" b="1" dirty="0" err="1" smtClean="0">
                <a:solidFill>
                  <a:srgbClr val="C00000"/>
                </a:solidFill>
              </a:rPr>
              <a:t>can</a:t>
            </a:r>
            <a:r>
              <a:rPr lang="en-US" b="1" dirty="0" smtClean="0">
                <a:solidFill>
                  <a:srgbClr val="000066"/>
                </a:solidFill>
              </a:rPr>
              <a:t> swim?    –   A  seahorse </a:t>
            </a:r>
            <a:r>
              <a:rPr lang="en-US" b="1" dirty="0" smtClean="0">
                <a:solidFill>
                  <a:srgbClr val="C00000"/>
                </a:solidFill>
              </a:rPr>
              <a:t>can</a:t>
            </a:r>
            <a:r>
              <a:rPr lang="en-US" b="1" dirty="0" smtClean="0">
                <a:solidFill>
                  <a:srgbClr val="000066"/>
                </a:solidFill>
              </a:rPr>
              <a:t>.  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rgbClr val="000066"/>
                </a:solidFill>
              </a:rPr>
              <a:t>What </a:t>
            </a:r>
            <a:r>
              <a:rPr lang="de-DE" b="1" dirty="0" err="1" smtClean="0">
                <a:solidFill>
                  <a:srgbClr val="C00000"/>
                </a:solidFill>
              </a:rPr>
              <a:t>can</a:t>
            </a:r>
            <a:r>
              <a:rPr lang="en-US" b="1" dirty="0" smtClean="0">
                <a:solidFill>
                  <a:srgbClr val="000066"/>
                </a:solidFill>
              </a:rPr>
              <a:t> walk?   –     A tortoise </a:t>
            </a:r>
            <a:r>
              <a:rPr lang="en-US" b="1" dirty="0" smtClean="0">
                <a:solidFill>
                  <a:srgbClr val="C00000"/>
                </a:solidFill>
              </a:rPr>
              <a:t>can</a:t>
            </a:r>
            <a:r>
              <a:rPr lang="en-US" b="1" dirty="0" smtClean="0">
                <a:solidFill>
                  <a:srgbClr val="000066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rgbClr val="000066"/>
                </a:solidFill>
              </a:rPr>
              <a:t>What </a:t>
            </a:r>
            <a:r>
              <a:rPr lang="de-DE" b="1" dirty="0" err="1" smtClean="0">
                <a:solidFill>
                  <a:srgbClr val="C00000"/>
                </a:solidFill>
              </a:rPr>
              <a:t>can</a:t>
            </a:r>
            <a:r>
              <a:rPr lang="en-US" b="1" dirty="0" smtClean="0">
                <a:solidFill>
                  <a:srgbClr val="000066"/>
                </a:solidFill>
              </a:rPr>
              <a:t> talk?   –       A parrot </a:t>
            </a:r>
            <a:r>
              <a:rPr lang="en-US" b="1" dirty="0" smtClean="0">
                <a:solidFill>
                  <a:srgbClr val="C00000"/>
                </a:solidFill>
              </a:rPr>
              <a:t>can</a:t>
            </a:r>
            <a:r>
              <a:rPr lang="en-US" b="1" dirty="0" smtClean="0">
                <a:solidFill>
                  <a:srgbClr val="000066"/>
                </a:solidFill>
              </a:rPr>
              <a:t>.</a:t>
            </a:r>
            <a:endParaRPr lang="ru-RU" b="1" dirty="0" smtClean="0">
              <a:solidFill>
                <a:srgbClr val="000066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3" y="1142987"/>
          <a:ext cx="7572428" cy="4706303"/>
        </p:xfrm>
        <a:graphic>
          <a:graphicData uri="http://schemas.openxmlformats.org/drawingml/2006/table">
            <a:tbl>
              <a:tblPr/>
              <a:tblGrid>
                <a:gridCol w="2523879"/>
                <a:gridCol w="2523879"/>
                <a:gridCol w="2524670"/>
              </a:tblGrid>
              <a:tr h="500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Animal</a:t>
                      </a:r>
                      <a:endParaRPr lang="ru-RU" sz="11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can</a:t>
                      </a:r>
                      <a:endParaRPr lang="ru-RU" sz="11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can't</a:t>
                      </a:r>
                      <a:endParaRPr lang="ru-RU" sz="11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Monkey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  <a:cs typeface="Times New Roman"/>
                        </a:rPr>
                        <a:t>swing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Elephant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  <a:cs typeface="Times New Roman"/>
                        </a:rPr>
                        <a:t>stomp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Snake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  <a:cs typeface="Times New Roman"/>
                        </a:rPr>
                        <a:t>slither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Penguin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waddle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Kangaroo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jump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Times New Roman"/>
                          <a:cs typeface="Times New Roman"/>
                        </a:rPr>
                        <a:t>Bird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  <a:cs typeface="Times New Roman"/>
                        </a:rPr>
                        <a:t>Rabbit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  <a:cs typeface="Times New Roman"/>
                        </a:rPr>
                        <a:t>Seahorse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  <a:cs typeface="Times New Roman"/>
                        </a:rPr>
                        <a:t>Tortoise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3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Times New Roman"/>
                          <a:cs typeface="Times New Roman"/>
                        </a:rPr>
                        <a:t>Parrot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5857892"/>
            <a:ext cx="8715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A _________can _________,  but it can’t _________ 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 </a:t>
            </a:r>
            <a:endParaRPr lang="ru-RU" b="1" dirty="0"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29275" y="1935163"/>
            <a:ext cx="3085450" cy="4389437"/>
          </a:xfrm>
        </p:spPr>
      </p:pic>
    </p:spTree>
    <p:extLst>
      <p:ext uri="{BB962C8B-B14F-4D97-AF65-F5344CB8AC3E}">
        <p14:creationId xmlns:p14="http://schemas.microsoft.com/office/powerpoint/2010/main" xmlns="" val="214077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 </a:t>
            </a:r>
            <a:endParaRPr lang="ru-RU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602" y="1935163"/>
            <a:ext cx="5486796" cy="4389437"/>
          </a:xfrm>
        </p:spPr>
      </p:pic>
    </p:spTree>
    <p:extLst>
      <p:ext uri="{BB962C8B-B14F-4D97-AF65-F5344CB8AC3E}">
        <p14:creationId xmlns:p14="http://schemas.microsoft.com/office/powerpoint/2010/main" xmlns="" val="341187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4"/>
          <p:cNvSpPr>
            <a:spLocks noChangeArrowheads="1" noChangeShapeType="1" noTextEdit="1"/>
          </p:cNvSpPr>
          <p:nvPr/>
        </p:nvSpPr>
        <p:spPr bwMode="auto">
          <a:xfrm rot="157945">
            <a:off x="1726169" y="633568"/>
            <a:ext cx="5829320" cy="64294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8737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Solve the crossword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22531" name="Picture 2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745890">
            <a:off x="228600" y="1524000"/>
            <a:ext cx="1600200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28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36711">
            <a:off x="4572000" y="2057400"/>
            <a:ext cx="1838325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28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10752">
            <a:off x="2514600" y="3581400"/>
            <a:ext cx="1676400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28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23637">
            <a:off x="6781800" y="3810000"/>
            <a:ext cx="18288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28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895362">
            <a:off x="4648200" y="3657600"/>
            <a:ext cx="1676400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28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041241">
            <a:off x="6629400" y="2057400"/>
            <a:ext cx="198120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28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1026740">
            <a:off x="457200" y="3505200"/>
            <a:ext cx="175260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28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409093">
            <a:off x="2212975" y="1649413"/>
            <a:ext cx="2209800" cy="14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9" name="Text Box 290"/>
          <p:cNvSpPr txBox="1">
            <a:spLocks noChangeArrowheads="1"/>
          </p:cNvSpPr>
          <p:nvPr/>
        </p:nvSpPr>
        <p:spPr bwMode="auto">
          <a:xfrm>
            <a:off x="0" y="5562600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000066"/>
                </a:solidFill>
              </a:rPr>
              <a:t>A _______ likes to eat ________ .</a:t>
            </a:r>
            <a:endParaRPr lang="ru-RU" sz="2800" b="1">
              <a:solidFill>
                <a:srgbClr val="000066"/>
              </a:solidFill>
            </a:endParaRPr>
          </a:p>
        </p:txBody>
      </p:sp>
      <p:sp>
        <p:nvSpPr>
          <p:cNvPr id="22540" name="TextBox 13"/>
          <p:cNvSpPr txBox="1">
            <a:spLocks noChangeArrowheads="1"/>
          </p:cNvSpPr>
          <p:nvPr/>
        </p:nvSpPr>
        <p:spPr bwMode="auto">
          <a:xfrm rot="-854476">
            <a:off x="369888" y="942975"/>
            <a:ext cx="930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FFFF00"/>
                </a:solidFill>
              </a:rPr>
              <a:t>1</a:t>
            </a:r>
            <a:endParaRPr lang="ru-RU" sz="3600" b="1">
              <a:solidFill>
                <a:srgbClr val="FFFF00"/>
              </a:solidFill>
            </a:endParaRPr>
          </a:p>
        </p:txBody>
      </p:sp>
      <p:sp>
        <p:nvSpPr>
          <p:cNvPr id="22541" name="TextBox 14"/>
          <p:cNvSpPr txBox="1">
            <a:spLocks noChangeArrowheads="1"/>
          </p:cNvSpPr>
          <p:nvPr/>
        </p:nvSpPr>
        <p:spPr bwMode="auto">
          <a:xfrm rot="347051">
            <a:off x="5135563" y="1416050"/>
            <a:ext cx="9302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FFFF00"/>
                </a:solidFill>
              </a:rPr>
              <a:t>2</a:t>
            </a:r>
            <a:endParaRPr lang="ru-RU" sz="3600" b="1">
              <a:solidFill>
                <a:srgbClr val="FFFF00"/>
              </a:solidFill>
            </a:endParaRPr>
          </a:p>
        </p:txBody>
      </p:sp>
      <p:sp>
        <p:nvSpPr>
          <p:cNvPr id="22542" name="TextBox 15"/>
          <p:cNvSpPr txBox="1">
            <a:spLocks noChangeArrowheads="1"/>
          </p:cNvSpPr>
          <p:nvPr/>
        </p:nvSpPr>
        <p:spPr bwMode="auto">
          <a:xfrm rot="928661">
            <a:off x="2736850" y="4837113"/>
            <a:ext cx="9302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FFFF00"/>
                </a:solidFill>
              </a:rPr>
              <a:t>3</a:t>
            </a:r>
            <a:endParaRPr lang="ru-RU" sz="3600" b="1">
              <a:solidFill>
                <a:srgbClr val="FFFF00"/>
              </a:solidFill>
            </a:endParaRPr>
          </a:p>
        </p:txBody>
      </p:sp>
      <p:sp>
        <p:nvSpPr>
          <p:cNvPr id="22543" name="TextBox 16"/>
          <p:cNvSpPr txBox="1">
            <a:spLocks noChangeArrowheads="1"/>
          </p:cNvSpPr>
          <p:nvPr/>
        </p:nvSpPr>
        <p:spPr bwMode="auto">
          <a:xfrm rot="366063">
            <a:off x="7194550" y="5229225"/>
            <a:ext cx="930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FFFF00"/>
                </a:solidFill>
              </a:rPr>
              <a:t>4</a:t>
            </a:r>
            <a:endParaRPr lang="ru-RU" sz="3600" b="1">
              <a:solidFill>
                <a:srgbClr val="FFFF00"/>
              </a:solidFill>
            </a:endParaRPr>
          </a:p>
        </p:txBody>
      </p:sp>
      <p:sp>
        <p:nvSpPr>
          <p:cNvPr id="22544" name="TextBox 17"/>
          <p:cNvSpPr txBox="1">
            <a:spLocks noChangeArrowheads="1"/>
          </p:cNvSpPr>
          <p:nvPr/>
        </p:nvSpPr>
        <p:spPr bwMode="auto">
          <a:xfrm rot="-1294648">
            <a:off x="5419725" y="4872038"/>
            <a:ext cx="9302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FFFF00"/>
                </a:solidFill>
              </a:rPr>
              <a:t>5</a:t>
            </a:r>
            <a:endParaRPr lang="ru-RU" sz="3600" b="1">
              <a:solidFill>
                <a:srgbClr val="FFFF00"/>
              </a:solidFill>
            </a:endParaRPr>
          </a:p>
        </p:txBody>
      </p:sp>
      <p:sp>
        <p:nvSpPr>
          <p:cNvPr id="22545" name="TextBox 18"/>
          <p:cNvSpPr txBox="1">
            <a:spLocks noChangeArrowheads="1"/>
          </p:cNvSpPr>
          <p:nvPr/>
        </p:nvSpPr>
        <p:spPr bwMode="auto">
          <a:xfrm rot="1365025">
            <a:off x="7861300" y="1601788"/>
            <a:ext cx="9302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FFFF00"/>
                </a:solidFill>
              </a:rPr>
              <a:t>6</a:t>
            </a:r>
            <a:endParaRPr lang="ru-RU" sz="3600" b="1">
              <a:solidFill>
                <a:srgbClr val="FFFF00"/>
              </a:solidFill>
            </a:endParaRPr>
          </a:p>
        </p:txBody>
      </p:sp>
      <p:sp>
        <p:nvSpPr>
          <p:cNvPr id="22546" name="TextBox 19"/>
          <p:cNvSpPr txBox="1">
            <a:spLocks noChangeArrowheads="1"/>
          </p:cNvSpPr>
          <p:nvPr/>
        </p:nvSpPr>
        <p:spPr bwMode="auto">
          <a:xfrm rot="-1099706">
            <a:off x="1296988" y="4854575"/>
            <a:ext cx="930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FFFF00"/>
                </a:solidFill>
              </a:rPr>
              <a:t>7</a:t>
            </a:r>
            <a:endParaRPr lang="ru-RU" sz="3600" b="1">
              <a:solidFill>
                <a:srgbClr val="FFFF00"/>
              </a:solidFill>
            </a:endParaRPr>
          </a:p>
        </p:txBody>
      </p:sp>
      <p:sp>
        <p:nvSpPr>
          <p:cNvPr id="22547" name="TextBox 20"/>
          <p:cNvSpPr txBox="1">
            <a:spLocks noChangeArrowheads="1"/>
          </p:cNvSpPr>
          <p:nvPr/>
        </p:nvSpPr>
        <p:spPr bwMode="auto">
          <a:xfrm rot="213228">
            <a:off x="2228850" y="1247775"/>
            <a:ext cx="930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 dirty="0">
                <a:solidFill>
                  <a:srgbClr val="FFFF00"/>
                </a:solidFill>
              </a:rPr>
              <a:t>8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</a:t>
            </a:r>
            <a:r>
              <a:rPr lang="en-US" b="1" dirty="0" smtClean="0"/>
              <a:t>Animals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916832"/>
            <a:ext cx="4236862" cy="2844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2924944"/>
            <a:ext cx="504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276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1670" y="642918"/>
            <a:ext cx="59504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Animals’ </a:t>
            </a:r>
            <a:r>
              <a:rPr lang="en-US" sz="4000" dirty="0" err="1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favourite</a:t>
            </a: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food </a:t>
            </a:r>
            <a:endParaRPr lang="en-US" sz="40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85920" y="1500177"/>
          <a:ext cx="5786476" cy="4608576"/>
        </p:xfrm>
        <a:graphic>
          <a:graphicData uri="http://schemas.openxmlformats.org/drawingml/2006/table">
            <a:tbl>
              <a:tblPr/>
              <a:tblGrid>
                <a:gridCol w="416709"/>
                <a:gridCol w="416709"/>
                <a:gridCol w="441221"/>
                <a:gridCol w="421613"/>
                <a:gridCol w="441221"/>
                <a:gridCol w="417690"/>
                <a:gridCol w="416709"/>
                <a:gridCol w="417690"/>
                <a:gridCol w="416709"/>
                <a:gridCol w="416709"/>
                <a:gridCol w="417690"/>
                <a:gridCol w="572903"/>
                <a:gridCol w="572903"/>
              </a:tblGrid>
              <a:tr h="397728"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7728"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7728">
                <a:tc rowSpan="2"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772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u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g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7728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 err="1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77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g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7728"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7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7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81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400" dirty="0" smtClean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endParaRPr lang="ru-RU" sz="2400" dirty="0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2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endParaRPr lang="ru-RU" sz="2400" dirty="0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2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endParaRPr lang="ru-RU" sz="2400" dirty="0"/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2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endParaRPr lang="ru-RU" sz="2400" dirty="0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2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endParaRPr lang="ru-RU" sz="2400" dirty="0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24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endParaRPr lang="ru-RU" sz="2400" dirty="0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>
                    <a:lnT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5122" name="AutoShape 2"/>
          <p:cNvSpPr>
            <a:spLocks noChangeShapeType="1"/>
          </p:cNvSpPr>
          <p:nvPr/>
        </p:nvSpPr>
        <p:spPr bwMode="auto">
          <a:xfrm>
            <a:off x="-74613" y="14288"/>
            <a:ext cx="9525" cy="6762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3" name="AutoShape 3"/>
          <p:cNvSpPr>
            <a:spLocks noChangeShapeType="1"/>
          </p:cNvSpPr>
          <p:nvPr/>
        </p:nvSpPr>
        <p:spPr bwMode="auto">
          <a:xfrm>
            <a:off x="-74613" y="-1588"/>
            <a:ext cx="9525" cy="67627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2964645" y="3679033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0" y="685800"/>
            <a:ext cx="48768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dirty="0">
                <a:solidFill>
                  <a:srgbClr val="003399"/>
                </a:solidFill>
                <a:latin typeface="Tahoma" pitchFamily="34" charset="0"/>
              </a:rPr>
              <a:t> </a:t>
            </a:r>
            <a:r>
              <a:rPr lang="en-US" sz="3200" b="1" dirty="0">
                <a:solidFill>
                  <a:srgbClr val="FFFF00"/>
                </a:solidFill>
                <a:latin typeface="Tahoma" pitchFamily="34" charset="0"/>
              </a:rPr>
              <a:t>The </a:t>
            </a:r>
            <a:r>
              <a:rPr lang="en-US" sz="3200" b="1" dirty="0" smtClean="0">
                <a:solidFill>
                  <a:srgbClr val="FFFF00"/>
                </a:solidFill>
                <a:latin typeface="Tahoma" pitchFamily="34" charset="0"/>
              </a:rPr>
              <a:t>Zoo </a:t>
            </a:r>
            <a:r>
              <a:rPr lang="en-US" sz="3200" b="1" dirty="0">
                <a:solidFill>
                  <a:srgbClr val="FFFF00"/>
                </a:solidFill>
                <a:latin typeface="Tahoma" pitchFamily="34" charset="0"/>
              </a:rPr>
              <a:t>needs funny animals!!! </a:t>
            </a:r>
          </a:p>
        </p:txBody>
      </p:sp>
      <p:pic>
        <p:nvPicPr>
          <p:cNvPr id="53251" name="Picture 3" descr="BD2A8FA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533400"/>
            <a:ext cx="3979863" cy="580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dirty="0">
                <a:latin typeface="+mn-lt"/>
              </a:rPr>
              <a:t>У</a:t>
            </a:r>
            <a:r>
              <a:rPr lang="ru-RU" b="1" dirty="0" smtClean="0">
                <a:latin typeface="+mn-lt"/>
              </a:rPr>
              <a:t>рок</a:t>
            </a:r>
            <a:endParaRPr lang="ru-RU" b="1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140968"/>
            <a:ext cx="2457087" cy="2412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3140968"/>
            <a:ext cx="2571269" cy="2412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9832" y="2420968"/>
            <a:ext cx="2787480" cy="31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440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>
                <a:latin typeface="+mn-lt"/>
              </a:rPr>
              <a:t>Моя работа на уроке</a:t>
            </a:r>
            <a:endParaRPr lang="ru-RU" b="1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916832"/>
            <a:ext cx="3196800" cy="2664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292"/>
          <a:stretch/>
        </p:blipFill>
        <p:spPr>
          <a:xfrm>
            <a:off x="2771800" y="4130400"/>
            <a:ext cx="3456000" cy="2727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5518" y="1844824"/>
            <a:ext cx="3328482" cy="277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4869160"/>
            <a:ext cx="1775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</a:t>
            </a:r>
            <a:r>
              <a:rPr lang="ru-RU" dirty="0" smtClean="0"/>
              <a:t>сё правильно!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300192" y="6453336"/>
            <a:ext cx="2224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Несколько ошибок!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444208" y="4869160"/>
            <a:ext cx="1812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Много ошибок!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1259632" y="4293096"/>
            <a:ext cx="360041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7956376" y="4130400"/>
            <a:ext cx="155915" cy="73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5815520" y="6093296"/>
            <a:ext cx="1390721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7974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+mn-lt"/>
              </a:rPr>
              <a:t> </a:t>
            </a:r>
            <a:r>
              <a:rPr lang="ru-RU" b="1" dirty="0" smtClean="0">
                <a:latin typeface="+mn-lt"/>
              </a:rPr>
              <a:t>Домашнее задание</a:t>
            </a:r>
            <a:endParaRPr lang="ru-RU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Представьте себе, что вы директор зоопарка. Нарисуйте свой зоопарк и расскажите нам о нём на следующем уроке.</a:t>
            </a:r>
          </a:p>
          <a:p>
            <a:r>
              <a:rPr lang="ru-RU" dirty="0"/>
              <a:t>2.Представьте себе, что вы владелец фермы. Нарисуйте свою ферму и расскажите нам о ней на следующем уроке.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6158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b="1" dirty="0" smtClean="0">
                <a:latin typeface="+mn-lt"/>
              </a:rPr>
              <a:t>Animals</a:t>
            </a:r>
            <a:endParaRPr lang="ru-RU" b="1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060848"/>
            <a:ext cx="4560000" cy="3420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3212976"/>
            <a:ext cx="4512000" cy="33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272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globerove.com/wp-content/uploads/2010/03/kangaroo-hunting-Austral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7715304" cy="529776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57224" y="714356"/>
            <a:ext cx="42567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/>
              <a:t>Animals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48955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b="1" dirty="0" smtClean="0">
                <a:latin typeface="+mn-lt"/>
              </a:rPr>
              <a:t>Animals</a:t>
            </a:r>
            <a:endParaRPr lang="ru-RU" b="1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988840"/>
            <a:ext cx="5148123" cy="3384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3436985"/>
            <a:ext cx="43200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424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b="1" dirty="0" smtClean="0">
                <a:latin typeface="+mn-lt"/>
              </a:rPr>
              <a:t>Animals</a:t>
            </a:r>
            <a:endParaRPr lang="ru-RU" b="1" dirty="0"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916832"/>
            <a:ext cx="3389652" cy="3528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0" y="2819400"/>
            <a:ext cx="5346000" cy="35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110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2" name="Picture 8" descr="http://andreivedernikov.35photo.ru/photos/20121103/4300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03094"/>
            <a:ext cx="7506459" cy="503233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928662" y="642918"/>
            <a:ext cx="4185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/>
              <a:t>Animals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48955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prikoly24.ru/uploads/posts/2012-01/1326230535_0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142984"/>
            <a:ext cx="7286676" cy="5254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8955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619</TotalTime>
  <Words>274</Words>
  <Application>Microsoft Office PowerPoint</Application>
  <PresentationFormat>Экран (4:3)</PresentationFormat>
  <Paragraphs>117</Paragraphs>
  <Slides>35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Поток</vt:lpstr>
      <vt:lpstr>Animals</vt:lpstr>
      <vt:lpstr>Слайд 2</vt:lpstr>
      <vt:lpstr> Animals</vt:lpstr>
      <vt:lpstr> Animals</vt:lpstr>
      <vt:lpstr>Слайд 5</vt:lpstr>
      <vt:lpstr> Animals</vt:lpstr>
      <vt:lpstr> Animals</vt:lpstr>
      <vt:lpstr>Слайд 8</vt:lpstr>
      <vt:lpstr>Слайд 9</vt:lpstr>
      <vt:lpstr>Слайд 10</vt:lpstr>
      <vt:lpstr>Слайд 11</vt:lpstr>
      <vt:lpstr>Слайд 12</vt:lpstr>
      <vt:lpstr>Слайд 13</vt:lpstr>
      <vt:lpstr> Animals</vt:lpstr>
      <vt:lpstr> Animals</vt:lpstr>
      <vt:lpstr> Animals</vt:lpstr>
      <vt:lpstr> Animals</vt:lpstr>
      <vt:lpstr> Animals</vt:lpstr>
      <vt:lpstr> Animals</vt:lpstr>
      <vt:lpstr> Animals</vt:lpstr>
      <vt:lpstr>Слайд 21</vt:lpstr>
      <vt:lpstr>Слайд 22</vt:lpstr>
      <vt:lpstr>Which animal has got a big mouth (big ears) ? Which animal has got a long tail (nose)? Which animal has got a short (long) tail? Which animal has got a long neck? Which animal has got a short neck? Which animal has got sharp teeth? Which animal is green (brown, grey, yellow)?</vt:lpstr>
      <vt:lpstr>            At the Zoo</vt:lpstr>
      <vt:lpstr>Clever animals </vt:lpstr>
      <vt:lpstr>Слайд 26</vt:lpstr>
      <vt:lpstr> </vt:lpstr>
      <vt:lpstr> </vt:lpstr>
      <vt:lpstr>Слайд 29</vt:lpstr>
      <vt:lpstr>Слайд 30</vt:lpstr>
      <vt:lpstr>Слайд 31</vt:lpstr>
      <vt:lpstr>Слайд 32</vt:lpstr>
      <vt:lpstr> Урок</vt:lpstr>
      <vt:lpstr> Моя работа на уроке</vt:lpstr>
      <vt:lpstr> Домашнее задание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Animals</dc:title>
  <dc:creator>User</dc:creator>
  <cp:lastModifiedBy>admin</cp:lastModifiedBy>
  <cp:revision>105</cp:revision>
  <dcterms:created xsi:type="dcterms:W3CDTF">2012-12-03T01:06:51Z</dcterms:created>
  <dcterms:modified xsi:type="dcterms:W3CDTF">2016-02-04T21:23:16Z</dcterms:modified>
</cp:coreProperties>
</file>